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 id="2147483693" r:id="rId6"/>
    <p:sldMasterId id="2147483711" r:id="rId7"/>
    <p:sldMasterId id="2147483729" r:id="rId8"/>
    <p:sldMasterId id="2147483747" r:id="rId9"/>
    <p:sldMasterId id="2147483765" r:id="rId10"/>
  </p:sldMasterIdLst>
  <p:notesMasterIdLst>
    <p:notesMasterId r:id="rId75"/>
  </p:notesMasterIdLst>
  <p:sldIdLst>
    <p:sldId id="286" r:id="rId11"/>
    <p:sldId id="289" r:id="rId12"/>
    <p:sldId id="287" r:id="rId13"/>
    <p:sldId id="288" r:id="rId14"/>
    <p:sldId id="303" r:id="rId15"/>
    <p:sldId id="293" r:id="rId16"/>
    <p:sldId id="302" r:id="rId17"/>
    <p:sldId id="294" r:id="rId18"/>
    <p:sldId id="301" r:id="rId19"/>
    <p:sldId id="291" r:id="rId20"/>
    <p:sldId id="309" r:id="rId21"/>
    <p:sldId id="357" r:id="rId22"/>
    <p:sldId id="335" r:id="rId23"/>
    <p:sldId id="319" r:id="rId24"/>
    <p:sldId id="320" r:id="rId25"/>
    <p:sldId id="295" r:id="rId26"/>
    <p:sldId id="304" r:id="rId27"/>
    <p:sldId id="290" r:id="rId28"/>
    <p:sldId id="305" r:id="rId29"/>
    <p:sldId id="306" r:id="rId30"/>
    <p:sldId id="307" r:id="rId31"/>
    <p:sldId id="310" r:id="rId32"/>
    <p:sldId id="337" r:id="rId33"/>
    <p:sldId id="326" r:id="rId34"/>
    <p:sldId id="327" r:id="rId35"/>
    <p:sldId id="333" r:id="rId36"/>
    <p:sldId id="342" r:id="rId37"/>
    <p:sldId id="343" r:id="rId38"/>
    <p:sldId id="344" r:id="rId39"/>
    <p:sldId id="336" r:id="rId40"/>
    <p:sldId id="351" r:id="rId41"/>
    <p:sldId id="340" r:id="rId42"/>
    <p:sldId id="339" r:id="rId43"/>
    <p:sldId id="353" r:id="rId44"/>
    <p:sldId id="355" r:id="rId45"/>
    <p:sldId id="354" r:id="rId46"/>
    <p:sldId id="359" r:id="rId47"/>
    <p:sldId id="352" r:id="rId48"/>
    <p:sldId id="322" r:id="rId49"/>
    <p:sldId id="296" r:id="rId50"/>
    <p:sldId id="341" r:id="rId51"/>
    <p:sldId id="364" r:id="rId52"/>
    <p:sldId id="360" r:id="rId53"/>
    <p:sldId id="361" r:id="rId54"/>
    <p:sldId id="362" r:id="rId55"/>
    <p:sldId id="363" r:id="rId56"/>
    <p:sldId id="323" r:id="rId57"/>
    <p:sldId id="312" r:id="rId58"/>
    <p:sldId id="349" r:id="rId59"/>
    <p:sldId id="313" r:id="rId60"/>
    <p:sldId id="348" r:id="rId61"/>
    <p:sldId id="350" r:id="rId62"/>
    <p:sldId id="324" r:id="rId63"/>
    <p:sldId id="347" r:id="rId64"/>
    <p:sldId id="345" r:id="rId65"/>
    <p:sldId id="346" r:id="rId66"/>
    <p:sldId id="314" r:id="rId67"/>
    <p:sldId id="317" r:id="rId68"/>
    <p:sldId id="356" r:id="rId69"/>
    <p:sldId id="369" r:id="rId70"/>
    <p:sldId id="365" r:id="rId71"/>
    <p:sldId id="368" r:id="rId72"/>
    <p:sldId id="367" r:id="rId73"/>
    <p:sldId id="29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62199F-16C4-00C7-4EE9-B64C05C60139}" name="Kirsi Ala-Jaakkola" initials="KA" userId="S::Kirsi.Ala-Jaakkola@pargas.fi::6ee66fd2-5add-4ac2-a731-92dc6e358e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8D9"/>
    <a:srgbClr val="FBEEFA"/>
    <a:srgbClr val="FFF0A9"/>
    <a:srgbClr val="D2E4E1"/>
    <a:srgbClr val="CFEAF3"/>
    <a:srgbClr val="B5DEEB"/>
    <a:srgbClr val="FFB479"/>
    <a:srgbClr val="FF8A22"/>
    <a:srgbClr val="FDE778"/>
    <a:srgbClr val="FFD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2944" autoAdjust="0"/>
  </p:normalViewPr>
  <p:slideViewPr>
    <p:cSldViewPr snapToGrid="0">
      <p:cViewPr varScale="1">
        <p:scale>
          <a:sx n="69" d="100"/>
          <a:sy n="69"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s>
</file>

<file path=ppt/diagrams/_rels/data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svg"/><Relationship Id="rId1" Type="http://schemas.openxmlformats.org/officeDocument/2006/relationships/image" Target="../media/image55.svg"/><Relationship Id="rId4" Type="http://schemas.openxmlformats.org/officeDocument/2006/relationships/image" Target="../media/image5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svg"/><Relationship Id="rId1" Type="http://schemas.openxmlformats.org/officeDocument/2006/relationships/image" Target="../media/image55.sv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71D17-54A1-4AE8-B3E4-0E5FB899DB9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C245AFC-C726-47B3-8556-126AC36E04B2}">
      <dgm:prSet/>
      <dgm:spPr/>
      <dgm:t>
        <a:bodyPr/>
        <a:lstStyle/>
        <a:p>
          <a:pPr>
            <a:lnSpc>
              <a:spcPct val="100000"/>
            </a:lnSpc>
          </a:pPr>
          <a:r>
            <a:rPr lang="en-US" baseline="0"/>
            <a:t>Barns och ungas välmående</a:t>
          </a:r>
          <a:endParaRPr lang="en-US"/>
        </a:p>
      </dgm:t>
    </dgm:pt>
    <dgm:pt modelId="{E3DF91E2-463C-4C66-B7E7-0DF80FDCC956}" type="parTrans" cxnId="{7FDAA657-33CC-451B-8B48-1280D97B98C5}">
      <dgm:prSet/>
      <dgm:spPr/>
      <dgm:t>
        <a:bodyPr/>
        <a:lstStyle/>
        <a:p>
          <a:endParaRPr lang="en-US"/>
        </a:p>
      </dgm:t>
    </dgm:pt>
    <dgm:pt modelId="{B233CD2A-1878-4A38-9315-F232D8439830}" type="sibTrans" cxnId="{7FDAA657-33CC-451B-8B48-1280D97B98C5}">
      <dgm:prSet/>
      <dgm:spPr/>
      <dgm:t>
        <a:bodyPr/>
        <a:lstStyle/>
        <a:p>
          <a:endParaRPr lang="en-US"/>
        </a:p>
      </dgm:t>
    </dgm:pt>
    <dgm:pt modelId="{DB5E44D3-465B-44B7-959D-EC91FB99CF37}">
      <dgm:prSet/>
      <dgm:spPr/>
      <dgm:t>
        <a:bodyPr/>
        <a:lstStyle/>
        <a:p>
          <a:pPr>
            <a:lnSpc>
              <a:spcPct val="100000"/>
            </a:lnSpc>
          </a:pPr>
          <a:r>
            <a:rPr lang="en-US" baseline="0"/>
            <a:t>Stärka delaktighet</a:t>
          </a:r>
          <a:endParaRPr lang="en-US"/>
        </a:p>
      </dgm:t>
    </dgm:pt>
    <dgm:pt modelId="{1E4335F0-928C-49A7-8CDD-49B19E057E19}" type="parTrans" cxnId="{7DA054E1-8788-4AB4-9820-6E8850331EB4}">
      <dgm:prSet/>
      <dgm:spPr/>
      <dgm:t>
        <a:bodyPr/>
        <a:lstStyle/>
        <a:p>
          <a:endParaRPr lang="en-US"/>
        </a:p>
      </dgm:t>
    </dgm:pt>
    <dgm:pt modelId="{389DBE2B-7D9B-41E0-A818-DD05B9E6B86C}" type="sibTrans" cxnId="{7DA054E1-8788-4AB4-9820-6E8850331EB4}">
      <dgm:prSet/>
      <dgm:spPr/>
      <dgm:t>
        <a:bodyPr/>
        <a:lstStyle/>
        <a:p>
          <a:endParaRPr lang="en-US"/>
        </a:p>
      </dgm:t>
    </dgm:pt>
    <dgm:pt modelId="{3DB866F7-AC92-476A-9969-C120411CFD0C}">
      <dgm:prSet/>
      <dgm:spPr/>
      <dgm:t>
        <a:bodyPr/>
        <a:lstStyle/>
        <a:p>
          <a:pPr>
            <a:lnSpc>
              <a:spcPct val="100000"/>
            </a:lnSpc>
          </a:pPr>
          <a:r>
            <a:rPr lang="en-US" baseline="0"/>
            <a:t>Samarbete med välfärdsområdet</a:t>
          </a:r>
          <a:endParaRPr lang="en-US"/>
        </a:p>
      </dgm:t>
    </dgm:pt>
    <dgm:pt modelId="{9C837187-54DC-4BCD-95A1-C65E0BE9CAD9}" type="parTrans" cxnId="{E4AF12B3-E4A6-4489-9F78-3B82E4020D7D}">
      <dgm:prSet/>
      <dgm:spPr/>
      <dgm:t>
        <a:bodyPr/>
        <a:lstStyle/>
        <a:p>
          <a:endParaRPr lang="en-US"/>
        </a:p>
      </dgm:t>
    </dgm:pt>
    <dgm:pt modelId="{CFAC5AF2-C55D-4845-9BE3-C9B2FB65E700}" type="sibTrans" cxnId="{E4AF12B3-E4A6-4489-9F78-3B82E4020D7D}">
      <dgm:prSet/>
      <dgm:spPr/>
      <dgm:t>
        <a:bodyPr/>
        <a:lstStyle/>
        <a:p>
          <a:endParaRPr lang="en-US"/>
        </a:p>
      </dgm:t>
    </dgm:pt>
    <dgm:pt modelId="{BBA526EC-86DA-4C97-830A-E470F5DEEC4C}">
      <dgm:prSet/>
      <dgm:spPr/>
      <dgm:t>
        <a:bodyPr/>
        <a:lstStyle/>
        <a:p>
          <a:pPr>
            <a:lnSpc>
              <a:spcPct val="100000"/>
            </a:lnSpc>
          </a:pPr>
          <a:r>
            <a:rPr lang="en-US" baseline="0"/>
            <a:t>Tredje sektorn och påverkansorganen</a:t>
          </a:r>
          <a:endParaRPr lang="en-US"/>
        </a:p>
      </dgm:t>
    </dgm:pt>
    <dgm:pt modelId="{86E468CD-55C4-4901-AF28-6C69F5C1FFAA}" type="parTrans" cxnId="{C76521C8-13C0-49D8-801C-65D73A2F0A4C}">
      <dgm:prSet/>
      <dgm:spPr/>
      <dgm:t>
        <a:bodyPr/>
        <a:lstStyle/>
        <a:p>
          <a:endParaRPr lang="en-US"/>
        </a:p>
      </dgm:t>
    </dgm:pt>
    <dgm:pt modelId="{15DB5051-1686-43D1-BB41-30A29C39254E}" type="sibTrans" cxnId="{C76521C8-13C0-49D8-801C-65D73A2F0A4C}">
      <dgm:prSet/>
      <dgm:spPr/>
      <dgm:t>
        <a:bodyPr/>
        <a:lstStyle/>
        <a:p>
          <a:endParaRPr lang="en-US"/>
        </a:p>
      </dgm:t>
    </dgm:pt>
    <dgm:pt modelId="{D7FAED0C-B2E7-475A-A073-BAC7959E82D2}" type="pres">
      <dgm:prSet presAssocID="{1B271D17-54A1-4AE8-B3E4-0E5FB899DB91}" presName="root" presStyleCnt="0">
        <dgm:presLayoutVars>
          <dgm:dir/>
          <dgm:resizeHandles val="exact"/>
        </dgm:presLayoutVars>
      </dgm:prSet>
      <dgm:spPr/>
    </dgm:pt>
    <dgm:pt modelId="{A9180563-7223-4BBA-9F1C-F0CBE079ADC4}" type="pres">
      <dgm:prSet presAssocID="{3C245AFC-C726-47B3-8556-126AC36E04B2}" presName="compNode" presStyleCnt="0"/>
      <dgm:spPr/>
    </dgm:pt>
    <dgm:pt modelId="{B94FB23E-935D-41A9-9893-3AFE3249CA51}" type="pres">
      <dgm:prSet presAssocID="{3C245AFC-C726-47B3-8556-126AC36E04B2}" presName="bgRect" presStyleLbl="bgShp" presStyleIdx="0" presStyleCnt="4" custLinFactNeighborX="-1660" custLinFactNeighborY="-8835"/>
      <dgm:spPr/>
    </dgm:pt>
    <dgm:pt modelId="{1FB3DF6D-5BE2-4AF6-AAF2-7F824FE2E420}" type="pres">
      <dgm:prSet presAssocID="{3C245AFC-C726-47B3-8556-126AC36E04B2}"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us"/>
        </a:ext>
      </dgm:extLst>
    </dgm:pt>
    <dgm:pt modelId="{C2375F7B-27DD-4632-B2A6-0EFA9C2F8B5F}" type="pres">
      <dgm:prSet presAssocID="{3C245AFC-C726-47B3-8556-126AC36E04B2}" presName="spaceRect" presStyleCnt="0"/>
      <dgm:spPr/>
    </dgm:pt>
    <dgm:pt modelId="{024B271F-FF54-4205-ABEA-98043A304C37}" type="pres">
      <dgm:prSet presAssocID="{3C245AFC-C726-47B3-8556-126AC36E04B2}" presName="parTx" presStyleLbl="revTx" presStyleIdx="0" presStyleCnt="4">
        <dgm:presLayoutVars>
          <dgm:chMax val="0"/>
          <dgm:chPref val="0"/>
        </dgm:presLayoutVars>
      </dgm:prSet>
      <dgm:spPr/>
    </dgm:pt>
    <dgm:pt modelId="{CDAFA55E-4517-4B86-B8BC-ED349D933503}" type="pres">
      <dgm:prSet presAssocID="{B233CD2A-1878-4A38-9315-F232D8439830}" presName="sibTrans" presStyleCnt="0"/>
      <dgm:spPr/>
    </dgm:pt>
    <dgm:pt modelId="{C9F764C2-9A88-421A-9C77-54CCD98E767F}" type="pres">
      <dgm:prSet presAssocID="{DB5E44D3-465B-44B7-959D-EC91FB99CF37}" presName="compNode" presStyleCnt="0"/>
      <dgm:spPr/>
    </dgm:pt>
    <dgm:pt modelId="{985C1137-79ED-4873-854A-8BB0EC9D4FD5}" type="pres">
      <dgm:prSet presAssocID="{DB5E44D3-465B-44B7-959D-EC91FB99CF37}" presName="bgRect" presStyleLbl="bgShp" presStyleIdx="1" presStyleCnt="4"/>
      <dgm:spPr/>
    </dgm:pt>
    <dgm:pt modelId="{CA4A91FD-6AA3-40A6-BA6A-1085020DBB4E}" type="pres">
      <dgm:prSet presAssocID="{DB5E44D3-465B-44B7-959D-EC91FB99CF37}"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kakning"/>
        </a:ext>
      </dgm:extLst>
    </dgm:pt>
    <dgm:pt modelId="{13BA02E6-1D0F-4599-829E-70B2748630B5}" type="pres">
      <dgm:prSet presAssocID="{DB5E44D3-465B-44B7-959D-EC91FB99CF37}" presName="spaceRect" presStyleCnt="0"/>
      <dgm:spPr/>
    </dgm:pt>
    <dgm:pt modelId="{8D1E0343-8A65-4333-A421-08DA04837176}" type="pres">
      <dgm:prSet presAssocID="{DB5E44D3-465B-44B7-959D-EC91FB99CF37}" presName="parTx" presStyleLbl="revTx" presStyleIdx="1" presStyleCnt="4">
        <dgm:presLayoutVars>
          <dgm:chMax val="0"/>
          <dgm:chPref val="0"/>
        </dgm:presLayoutVars>
      </dgm:prSet>
      <dgm:spPr/>
    </dgm:pt>
    <dgm:pt modelId="{AC07A2CF-2AC9-4141-A1E4-6B7963B042A9}" type="pres">
      <dgm:prSet presAssocID="{389DBE2B-7D9B-41E0-A818-DD05B9E6B86C}" presName="sibTrans" presStyleCnt="0"/>
      <dgm:spPr/>
    </dgm:pt>
    <dgm:pt modelId="{BD589868-99BC-478E-8FFB-21F751F9E4E7}" type="pres">
      <dgm:prSet presAssocID="{3DB866F7-AC92-476A-9969-C120411CFD0C}" presName="compNode" presStyleCnt="0"/>
      <dgm:spPr/>
    </dgm:pt>
    <dgm:pt modelId="{46EFD219-8A7D-4313-AB22-7859A3BBDB41}" type="pres">
      <dgm:prSet presAssocID="{3DB866F7-AC92-476A-9969-C120411CFD0C}" presName="bgRect" presStyleLbl="bgShp" presStyleIdx="2" presStyleCnt="4"/>
      <dgm:spPr/>
    </dgm:pt>
    <dgm:pt modelId="{A238114B-49A0-462D-80D8-EFA03F8F2824}" type="pres">
      <dgm:prSet presAssocID="{3DB866F7-AC92-476A-9969-C120411CFD0C}"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öte"/>
        </a:ext>
      </dgm:extLst>
    </dgm:pt>
    <dgm:pt modelId="{207B5250-8848-48F1-A929-62C7EAC7EB3D}" type="pres">
      <dgm:prSet presAssocID="{3DB866F7-AC92-476A-9969-C120411CFD0C}" presName="spaceRect" presStyleCnt="0"/>
      <dgm:spPr/>
    </dgm:pt>
    <dgm:pt modelId="{1DF3B58C-0208-4C2B-9714-86132A1DFBA5}" type="pres">
      <dgm:prSet presAssocID="{3DB866F7-AC92-476A-9969-C120411CFD0C}" presName="parTx" presStyleLbl="revTx" presStyleIdx="2" presStyleCnt="4">
        <dgm:presLayoutVars>
          <dgm:chMax val="0"/>
          <dgm:chPref val="0"/>
        </dgm:presLayoutVars>
      </dgm:prSet>
      <dgm:spPr/>
    </dgm:pt>
    <dgm:pt modelId="{25918276-2BA9-42D7-AF2D-61906B0B17C9}" type="pres">
      <dgm:prSet presAssocID="{CFAC5AF2-C55D-4845-9BE3-C9B2FB65E700}" presName="sibTrans" presStyleCnt="0"/>
      <dgm:spPr/>
    </dgm:pt>
    <dgm:pt modelId="{31EBE8A9-095F-462E-A76B-DD819E5C9B35}" type="pres">
      <dgm:prSet presAssocID="{BBA526EC-86DA-4C97-830A-E470F5DEEC4C}" presName="compNode" presStyleCnt="0"/>
      <dgm:spPr/>
    </dgm:pt>
    <dgm:pt modelId="{C21853A2-9488-429C-A4F3-5C5E6067E5A4}" type="pres">
      <dgm:prSet presAssocID="{BBA526EC-86DA-4C97-830A-E470F5DEEC4C}" presName="bgRect" presStyleLbl="bgShp" presStyleIdx="3" presStyleCnt="4"/>
      <dgm:spPr/>
    </dgm:pt>
    <dgm:pt modelId="{E71357BC-3A39-4D27-8DBE-E1360E6606ED}" type="pres">
      <dgm:prSet presAssocID="{BBA526EC-86DA-4C97-830A-E470F5DEEC4C}"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brik"/>
        </a:ext>
      </dgm:extLst>
    </dgm:pt>
    <dgm:pt modelId="{814D8908-6E51-40D6-AB67-CFFF8B01FF2E}" type="pres">
      <dgm:prSet presAssocID="{BBA526EC-86DA-4C97-830A-E470F5DEEC4C}" presName="spaceRect" presStyleCnt="0"/>
      <dgm:spPr/>
    </dgm:pt>
    <dgm:pt modelId="{96C623CE-DDCF-4880-9BEF-5852370FDD65}" type="pres">
      <dgm:prSet presAssocID="{BBA526EC-86DA-4C97-830A-E470F5DEEC4C}" presName="parTx" presStyleLbl="revTx" presStyleIdx="3" presStyleCnt="4">
        <dgm:presLayoutVars>
          <dgm:chMax val="0"/>
          <dgm:chPref val="0"/>
        </dgm:presLayoutVars>
      </dgm:prSet>
      <dgm:spPr/>
    </dgm:pt>
  </dgm:ptLst>
  <dgm:cxnLst>
    <dgm:cxn modelId="{FE9C8A05-FA88-4905-85EF-2DE73A1A8705}" type="presOf" srcId="{3C245AFC-C726-47B3-8556-126AC36E04B2}" destId="{024B271F-FF54-4205-ABEA-98043A304C37}" srcOrd="0" destOrd="0" presId="urn:microsoft.com/office/officeart/2018/2/layout/IconVerticalSolidList"/>
    <dgm:cxn modelId="{A4D32D26-7FA8-4832-92E2-7BA00F8E11A0}" type="presOf" srcId="{3DB866F7-AC92-476A-9969-C120411CFD0C}" destId="{1DF3B58C-0208-4C2B-9714-86132A1DFBA5}" srcOrd="0" destOrd="0" presId="urn:microsoft.com/office/officeart/2018/2/layout/IconVerticalSolidList"/>
    <dgm:cxn modelId="{586CE029-9C81-4CBA-963F-72798470C025}" type="presOf" srcId="{DB5E44D3-465B-44B7-959D-EC91FB99CF37}" destId="{8D1E0343-8A65-4333-A421-08DA04837176}" srcOrd="0" destOrd="0" presId="urn:microsoft.com/office/officeart/2018/2/layout/IconVerticalSolidList"/>
    <dgm:cxn modelId="{58F6F12B-E828-492C-AFF9-8ADF49155A5C}" type="presOf" srcId="{BBA526EC-86DA-4C97-830A-E470F5DEEC4C}" destId="{96C623CE-DDCF-4880-9BEF-5852370FDD65}" srcOrd="0" destOrd="0" presId="urn:microsoft.com/office/officeart/2018/2/layout/IconVerticalSolidList"/>
    <dgm:cxn modelId="{7FDAA657-33CC-451B-8B48-1280D97B98C5}" srcId="{1B271D17-54A1-4AE8-B3E4-0E5FB899DB91}" destId="{3C245AFC-C726-47B3-8556-126AC36E04B2}" srcOrd="0" destOrd="0" parTransId="{E3DF91E2-463C-4C66-B7E7-0DF80FDCC956}" sibTransId="{B233CD2A-1878-4A38-9315-F232D8439830}"/>
    <dgm:cxn modelId="{E4AF12B3-E4A6-4489-9F78-3B82E4020D7D}" srcId="{1B271D17-54A1-4AE8-B3E4-0E5FB899DB91}" destId="{3DB866F7-AC92-476A-9969-C120411CFD0C}" srcOrd="2" destOrd="0" parTransId="{9C837187-54DC-4BCD-95A1-C65E0BE9CAD9}" sibTransId="{CFAC5AF2-C55D-4845-9BE3-C9B2FB65E700}"/>
    <dgm:cxn modelId="{C76521C8-13C0-49D8-801C-65D73A2F0A4C}" srcId="{1B271D17-54A1-4AE8-B3E4-0E5FB899DB91}" destId="{BBA526EC-86DA-4C97-830A-E470F5DEEC4C}" srcOrd="3" destOrd="0" parTransId="{86E468CD-55C4-4901-AF28-6C69F5C1FFAA}" sibTransId="{15DB5051-1686-43D1-BB41-30A29C39254E}"/>
    <dgm:cxn modelId="{4C34EDCB-0938-4775-8251-48183C02D3F9}" type="presOf" srcId="{1B271D17-54A1-4AE8-B3E4-0E5FB899DB91}" destId="{D7FAED0C-B2E7-475A-A073-BAC7959E82D2}" srcOrd="0" destOrd="0" presId="urn:microsoft.com/office/officeart/2018/2/layout/IconVerticalSolidList"/>
    <dgm:cxn modelId="{7DA054E1-8788-4AB4-9820-6E8850331EB4}" srcId="{1B271D17-54A1-4AE8-B3E4-0E5FB899DB91}" destId="{DB5E44D3-465B-44B7-959D-EC91FB99CF37}" srcOrd="1" destOrd="0" parTransId="{1E4335F0-928C-49A7-8CDD-49B19E057E19}" sibTransId="{389DBE2B-7D9B-41E0-A818-DD05B9E6B86C}"/>
    <dgm:cxn modelId="{788B77E5-D8DC-4EF9-ADE6-ABC5746AA19A}" type="presParOf" srcId="{D7FAED0C-B2E7-475A-A073-BAC7959E82D2}" destId="{A9180563-7223-4BBA-9F1C-F0CBE079ADC4}" srcOrd="0" destOrd="0" presId="urn:microsoft.com/office/officeart/2018/2/layout/IconVerticalSolidList"/>
    <dgm:cxn modelId="{B4CFBD1C-5082-49FF-A52E-6730C139588E}" type="presParOf" srcId="{A9180563-7223-4BBA-9F1C-F0CBE079ADC4}" destId="{B94FB23E-935D-41A9-9893-3AFE3249CA51}" srcOrd="0" destOrd="0" presId="urn:microsoft.com/office/officeart/2018/2/layout/IconVerticalSolidList"/>
    <dgm:cxn modelId="{3AD3D1D6-22FD-410F-BD45-A8711F6FB57B}" type="presParOf" srcId="{A9180563-7223-4BBA-9F1C-F0CBE079ADC4}" destId="{1FB3DF6D-5BE2-4AF6-AAF2-7F824FE2E420}" srcOrd="1" destOrd="0" presId="urn:microsoft.com/office/officeart/2018/2/layout/IconVerticalSolidList"/>
    <dgm:cxn modelId="{46E92CE5-F864-4CE0-BB8D-1FC6D185E261}" type="presParOf" srcId="{A9180563-7223-4BBA-9F1C-F0CBE079ADC4}" destId="{C2375F7B-27DD-4632-B2A6-0EFA9C2F8B5F}" srcOrd="2" destOrd="0" presId="urn:microsoft.com/office/officeart/2018/2/layout/IconVerticalSolidList"/>
    <dgm:cxn modelId="{5CCDAD6B-6A6B-4ACC-BF73-3A3165B63D56}" type="presParOf" srcId="{A9180563-7223-4BBA-9F1C-F0CBE079ADC4}" destId="{024B271F-FF54-4205-ABEA-98043A304C37}" srcOrd="3" destOrd="0" presId="urn:microsoft.com/office/officeart/2018/2/layout/IconVerticalSolidList"/>
    <dgm:cxn modelId="{7C8DC589-BB46-440F-A7B6-BF013B6A4E4C}" type="presParOf" srcId="{D7FAED0C-B2E7-475A-A073-BAC7959E82D2}" destId="{CDAFA55E-4517-4B86-B8BC-ED349D933503}" srcOrd="1" destOrd="0" presId="urn:microsoft.com/office/officeart/2018/2/layout/IconVerticalSolidList"/>
    <dgm:cxn modelId="{667D1F8E-F9A3-4154-9275-3EDA8552B7F1}" type="presParOf" srcId="{D7FAED0C-B2E7-475A-A073-BAC7959E82D2}" destId="{C9F764C2-9A88-421A-9C77-54CCD98E767F}" srcOrd="2" destOrd="0" presId="urn:microsoft.com/office/officeart/2018/2/layout/IconVerticalSolidList"/>
    <dgm:cxn modelId="{B06EB8F4-6709-4511-BB78-B6FA577D69E2}" type="presParOf" srcId="{C9F764C2-9A88-421A-9C77-54CCD98E767F}" destId="{985C1137-79ED-4873-854A-8BB0EC9D4FD5}" srcOrd="0" destOrd="0" presId="urn:microsoft.com/office/officeart/2018/2/layout/IconVerticalSolidList"/>
    <dgm:cxn modelId="{E621214B-CC07-494F-AA44-12D3E49C7E22}" type="presParOf" srcId="{C9F764C2-9A88-421A-9C77-54CCD98E767F}" destId="{CA4A91FD-6AA3-40A6-BA6A-1085020DBB4E}" srcOrd="1" destOrd="0" presId="urn:microsoft.com/office/officeart/2018/2/layout/IconVerticalSolidList"/>
    <dgm:cxn modelId="{DD13BF55-F1E5-4068-9E53-C10DA032D593}" type="presParOf" srcId="{C9F764C2-9A88-421A-9C77-54CCD98E767F}" destId="{13BA02E6-1D0F-4599-829E-70B2748630B5}" srcOrd="2" destOrd="0" presId="urn:microsoft.com/office/officeart/2018/2/layout/IconVerticalSolidList"/>
    <dgm:cxn modelId="{6A90F4AE-F485-4746-9136-C527022BB1E6}" type="presParOf" srcId="{C9F764C2-9A88-421A-9C77-54CCD98E767F}" destId="{8D1E0343-8A65-4333-A421-08DA04837176}" srcOrd="3" destOrd="0" presId="urn:microsoft.com/office/officeart/2018/2/layout/IconVerticalSolidList"/>
    <dgm:cxn modelId="{97F57AAB-CF28-41DC-A45F-A87963C4FD98}" type="presParOf" srcId="{D7FAED0C-B2E7-475A-A073-BAC7959E82D2}" destId="{AC07A2CF-2AC9-4141-A1E4-6B7963B042A9}" srcOrd="3" destOrd="0" presId="urn:microsoft.com/office/officeart/2018/2/layout/IconVerticalSolidList"/>
    <dgm:cxn modelId="{B29566CF-2B1C-48F3-82C6-2757A7A796DE}" type="presParOf" srcId="{D7FAED0C-B2E7-475A-A073-BAC7959E82D2}" destId="{BD589868-99BC-478E-8FFB-21F751F9E4E7}" srcOrd="4" destOrd="0" presId="urn:microsoft.com/office/officeart/2018/2/layout/IconVerticalSolidList"/>
    <dgm:cxn modelId="{388FD7CA-9807-42DA-ADD9-3F9D3779287A}" type="presParOf" srcId="{BD589868-99BC-478E-8FFB-21F751F9E4E7}" destId="{46EFD219-8A7D-4313-AB22-7859A3BBDB41}" srcOrd="0" destOrd="0" presId="urn:microsoft.com/office/officeart/2018/2/layout/IconVerticalSolidList"/>
    <dgm:cxn modelId="{CC585642-8CB5-4D48-AA12-672CA19447B9}" type="presParOf" srcId="{BD589868-99BC-478E-8FFB-21F751F9E4E7}" destId="{A238114B-49A0-462D-80D8-EFA03F8F2824}" srcOrd="1" destOrd="0" presId="urn:microsoft.com/office/officeart/2018/2/layout/IconVerticalSolidList"/>
    <dgm:cxn modelId="{6A30E6F6-F74B-4D02-9936-85CD86070C77}" type="presParOf" srcId="{BD589868-99BC-478E-8FFB-21F751F9E4E7}" destId="{207B5250-8848-48F1-A929-62C7EAC7EB3D}" srcOrd="2" destOrd="0" presId="urn:microsoft.com/office/officeart/2018/2/layout/IconVerticalSolidList"/>
    <dgm:cxn modelId="{C4924279-27D7-4444-A1AE-9D0BCF33BC27}" type="presParOf" srcId="{BD589868-99BC-478E-8FFB-21F751F9E4E7}" destId="{1DF3B58C-0208-4C2B-9714-86132A1DFBA5}" srcOrd="3" destOrd="0" presId="urn:microsoft.com/office/officeart/2018/2/layout/IconVerticalSolidList"/>
    <dgm:cxn modelId="{3D37A0F3-E2BE-43D4-B2AB-9D79AD6248DB}" type="presParOf" srcId="{D7FAED0C-B2E7-475A-A073-BAC7959E82D2}" destId="{25918276-2BA9-42D7-AF2D-61906B0B17C9}" srcOrd="5" destOrd="0" presId="urn:microsoft.com/office/officeart/2018/2/layout/IconVerticalSolidList"/>
    <dgm:cxn modelId="{AA81C1BC-156A-41CA-8D07-E73ED47E2561}" type="presParOf" srcId="{D7FAED0C-B2E7-475A-A073-BAC7959E82D2}" destId="{31EBE8A9-095F-462E-A76B-DD819E5C9B35}" srcOrd="6" destOrd="0" presId="urn:microsoft.com/office/officeart/2018/2/layout/IconVerticalSolidList"/>
    <dgm:cxn modelId="{137FC26A-2E8E-4507-B7DA-72ACBDE8B62C}" type="presParOf" srcId="{31EBE8A9-095F-462E-A76B-DD819E5C9B35}" destId="{C21853A2-9488-429C-A4F3-5C5E6067E5A4}" srcOrd="0" destOrd="0" presId="urn:microsoft.com/office/officeart/2018/2/layout/IconVerticalSolidList"/>
    <dgm:cxn modelId="{678DF70A-7628-4E1E-86FB-1A866C9BF300}" type="presParOf" srcId="{31EBE8A9-095F-462E-A76B-DD819E5C9B35}" destId="{E71357BC-3A39-4D27-8DBE-E1360E6606ED}" srcOrd="1" destOrd="0" presId="urn:microsoft.com/office/officeart/2018/2/layout/IconVerticalSolidList"/>
    <dgm:cxn modelId="{CAEF5741-AF92-4095-BBB1-1751F7D38EC5}" type="presParOf" srcId="{31EBE8A9-095F-462E-A76B-DD819E5C9B35}" destId="{814D8908-6E51-40D6-AB67-CFFF8B01FF2E}" srcOrd="2" destOrd="0" presId="urn:microsoft.com/office/officeart/2018/2/layout/IconVerticalSolidList"/>
    <dgm:cxn modelId="{3D31FD3E-A3A5-4405-A45C-A387ACB16965}" type="presParOf" srcId="{31EBE8A9-095F-462E-A76B-DD819E5C9B35}" destId="{96C623CE-DDCF-4880-9BEF-5852370FDD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FB23E-935D-41A9-9893-3AFE3249CA51}">
      <dsp:nvSpPr>
        <dsp:cNvPr id="0" name=""/>
        <dsp:cNvSpPr/>
      </dsp:nvSpPr>
      <dsp:spPr>
        <a:xfrm>
          <a:off x="0" y="0"/>
          <a:ext cx="10394576" cy="939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3DF6D-5BE2-4AF6-AAF2-7F824FE2E420}">
      <dsp:nvSpPr>
        <dsp:cNvPr id="0" name=""/>
        <dsp:cNvSpPr/>
      </dsp:nvSpPr>
      <dsp:spPr>
        <a:xfrm>
          <a:off x="284077" y="213150"/>
          <a:ext cx="516504" cy="5165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B271F-FF54-4205-ABEA-98043A304C37}">
      <dsp:nvSpPr>
        <dsp:cNvPr id="0" name=""/>
        <dsp:cNvSpPr/>
      </dsp:nvSpPr>
      <dsp:spPr>
        <a:xfrm>
          <a:off x="1084658" y="1852"/>
          <a:ext cx="9309917" cy="93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88" tIns="99388" rIns="99388" bIns="99388" numCol="1" spcCol="1270" anchor="ctr" anchorCtr="0">
          <a:noAutofit/>
        </a:bodyPr>
        <a:lstStyle/>
        <a:p>
          <a:pPr marL="0" lvl="0" indent="0" algn="l" defTabSz="977900">
            <a:lnSpc>
              <a:spcPct val="100000"/>
            </a:lnSpc>
            <a:spcBef>
              <a:spcPct val="0"/>
            </a:spcBef>
            <a:spcAft>
              <a:spcPct val="35000"/>
            </a:spcAft>
            <a:buNone/>
          </a:pPr>
          <a:r>
            <a:rPr lang="en-US" sz="2200" kern="1200" baseline="0"/>
            <a:t>Barns och ungas välmående</a:t>
          </a:r>
          <a:endParaRPr lang="en-US" sz="2200" kern="1200"/>
        </a:p>
      </dsp:txBody>
      <dsp:txXfrm>
        <a:off x="1084658" y="1852"/>
        <a:ext cx="9309917" cy="939098"/>
      </dsp:txXfrm>
    </dsp:sp>
    <dsp:sp modelId="{985C1137-79ED-4873-854A-8BB0EC9D4FD5}">
      <dsp:nvSpPr>
        <dsp:cNvPr id="0" name=""/>
        <dsp:cNvSpPr/>
      </dsp:nvSpPr>
      <dsp:spPr>
        <a:xfrm>
          <a:off x="0" y="1175726"/>
          <a:ext cx="10394576" cy="939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A91FD-6AA3-40A6-BA6A-1085020DBB4E}">
      <dsp:nvSpPr>
        <dsp:cNvPr id="0" name=""/>
        <dsp:cNvSpPr/>
      </dsp:nvSpPr>
      <dsp:spPr>
        <a:xfrm>
          <a:off x="284077" y="1387023"/>
          <a:ext cx="516504" cy="5165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1E0343-8A65-4333-A421-08DA04837176}">
      <dsp:nvSpPr>
        <dsp:cNvPr id="0" name=""/>
        <dsp:cNvSpPr/>
      </dsp:nvSpPr>
      <dsp:spPr>
        <a:xfrm>
          <a:off x="1084658" y="1175726"/>
          <a:ext cx="9309917" cy="93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88" tIns="99388" rIns="99388" bIns="99388" numCol="1" spcCol="1270" anchor="ctr" anchorCtr="0">
          <a:noAutofit/>
        </a:bodyPr>
        <a:lstStyle/>
        <a:p>
          <a:pPr marL="0" lvl="0" indent="0" algn="l" defTabSz="977900">
            <a:lnSpc>
              <a:spcPct val="100000"/>
            </a:lnSpc>
            <a:spcBef>
              <a:spcPct val="0"/>
            </a:spcBef>
            <a:spcAft>
              <a:spcPct val="35000"/>
            </a:spcAft>
            <a:buNone/>
          </a:pPr>
          <a:r>
            <a:rPr lang="en-US" sz="2200" kern="1200" baseline="0"/>
            <a:t>Stärka delaktighet</a:t>
          </a:r>
          <a:endParaRPr lang="en-US" sz="2200" kern="1200"/>
        </a:p>
      </dsp:txBody>
      <dsp:txXfrm>
        <a:off x="1084658" y="1175726"/>
        <a:ext cx="9309917" cy="939098"/>
      </dsp:txXfrm>
    </dsp:sp>
    <dsp:sp modelId="{46EFD219-8A7D-4313-AB22-7859A3BBDB41}">
      <dsp:nvSpPr>
        <dsp:cNvPr id="0" name=""/>
        <dsp:cNvSpPr/>
      </dsp:nvSpPr>
      <dsp:spPr>
        <a:xfrm>
          <a:off x="0" y="2349599"/>
          <a:ext cx="10394576" cy="939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8114B-49A0-462D-80D8-EFA03F8F2824}">
      <dsp:nvSpPr>
        <dsp:cNvPr id="0" name=""/>
        <dsp:cNvSpPr/>
      </dsp:nvSpPr>
      <dsp:spPr>
        <a:xfrm>
          <a:off x="284077" y="2560896"/>
          <a:ext cx="516504" cy="5165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F3B58C-0208-4C2B-9714-86132A1DFBA5}">
      <dsp:nvSpPr>
        <dsp:cNvPr id="0" name=""/>
        <dsp:cNvSpPr/>
      </dsp:nvSpPr>
      <dsp:spPr>
        <a:xfrm>
          <a:off x="1084658" y="2349599"/>
          <a:ext cx="9309917" cy="93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88" tIns="99388" rIns="99388" bIns="99388" numCol="1" spcCol="1270" anchor="ctr" anchorCtr="0">
          <a:noAutofit/>
        </a:bodyPr>
        <a:lstStyle/>
        <a:p>
          <a:pPr marL="0" lvl="0" indent="0" algn="l" defTabSz="977900">
            <a:lnSpc>
              <a:spcPct val="100000"/>
            </a:lnSpc>
            <a:spcBef>
              <a:spcPct val="0"/>
            </a:spcBef>
            <a:spcAft>
              <a:spcPct val="35000"/>
            </a:spcAft>
            <a:buNone/>
          </a:pPr>
          <a:r>
            <a:rPr lang="en-US" sz="2200" kern="1200" baseline="0"/>
            <a:t>Samarbete med välfärdsområdet</a:t>
          </a:r>
          <a:endParaRPr lang="en-US" sz="2200" kern="1200"/>
        </a:p>
      </dsp:txBody>
      <dsp:txXfrm>
        <a:off x="1084658" y="2349599"/>
        <a:ext cx="9309917" cy="939098"/>
      </dsp:txXfrm>
    </dsp:sp>
    <dsp:sp modelId="{C21853A2-9488-429C-A4F3-5C5E6067E5A4}">
      <dsp:nvSpPr>
        <dsp:cNvPr id="0" name=""/>
        <dsp:cNvSpPr/>
      </dsp:nvSpPr>
      <dsp:spPr>
        <a:xfrm>
          <a:off x="0" y="3523472"/>
          <a:ext cx="10394576" cy="939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357BC-3A39-4D27-8DBE-E1360E6606ED}">
      <dsp:nvSpPr>
        <dsp:cNvPr id="0" name=""/>
        <dsp:cNvSpPr/>
      </dsp:nvSpPr>
      <dsp:spPr>
        <a:xfrm>
          <a:off x="284077" y="3734769"/>
          <a:ext cx="516504" cy="5165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623CE-DDCF-4880-9BEF-5852370FDD65}">
      <dsp:nvSpPr>
        <dsp:cNvPr id="0" name=""/>
        <dsp:cNvSpPr/>
      </dsp:nvSpPr>
      <dsp:spPr>
        <a:xfrm>
          <a:off x="1084658" y="3523472"/>
          <a:ext cx="9309917" cy="93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88" tIns="99388" rIns="99388" bIns="99388" numCol="1" spcCol="1270" anchor="ctr" anchorCtr="0">
          <a:noAutofit/>
        </a:bodyPr>
        <a:lstStyle/>
        <a:p>
          <a:pPr marL="0" lvl="0" indent="0" algn="l" defTabSz="977900">
            <a:lnSpc>
              <a:spcPct val="100000"/>
            </a:lnSpc>
            <a:spcBef>
              <a:spcPct val="0"/>
            </a:spcBef>
            <a:spcAft>
              <a:spcPct val="35000"/>
            </a:spcAft>
            <a:buNone/>
          </a:pPr>
          <a:r>
            <a:rPr lang="en-US" sz="2200" kern="1200" baseline="0"/>
            <a:t>Tredje sektorn och påverkansorganen</a:t>
          </a:r>
          <a:endParaRPr lang="en-US" sz="2200" kern="1200"/>
        </a:p>
      </dsp:txBody>
      <dsp:txXfrm>
        <a:off x="1084658" y="3523472"/>
        <a:ext cx="9309917" cy="9390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2BC4F-EABB-6140-BFAC-E073B124F6DF}" type="datetimeFigureOut">
              <a:t>2026-03-31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47CE8-6FD0-764A-B5FB-EE11C838DA63}" type="slidenum">
              <a:t>‹#›</a:t>
            </a:fld>
            <a:endParaRPr lang="fi-FI"/>
          </a:p>
        </p:txBody>
      </p:sp>
    </p:spTree>
    <p:extLst>
      <p:ext uri="{BB962C8B-B14F-4D97-AF65-F5344CB8AC3E}">
        <p14:creationId xmlns:p14="http://schemas.microsoft.com/office/powerpoint/2010/main" val="181614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Det osäkra värdlsläget</a:t>
            </a:r>
            <a:endParaRPr lang="sv-FI"/>
          </a:p>
        </p:txBody>
      </p:sp>
      <p:sp>
        <p:nvSpPr>
          <p:cNvPr id="4" name="Platshållare för bildnummer 3"/>
          <p:cNvSpPr>
            <a:spLocks noGrp="1"/>
          </p:cNvSpPr>
          <p:nvPr>
            <p:ph type="sldNum" sz="quarter" idx="5"/>
          </p:nvPr>
        </p:nvSpPr>
        <p:spPr/>
        <p:txBody>
          <a:bodyPr/>
          <a:lstStyle/>
          <a:p>
            <a:fld id="{32B47CE8-6FD0-764A-B5FB-EE11C838DA63}" type="slidenum">
              <a:rPr lang="sv-FI" smtClean="0"/>
              <a:t>5</a:t>
            </a:fld>
            <a:endParaRPr lang="sv-FI"/>
          </a:p>
        </p:txBody>
      </p:sp>
    </p:spTree>
    <p:extLst>
      <p:ext uri="{BB962C8B-B14F-4D97-AF65-F5344CB8AC3E}">
        <p14:creationId xmlns:p14="http://schemas.microsoft.com/office/powerpoint/2010/main" val="301946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a:p>
        </p:txBody>
      </p:sp>
      <p:sp>
        <p:nvSpPr>
          <p:cNvPr id="4" name="Platshållare för bildnummer 3"/>
          <p:cNvSpPr>
            <a:spLocks noGrp="1"/>
          </p:cNvSpPr>
          <p:nvPr>
            <p:ph type="sldNum" sz="quarter" idx="5"/>
          </p:nvPr>
        </p:nvSpPr>
        <p:spPr/>
        <p:txBody>
          <a:bodyPr/>
          <a:lstStyle/>
          <a:p>
            <a:fld id="{32B47CE8-6FD0-764A-B5FB-EE11C838DA63}" type="slidenum">
              <a:rPr lang="sv-FI" smtClean="0"/>
              <a:t>6</a:t>
            </a:fld>
            <a:endParaRPr lang="sv-FI"/>
          </a:p>
        </p:txBody>
      </p:sp>
    </p:spTree>
    <p:extLst>
      <p:ext uri="{BB962C8B-B14F-4D97-AF65-F5344CB8AC3E}">
        <p14:creationId xmlns:p14="http://schemas.microsoft.com/office/powerpoint/2010/main" val="144074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a:p>
        </p:txBody>
      </p:sp>
      <p:sp>
        <p:nvSpPr>
          <p:cNvPr id="4" name="Platshållare för bildnummer 3"/>
          <p:cNvSpPr>
            <a:spLocks noGrp="1"/>
          </p:cNvSpPr>
          <p:nvPr>
            <p:ph type="sldNum" sz="quarter" idx="5"/>
          </p:nvPr>
        </p:nvSpPr>
        <p:spPr/>
        <p:txBody>
          <a:bodyPr/>
          <a:lstStyle/>
          <a:p>
            <a:fld id="{32B47CE8-6FD0-764A-B5FB-EE11C838DA63}" type="slidenum">
              <a:rPr lang="sv-FI" smtClean="0"/>
              <a:t>8</a:t>
            </a:fld>
            <a:endParaRPr lang="sv-FI"/>
          </a:p>
        </p:txBody>
      </p:sp>
    </p:spTree>
    <p:extLst>
      <p:ext uri="{BB962C8B-B14F-4D97-AF65-F5344CB8AC3E}">
        <p14:creationId xmlns:p14="http://schemas.microsoft.com/office/powerpoint/2010/main" val="255509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Tillgängligheten till service</a:t>
            </a:r>
            <a:endParaRPr lang="sv-FI"/>
          </a:p>
        </p:txBody>
      </p:sp>
      <p:sp>
        <p:nvSpPr>
          <p:cNvPr id="4" name="Platshållare för bildnummer 3"/>
          <p:cNvSpPr>
            <a:spLocks noGrp="1"/>
          </p:cNvSpPr>
          <p:nvPr>
            <p:ph type="sldNum" sz="quarter" idx="5"/>
          </p:nvPr>
        </p:nvSpPr>
        <p:spPr/>
        <p:txBody>
          <a:bodyPr/>
          <a:lstStyle/>
          <a:p>
            <a:fld id="{32B47CE8-6FD0-764A-B5FB-EE11C838DA63}" type="slidenum">
              <a:rPr lang="sv-FI" smtClean="0"/>
              <a:t>9</a:t>
            </a:fld>
            <a:endParaRPr lang="sv-FI"/>
          </a:p>
        </p:txBody>
      </p:sp>
    </p:spTree>
    <p:extLst>
      <p:ext uri="{BB962C8B-B14F-4D97-AF65-F5344CB8AC3E}">
        <p14:creationId xmlns:p14="http://schemas.microsoft.com/office/powerpoint/2010/main" val="291527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Monipaikka-asumisen lisääntyminen</a:t>
            </a:r>
            <a:endParaRPr lang="sv-FI"/>
          </a:p>
        </p:txBody>
      </p:sp>
      <p:sp>
        <p:nvSpPr>
          <p:cNvPr id="4" name="Platshållare för bildnummer 3"/>
          <p:cNvSpPr>
            <a:spLocks noGrp="1"/>
          </p:cNvSpPr>
          <p:nvPr>
            <p:ph type="sldNum" sz="quarter" idx="5"/>
          </p:nvPr>
        </p:nvSpPr>
        <p:spPr/>
        <p:txBody>
          <a:bodyPr/>
          <a:lstStyle/>
          <a:p>
            <a:fld id="{32B47CE8-6FD0-764A-B5FB-EE11C838DA63}" type="slidenum">
              <a:rPr lang="sv-FI" smtClean="0"/>
              <a:t>11</a:t>
            </a:fld>
            <a:endParaRPr lang="sv-FI"/>
          </a:p>
        </p:txBody>
      </p:sp>
    </p:spTree>
    <p:extLst>
      <p:ext uri="{BB962C8B-B14F-4D97-AF65-F5344CB8AC3E}">
        <p14:creationId xmlns:p14="http://schemas.microsoft.com/office/powerpoint/2010/main" val="173171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a:p>
        </p:txBody>
      </p:sp>
      <p:sp>
        <p:nvSpPr>
          <p:cNvPr id="4" name="Platshållare för bildnummer 3"/>
          <p:cNvSpPr>
            <a:spLocks noGrp="1"/>
          </p:cNvSpPr>
          <p:nvPr>
            <p:ph type="sldNum" sz="quarter" idx="5"/>
          </p:nvPr>
        </p:nvSpPr>
        <p:spPr/>
        <p:txBody>
          <a:bodyPr/>
          <a:lstStyle/>
          <a:p>
            <a:fld id="{32B47CE8-6FD0-764A-B5FB-EE11C838DA63}" type="slidenum">
              <a:rPr lang="sv-FI" smtClean="0"/>
              <a:t>17</a:t>
            </a:fld>
            <a:endParaRPr lang="sv-FI"/>
          </a:p>
        </p:txBody>
      </p:sp>
    </p:spTree>
    <p:extLst>
      <p:ext uri="{BB962C8B-B14F-4D97-AF65-F5344CB8AC3E}">
        <p14:creationId xmlns:p14="http://schemas.microsoft.com/office/powerpoint/2010/main" val="5184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a:p>
        </p:txBody>
      </p:sp>
      <p:sp>
        <p:nvSpPr>
          <p:cNvPr id="4" name="Platshållare för bildnummer 3"/>
          <p:cNvSpPr>
            <a:spLocks noGrp="1"/>
          </p:cNvSpPr>
          <p:nvPr>
            <p:ph type="sldNum" sz="quarter" idx="5"/>
          </p:nvPr>
        </p:nvSpPr>
        <p:spPr/>
        <p:txBody>
          <a:bodyPr/>
          <a:lstStyle/>
          <a:p>
            <a:fld id="{32B47CE8-6FD0-764A-B5FB-EE11C838DA63}" type="slidenum">
              <a:rPr lang="sv-FI" smtClean="0"/>
              <a:t>26</a:t>
            </a:fld>
            <a:endParaRPr lang="sv-FI"/>
          </a:p>
        </p:txBody>
      </p:sp>
    </p:spTree>
    <p:extLst>
      <p:ext uri="{BB962C8B-B14F-4D97-AF65-F5344CB8AC3E}">
        <p14:creationId xmlns:p14="http://schemas.microsoft.com/office/powerpoint/2010/main" val="226894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a:p>
        </p:txBody>
      </p:sp>
      <p:sp>
        <p:nvSpPr>
          <p:cNvPr id="4" name="Platshållare för bildnummer 3"/>
          <p:cNvSpPr>
            <a:spLocks noGrp="1"/>
          </p:cNvSpPr>
          <p:nvPr>
            <p:ph type="sldNum" sz="quarter" idx="5"/>
          </p:nvPr>
        </p:nvSpPr>
        <p:spPr/>
        <p:txBody>
          <a:bodyPr/>
          <a:lstStyle/>
          <a:p>
            <a:fld id="{32B47CE8-6FD0-764A-B5FB-EE11C838DA63}" type="slidenum">
              <a:rPr lang="sv-FI" smtClean="0"/>
              <a:t>49</a:t>
            </a:fld>
            <a:endParaRPr lang="sv-FI"/>
          </a:p>
        </p:txBody>
      </p:sp>
    </p:spTree>
    <p:extLst>
      <p:ext uri="{BB962C8B-B14F-4D97-AF65-F5344CB8AC3E}">
        <p14:creationId xmlns:p14="http://schemas.microsoft.com/office/powerpoint/2010/main" val="428621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a:p>
        </p:txBody>
      </p:sp>
      <p:sp>
        <p:nvSpPr>
          <p:cNvPr id="4" name="Platshållare för bildnummer 3"/>
          <p:cNvSpPr>
            <a:spLocks noGrp="1"/>
          </p:cNvSpPr>
          <p:nvPr>
            <p:ph type="sldNum" sz="quarter" idx="5"/>
          </p:nvPr>
        </p:nvSpPr>
        <p:spPr/>
        <p:txBody>
          <a:bodyPr/>
          <a:lstStyle/>
          <a:p>
            <a:fld id="{32B47CE8-6FD0-764A-B5FB-EE11C838DA63}" type="slidenum">
              <a:rPr lang="sv-FI" smtClean="0"/>
              <a:t>59</a:t>
            </a:fld>
            <a:endParaRPr lang="sv-FI"/>
          </a:p>
        </p:txBody>
      </p:sp>
    </p:spTree>
    <p:extLst>
      <p:ext uri="{BB962C8B-B14F-4D97-AF65-F5344CB8AC3E}">
        <p14:creationId xmlns:p14="http://schemas.microsoft.com/office/powerpoint/2010/main" val="2682783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anchor="b"/>
          <a:lstStyle>
            <a:lvl1pPr algn="l">
              <a:lnSpc>
                <a:spcPct val="84000"/>
              </a:lnSpc>
              <a:defRPr sz="6700" spc="-200" baseline="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en-US"/>
              <a:t>Drag picture to placeholder or click icon to add</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4436E411-068D-7147-BE6C-CB725BE0881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5F099622-586C-A7FA-994F-151291188423}"/>
              </a:ext>
            </a:extLst>
          </p:cNvPr>
          <p:cNvGrpSpPr/>
          <p:nvPr/>
        </p:nvGrpSpPr>
        <p:grpSpPr>
          <a:xfrm>
            <a:off x="7222067" y="939701"/>
            <a:ext cx="4969933" cy="5063384"/>
            <a:chOff x="7222067" y="939701"/>
            <a:chExt cx="4969933" cy="5063384"/>
          </a:xfrm>
          <a:solidFill>
            <a:srgbClr val="FDE778"/>
          </a:solidFill>
        </p:grpSpPr>
        <p:grpSp>
          <p:nvGrpSpPr>
            <p:cNvPr id="10" name="Graphic 11">
              <a:extLst>
                <a:ext uri="{FF2B5EF4-FFF2-40B4-BE49-F238E27FC236}">
                  <a16:creationId xmlns:a16="http://schemas.microsoft.com/office/drawing/2014/main" id="{B635D45E-7496-A550-3969-DEC866257CE1}"/>
                </a:ext>
              </a:extLst>
            </p:cNvPr>
            <p:cNvGrpSpPr/>
            <p:nvPr/>
          </p:nvGrpSpPr>
          <p:grpSpPr>
            <a:xfrm>
              <a:off x="7222067" y="939701"/>
              <a:ext cx="4014176" cy="5063384"/>
              <a:chOff x="7222067" y="939701"/>
              <a:chExt cx="4014176" cy="5063384"/>
            </a:xfrm>
            <a:solidFill>
              <a:srgbClr val="FDE778"/>
            </a:solidFill>
          </p:grpSpPr>
          <p:sp>
            <p:nvSpPr>
              <p:cNvPr id="13" name="Puolivapaa piirto 12">
                <a:extLst>
                  <a:ext uri="{FF2B5EF4-FFF2-40B4-BE49-F238E27FC236}">
                    <a16:creationId xmlns:a16="http://schemas.microsoft.com/office/drawing/2014/main" id="{5F44F17D-DBDB-D1AA-FB30-6AF6E33720DA}"/>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FDE778"/>
              </a:solidFill>
              <a:ln w="6362"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BA390710-3AE9-92C4-7DB9-E870A2A4BF52}"/>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FDE778"/>
              </a:solidFill>
              <a:ln w="6362"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3CEEB150-3C9E-12AB-503D-5C873280C434}"/>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FDE778"/>
              </a:solidFill>
              <a:ln w="6362"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C0B140A0-E3E2-D309-5A87-28194FA8519E}"/>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FDE778"/>
              </a:solidFill>
              <a:ln w="6362"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4673B1E5-993E-43E0-9F8D-2DBA5DFC3C67}"/>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DE778"/>
            </a:solidFill>
            <a:ln w="6362"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9BFACBBB-84AC-D218-F8FD-091CD1759178}"/>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DE778"/>
            </a:solidFill>
            <a:ln w="6362"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12D5EED-31C6-1A81-B557-0F0B58F690A2}"/>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FDE778"/>
            </a:solidFill>
            <a:ln w="6362"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anchor="ctr" anchorCtr="0"/>
          <a:lstStyle>
            <a:lvl1pPr marL="0" indent="0" algn="ctr">
              <a:buNone/>
              <a:defRPr sz="1800"/>
            </a:lvl1pPr>
          </a:lstStyle>
          <a:p>
            <a:r>
              <a:rPr lang="en-US"/>
              <a:t>Drag picture to placeholder or click icon to add</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7836070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AEE1D163-BB96-A544-B068-BCD8242FACA3}"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9282449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5D9A936-0226-4344-9197-4E0E8A39E1D4}" type="datetime1">
              <a:t>2026-03-31</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0487436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4BA4A2F6-F341-464A-AB51-A63612DF82ED}" type="datetime1">
              <a:t>2026-03-31</a:t>
            </a:fld>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508453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anchor="b"/>
          <a:lstStyle>
            <a:lvl1pPr algn="l">
              <a:lnSpc>
                <a:spcPct val="84000"/>
              </a:lnSpc>
              <a:defRPr sz="52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grpSp>
        <p:nvGrpSpPr>
          <p:cNvPr id="4" name="Kuva 13">
            <a:extLst>
              <a:ext uri="{FF2B5EF4-FFF2-40B4-BE49-F238E27FC236}">
                <a16:creationId xmlns:a16="http://schemas.microsoft.com/office/drawing/2014/main" id="{65FE1A16-C763-7A12-BA99-E09F085EE17A}"/>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rgbClr val="FBEEFA"/>
          </a:solidFill>
        </p:grpSpPr>
        <p:sp>
          <p:nvSpPr>
            <p:cNvPr id="5" name="Puolivapaa piirto 4">
              <a:extLst>
                <a:ext uri="{FF2B5EF4-FFF2-40B4-BE49-F238E27FC236}">
                  <a16:creationId xmlns:a16="http://schemas.microsoft.com/office/drawing/2014/main" id="{903B6433-0BB7-99DE-D15E-0F8B57DCD1C1}"/>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CB440FD5-02CD-C83B-6EA8-84DBA3DCE474}"/>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endParaRPr lang="fi-FI"/>
            </a:p>
          </p:txBody>
        </p:sp>
        <p:sp>
          <p:nvSpPr>
            <p:cNvPr id="7" name="Puolivapaa piirto 6">
              <a:extLst>
                <a:ext uri="{FF2B5EF4-FFF2-40B4-BE49-F238E27FC236}">
                  <a16:creationId xmlns:a16="http://schemas.microsoft.com/office/drawing/2014/main" id="{1456D713-C405-4C06-FD90-78B622DDFFE8}"/>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grpFill/>
            <a:ln w="6328" cap="flat">
              <a:noFill/>
              <a:prstDash val="solid"/>
              <a:miter/>
            </a:ln>
          </p:spPr>
          <p:txBody>
            <a:bodyPr rtlCol="0" anchor="ctr"/>
            <a:lstStyle/>
            <a:p>
              <a:endParaRPr lang="fi-FI"/>
            </a:p>
          </p:txBody>
        </p:sp>
        <p:sp>
          <p:nvSpPr>
            <p:cNvPr id="8" name="Puolivapaa piirto 7">
              <a:extLst>
                <a:ext uri="{FF2B5EF4-FFF2-40B4-BE49-F238E27FC236}">
                  <a16:creationId xmlns:a16="http://schemas.microsoft.com/office/drawing/2014/main" id="{962F6EEF-A5FE-05B6-FC4A-3E026C166868}"/>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3ACD6235-C087-E2F1-9221-86DCD00E6F7F}"/>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grpFill/>
            <a:ln w="632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0CABF01-651A-D292-A110-6C62E8299F4D}"/>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22579228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rgbClr val="E8EB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anchor="b"/>
          <a:lstStyle>
            <a:lvl1pPr algn="l">
              <a:lnSpc>
                <a:spcPct val="84000"/>
              </a:lnSpc>
              <a:defRPr sz="67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32383121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rgbClr val="E8EBE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90DC42CB-475A-B74A-BA22-8D5600B4ABC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1844745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rgbClr val="E8EBE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304D2D6D-D7DA-C042-A24E-9DC0AA6AF846}"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1805740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rgbClr val="E8EBE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AA832BBF-12D5-E845-B1E0-C04B28E6923B}"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CAE05BA3-7621-41D4-3A14-9645A2576AF4}"/>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chemeClr val="bg1"/>
          </a:solidFill>
        </p:grpSpPr>
        <p:sp>
          <p:nvSpPr>
            <p:cNvPr id="4" name="Puolivapaa piirto 3">
              <a:extLst>
                <a:ext uri="{FF2B5EF4-FFF2-40B4-BE49-F238E27FC236}">
                  <a16:creationId xmlns:a16="http://schemas.microsoft.com/office/drawing/2014/main" id="{27539FAD-F78A-D7FA-8495-D44030FB7632}"/>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solidFill>
              <a:schemeClr val="bg1"/>
            </a:solidFill>
            <a:ln w="6335"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260EDBFC-C70F-DD27-141D-3A15C940D6F5}"/>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solidFill>
              <a:schemeClr val="bg1"/>
            </a:solidFill>
            <a:ln w="6335"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8E47074-40B3-0257-9EF6-87E6AD9A9B67}"/>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solidFill>
              <a:schemeClr val="bg1"/>
            </a:solidFill>
            <a:ln w="6335"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3B766D8C-48AD-C625-271F-FC9B3D1C72EF}"/>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solidFill>
              <a:schemeClr val="bg1"/>
            </a:solidFill>
            <a:ln w="6335"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565DC2C4-E292-A13A-DBEE-87080DCC3A64}"/>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solidFill>
              <a:schemeClr val="bg1"/>
            </a:solidFill>
            <a:ln w="6335"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E1BC0F83-C6B0-389B-BB34-B0BF7F8B1F39}"/>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solidFill>
              <a:schemeClr val="bg1"/>
            </a:solidFill>
            <a:ln w="6335"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7127190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rgbClr val="E8EBE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84614B31-B08F-AD44-B5A8-0A866B25416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34DB9D25-773D-3B00-94F9-B58DB939F853}"/>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chemeClr val="bg1"/>
          </a:solidFill>
        </p:grpSpPr>
        <p:sp>
          <p:nvSpPr>
            <p:cNvPr id="3" name="Puolivapaa piirto 2">
              <a:extLst>
                <a:ext uri="{FF2B5EF4-FFF2-40B4-BE49-F238E27FC236}">
                  <a16:creationId xmlns:a16="http://schemas.microsoft.com/office/drawing/2014/main" id="{655310F3-DB1C-635B-23CC-7600AFAE0FB2}"/>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solidFill>
              <a:schemeClr val="bg1"/>
            </a:solidFill>
            <a:ln w="6346" cap="flat">
              <a:noFill/>
              <a:prstDash val="solid"/>
              <a:miter/>
            </a:ln>
          </p:spPr>
          <p:txBody>
            <a:bodyPr rtlCol="0" anchor="ctr"/>
            <a:lstStyle/>
            <a:p>
              <a:endParaRPr lang="fi-FI"/>
            </a:p>
          </p:txBody>
        </p:sp>
        <p:sp>
          <p:nvSpPr>
            <p:cNvPr id="4" name="Puolivapaa piirto 3">
              <a:extLst>
                <a:ext uri="{FF2B5EF4-FFF2-40B4-BE49-F238E27FC236}">
                  <a16:creationId xmlns:a16="http://schemas.microsoft.com/office/drawing/2014/main" id="{AA94D9E7-AB2C-42F9-2E5E-9533CF8C428E}"/>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solidFill>
              <a:schemeClr val="bg1"/>
            </a:solidFill>
            <a:ln w="6346"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1A9FC505-C4EA-F9EA-F147-0718AAF7F5BA}"/>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solidFill>
              <a:schemeClr val="bg1"/>
            </a:solidFill>
            <a:ln w="6346"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A7616512-B612-B413-2B00-25F2D7D8FE60}"/>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solidFill>
              <a:schemeClr val="bg1"/>
            </a:solidFill>
            <a:ln w="6346"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9E874207-6BFC-257B-D12E-FAAB75CDF82F}"/>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solidFill>
              <a:schemeClr val="bg1"/>
            </a:solidFill>
            <a:ln w="6346"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F9510C1F-0E0C-20E8-7D73-1A5E90F241B5}"/>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solidFill>
              <a:schemeClr val="bg1"/>
            </a:solidFill>
            <a:ln w="6346"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40566759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283E76E-C284-1F4D-B9A4-673F06EEA2F2}"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77006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anchor="ctr" anchorCtr="0"/>
          <a:lstStyle>
            <a:lvl1pPr marL="0" indent="0" algn="ctr">
              <a:buNone/>
              <a:defRPr/>
            </a:lvl1pPr>
          </a:lstStyle>
          <a:p>
            <a:r>
              <a:rPr lang="en-US"/>
              <a:t>Click icon to add chart</a:t>
            </a:r>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57A14FD-5482-D042-9732-E7325C129BC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7554045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3AE7853F-87AD-A848-A2B8-0A41A0D98CC0}"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5435674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8505227-747A-EE48-BACD-B823DBB23E65}"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3963582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84393FC8-22DD-9A45-8E87-FF483FE33BA8}"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407AD522-A442-FADB-86D8-B2216C69EF19}"/>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E8EBED"/>
          </a:solidFill>
        </p:grpSpPr>
        <p:grpSp>
          <p:nvGrpSpPr>
            <p:cNvPr id="6" name="Graphic 11">
              <a:extLst>
                <a:ext uri="{FF2B5EF4-FFF2-40B4-BE49-F238E27FC236}">
                  <a16:creationId xmlns:a16="http://schemas.microsoft.com/office/drawing/2014/main" id="{193BBA3E-AF8F-5E73-8B9F-0B6695B67294}"/>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E8EBED"/>
            </a:solidFill>
          </p:grpSpPr>
          <p:sp>
            <p:nvSpPr>
              <p:cNvPr id="10" name="Puolivapaa piirto 9">
                <a:extLst>
                  <a:ext uri="{FF2B5EF4-FFF2-40B4-BE49-F238E27FC236}">
                    <a16:creationId xmlns:a16="http://schemas.microsoft.com/office/drawing/2014/main" id="{29BDAC0D-CDC6-60F8-D8F2-82E8EC257977}"/>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E8EBED"/>
              </a:solidFill>
              <a:ln w="633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999B3C0-6D03-B57D-1935-D658BD93FC9F}"/>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E8EBED"/>
              </a:solidFill>
              <a:ln w="6338"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EE838F67-6EE2-6446-20F8-E92779F7257A}"/>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E8EBED"/>
              </a:solidFill>
              <a:ln w="6338"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FC62EE55-79F5-7540-0A4F-F9B03BFB3F38}"/>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E8EBED"/>
              </a:solidFill>
              <a:ln w="6338"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A041A05C-2F9D-DE98-0694-6AFA5D80CCFD}"/>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E8EBED"/>
            </a:solidFill>
            <a:ln w="6338"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9371740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4436E411-068D-7147-BE6C-CB725BE0881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E6BF1DD7-AEB8-E1D7-95A3-97ED75027A81}"/>
              </a:ext>
            </a:extLst>
          </p:cNvPr>
          <p:cNvGrpSpPr/>
          <p:nvPr/>
        </p:nvGrpSpPr>
        <p:grpSpPr>
          <a:xfrm>
            <a:off x="7222067" y="939701"/>
            <a:ext cx="4969933" cy="5063384"/>
            <a:chOff x="7222067" y="939701"/>
            <a:chExt cx="4969933" cy="5063384"/>
          </a:xfrm>
          <a:solidFill>
            <a:srgbClr val="E8EBED"/>
          </a:solidFill>
        </p:grpSpPr>
        <p:grpSp>
          <p:nvGrpSpPr>
            <p:cNvPr id="10" name="Graphic 11">
              <a:extLst>
                <a:ext uri="{FF2B5EF4-FFF2-40B4-BE49-F238E27FC236}">
                  <a16:creationId xmlns:a16="http://schemas.microsoft.com/office/drawing/2014/main" id="{56F22A36-AC70-47FC-9A73-7ECE16E5BE64}"/>
                </a:ext>
              </a:extLst>
            </p:cNvPr>
            <p:cNvGrpSpPr/>
            <p:nvPr/>
          </p:nvGrpSpPr>
          <p:grpSpPr>
            <a:xfrm>
              <a:off x="7222067" y="939701"/>
              <a:ext cx="4014176" cy="5063384"/>
              <a:chOff x="7222067" y="939701"/>
              <a:chExt cx="4014176" cy="5063384"/>
            </a:xfrm>
            <a:solidFill>
              <a:srgbClr val="E8EBED"/>
            </a:solidFill>
          </p:grpSpPr>
          <p:sp>
            <p:nvSpPr>
              <p:cNvPr id="13" name="Puolivapaa piirto 12">
                <a:extLst>
                  <a:ext uri="{FF2B5EF4-FFF2-40B4-BE49-F238E27FC236}">
                    <a16:creationId xmlns:a16="http://schemas.microsoft.com/office/drawing/2014/main" id="{77553E00-2E03-ED29-CC7E-5310499A3D4D}"/>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E8EBED"/>
              </a:solidFill>
              <a:ln w="6362"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95319F2C-19EF-88A7-D702-37D13CB7015E}"/>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E8EBED"/>
              </a:solidFill>
              <a:ln w="6362"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B018F3D4-8D4E-19F9-180B-1176E9FA13FA}"/>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E8EBED"/>
              </a:solidFill>
              <a:ln w="6362"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C42D8F93-845C-5668-4E6C-94F9663EAF09}"/>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E8EBED"/>
              </a:solidFill>
              <a:ln w="6362"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0A79CD82-BBA6-2510-7884-8B744BD90658}"/>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E8EBED"/>
            </a:solidFill>
            <a:ln w="6362"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9AD695BC-F050-2657-BB64-DDA120A382FA}"/>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E8EBED"/>
            </a:solidFill>
            <a:ln w="6362"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C2E6C9EA-5BC0-15CA-699F-E4C9C22B83AC}"/>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E8EBED"/>
            </a:solidFill>
            <a:ln w="6362"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4988675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57A14FD-5482-D042-9732-E7325C129BC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7549453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65EA6E8-1759-1F45-B884-8435B9E91281}"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47269399-95B5-C03F-1B10-D39924F0E2A1}"/>
              </a:ext>
            </a:extLst>
          </p:cNvPr>
          <p:cNvGrpSpPr/>
          <p:nvPr/>
        </p:nvGrpSpPr>
        <p:grpSpPr>
          <a:xfrm>
            <a:off x="8235538" y="1419545"/>
            <a:ext cx="3669590" cy="4580660"/>
            <a:chOff x="8235538" y="1419545"/>
            <a:chExt cx="3669590" cy="4580660"/>
          </a:xfrm>
          <a:solidFill>
            <a:srgbClr val="E8EBED"/>
          </a:solidFill>
        </p:grpSpPr>
        <p:sp>
          <p:nvSpPr>
            <p:cNvPr id="6" name="Puolivapaa piirto 5">
              <a:extLst>
                <a:ext uri="{FF2B5EF4-FFF2-40B4-BE49-F238E27FC236}">
                  <a16:creationId xmlns:a16="http://schemas.microsoft.com/office/drawing/2014/main" id="{EC647A14-7A1F-E7D6-2012-CEA3F0D9B861}"/>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E8EBED"/>
            </a:solidFill>
            <a:ln w="6323"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BA2EAE4F-811C-A82A-5526-61BA7E98B4E5}"/>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E8EBED"/>
            </a:solidFill>
            <a:ln w="6323"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B2F76D37-06CE-1BC8-29EA-DBA899521BE4}"/>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E8EBED"/>
            </a:solidFill>
            <a:ln w="6323"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6943BFB8-F485-EE96-3459-F6E250D6D553}"/>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E8EBED"/>
            </a:solidFill>
            <a:ln w="6323"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062204BC-01F3-F6D2-4979-A92FA2AE011C}"/>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E8EBED"/>
            </a:solidFill>
            <a:ln w="6323"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DD4A1386-61E9-0363-DF35-D7BD396973C6}"/>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E8EBED"/>
            </a:solidFill>
            <a:ln w="6323" cap="flat">
              <a:noFill/>
              <a:prstDash val="solid"/>
              <a:miter/>
            </a:ln>
          </p:spPr>
          <p:txBody>
            <a:bodyPr rtlCol="0" anchor="ctr"/>
            <a:lstStyle/>
            <a:p>
              <a:endParaRPr lang="fi-FI"/>
            </a:p>
          </p:txBody>
        </p:sp>
      </p:grpSp>
    </p:spTree>
    <p:extLst>
      <p:ext uri="{BB962C8B-B14F-4D97-AF65-F5344CB8AC3E}">
        <p14:creationId xmlns:p14="http://schemas.microsoft.com/office/powerpoint/2010/main" val="8430989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FD8764EC-E0EC-E74F-AAB1-E5F29A74004E}"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3399595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AEE1D163-BB96-A544-B068-BCD8242FACA3}"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301269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5D9A936-0226-4344-9197-4E0E8A39E1D4}" type="datetime1">
              <a:t>2026-03-31</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9191250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4BA4A2F6-F341-464A-AB51-A63612DF82ED}" type="datetime1">
              <a:t>2026-03-31</a:t>
            </a:fld>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85305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anchor="ctr" anchorCtr="0"/>
          <a:lstStyle>
            <a:lvl1pPr marL="0" indent="0" algn="ctr">
              <a:buNone/>
              <a:defRPr sz="1800"/>
            </a:lvl1pPr>
          </a:lstStyle>
          <a:p>
            <a:r>
              <a:rPr lang="en-US"/>
              <a:t>Drag picture to placeholder or click icon to add</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65EA6E8-1759-1F45-B884-8435B9E91281}"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76EA4343-FCCA-F582-B491-0088F7DB91AC}"/>
              </a:ext>
            </a:extLst>
          </p:cNvPr>
          <p:cNvGrpSpPr/>
          <p:nvPr/>
        </p:nvGrpSpPr>
        <p:grpSpPr>
          <a:xfrm>
            <a:off x="8235538" y="1419545"/>
            <a:ext cx="3669589" cy="4580660"/>
            <a:chOff x="8235538" y="1419545"/>
            <a:chExt cx="3669589" cy="4580660"/>
          </a:xfrm>
          <a:solidFill>
            <a:srgbClr val="FDE778"/>
          </a:solidFill>
        </p:grpSpPr>
        <p:sp>
          <p:nvSpPr>
            <p:cNvPr id="6" name="Puolivapaa piirto 5">
              <a:extLst>
                <a:ext uri="{FF2B5EF4-FFF2-40B4-BE49-F238E27FC236}">
                  <a16:creationId xmlns:a16="http://schemas.microsoft.com/office/drawing/2014/main" id="{98D7F242-725F-84CB-9F48-5CBB5AD6FB40}"/>
                </a:ext>
              </a:extLst>
            </p:cNvPr>
            <p:cNvSpPr/>
            <p:nvPr/>
          </p:nvSpPr>
          <p:spPr>
            <a:xfrm>
              <a:off x="10070332" y="1419545"/>
              <a:ext cx="917397" cy="916131"/>
            </a:xfrm>
            <a:custGeom>
              <a:avLst/>
              <a:gdLst>
                <a:gd name="connsiteX0" fmla="*/ 0 w 917397"/>
                <a:gd name="connsiteY0" fmla="*/ 916132 h 916131"/>
                <a:gd name="connsiteX1" fmla="*/ 917397 w 917397"/>
                <a:gd name="connsiteY1" fmla="*/ 0 h 916131"/>
                <a:gd name="connsiteX2" fmla="*/ 917397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7" y="0"/>
                  </a:cubicBezTo>
                  <a:lnTo>
                    <a:pt x="917397" y="916132"/>
                  </a:lnTo>
                  <a:lnTo>
                    <a:pt x="0" y="916132"/>
                  </a:lnTo>
                  <a:close/>
                </a:path>
              </a:pathLst>
            </a:custGeom>
            <a:solidFill>
              <a:srgbClr val="FDE778"/>
            </a:solidFill>
            <a:ln w="6323"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5398D0C2-F443-E16F-E72C-DE2DC94B722F}"/>
                </a:ext>
              </a:extLst>
            </p:cNvPr>
            <p:cNvSpPr/>
            <p:nvPr/>
          </p:nvSpPr>
          <p:spPr>
            <a:xfrm>
              <a:off x="10987729" y="1419545"/>
              <a:ext cx="917397" cy="916131"/>
            </a:xfrm>
            <a:custGeom>
              <a:avLst/>
              <a:gdLst>
                <a:gd name="connsiteX0" fmla="*/ 917397 w 917397"/>
                <a:gd name="connsiteY0" fmla="*/ 916132 h 916131"/>
                <a:gd name="connsiteX1" fmla="*/ 0 w 917397"/>
                <a:gd name="connsiteY1" fmla="*/ 0 h 916131"/>
                <a:gd name="connsiteX2" fmla="*/ 917397 w 917397"/>
                <a:gd name="connsiteY2" fmla="*/ 0 h 916131"/>
                <a:gd name="connsiteX3" fmla="*/ 917397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7" y="916132"/>
                  </a:moveTo>
                  <a:cubicBezTo>
                    <a:pt x="410735" y="916132"/>
                    <a:pt x="0" y="505970"/>
                    <a:pt x="0" y="0"/>
                  </a:cubicBezTo>
                  <a:lnTo>
                    <a:pt x="917397" y="0"/>
                  </a:lnTo>
                  <a:lnTo>
                    <a:pt x="917397" y="916132"/>
                  </a:lnTo>
                  <a:close/>
                </a:path>
              </a:pathLst>
            </a:custGeom>
            <a:solidFill>
              <a:srgbClr val="FDE778"/>
            </a:solidFill>
            <a:ln w="6323"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E05B0CAF-631F-F88A-D37C-1C3424F22D1F}"/>
                </a:ext>
              </a:extLst>
            </p:cNvPr>
            <p:cNvSpPr/>
            <p:nvPr/>
          </p:nvSpPr>
          <p:spPr>
            <a:xfrm>
              <a:off x="8235538" y="2335677"/>
              <a:ext cx="917397" cy="916131"/>
            </a:xfrm>
            <a:custGeom>
              <a:avLst/>
              <a:gdLst>
                <a:gd name="connsiteX0" fmla="*/ 917397 w 917397"/>
                <a:gd name="connsiteY0" fmla="*/ 916132 h 916131"/>
                <a:gd name="connsiteX1" fmla="*/ 0 w 917397"/>
                <a:gd name="connsiteY1" fmla="*/ 0 h 916131"/>
                <a:gd name="connsiteX2" fmla="*/ 917397 w 917397"/>
                <a:gd name="connsiteY2" fmla="*/ 0 h 916131"/>
                <a:gd name="connsiteX3" fmla="*/ 917397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7" y="916132"/>
                  </a:moveTo>
                  <a:cubicBezTo>
                    <a:pt x="410735" y="916132"/>
                    <a:pt x="0" y="505970"/>
                    <a:pt x="0" y="0"/>
                  </a:cubicBezTo>
                  <a:lnTo>
                    <a:pt x="917397" y="0"/>
                  </a:lnTo>
                  <a:lnTo>
                    <a:pt x="917397" y="916132"/>
                  </a:lnTo>
                  <a:close/>
                </a:path>
              </a:pathLst>
            </a:custGeom>
            <a:solidFill>
              <a:srgbClr val="FDE778"/>
            </a:solidFill>
            <a:ln w="6323"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50D84B60-1A1D-2268-D4B6-B50527C049A9}"/>
                </a:ext>
              </a:extLst>
            </p:cNvPr>
            <p:cNvSpPr/>
            <p:nvPr/>
          </p:nvSpPr>
          <p:spPr>
            <a:xfrm>
              <a:off x="8235538" y="3251809"/>
              <a:ext cx="917397" cy="916131"/>
            </a:xfrm>
            <a:custGeom>
              <a:avLst/>
              <a:gdLst>
                <a:gd name="connsiteX0" fmla="*/ 917397 w 917397"/>
                <a:gd name="connsiteY0" fmla="*/ 916132 h 916131"/>
                <a:gd name="connsiteX1" fmla="*/ 0 w 917397"/>
                <a:gd name="connsiteY1" fmla="*/ 0 h 916131"/>
                <a:gd name="connsiteX2" fmla="*/ 917397 w 917397"/>
                <a:gd name="connsiteY2" fmla="*/ 0 h 916131"/>
                <a:gd name="connsiteX3" fmla="*/ 917397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7" y="916132"/>
                  </a:moveTo>
                  <a:cubicBezTo>
                    <a:pt x="410735" y="916132"/>
                    <a:pt x="0" y="505970"/>
                    <a:pt x="0" y="0"/>
                  </a:cubicBezTo>
                  <a:lnTo>
                    <a:pt x="917397" y="0"/>
                  </a:lnTo>
                  <a:lnTo>
                    <a:pt x="917397" y="916132"/>
                  </a:lnTo>
                  <a:close/>
                </a:path>
              </a:pathLst>
            </a:custGeom>
            <a:solidFill>
              <a:srgbClr val="FDE778"/>
            </a:solidFill>
            <a:ln w="6323"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6ADE3D5-A0A8-E4CF-0477-A47CC0CFFC77}"/>
                </a:ext>
              </a:extLst>
            </p:cNvPr>
            <p:cNvSpPr/>
            <p:nvPr/>
          </p:nvSpPr>
          <p:spPr>
            <a:xfrm>
              <a:off x="8235538" y="1419545"/>
              <a:ext cx="1834794" cy="916131"/>
            </a:xfrm>
            <a:custGeom>
              <a:avLst/>
              <a:gdLst>
                <a:gd name="connsiteX0" fmla="*/ 0 w 1834794"/>
                <a:gd name="connsiteY0" fmla="*/ 916132 h 916131"/>
                <a:gd name="connsiteX1" fmla="*/ 917397 w 1834794"/>
                <a:gd name="connsiteY1" fmla="*/ 0 h 916131"/>
                <a:gd name="connsiteX2" fmla="*/ 1834795 w 1834794"/>
                <a:gd name="connsiteY2" fmla="*/ 916132 h 916131"/>
                <a:gd name="connsiteX3" fmla="*/ 0 w 1834794"/>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4" h="916131">
                  <a:moveTo>
                    <a:pt x="0" y="916132"/>
                  </a:moveTo>
                  <a:cubicBezTo>
                    <a:pt x="0" y="410168"/>
                    <a:pt x="410735" y="0"/>
                    <a:pt x="917397" y="0"/>
                  </a:cubicBezTo>
                  <a:cubicBezTo>
                    <a:pt x="1424060" y="0"/>
                    <a:pt x="1834795" y="410168"/>
                    <a:pt x="1834795" y="916132"/>
                  </a:cubicBezTo>
                  <a:lnTo>
                    <a:pt x="0" y="916132"/>
                  </a:lnTo>
                  <a:close/>
                </a:path>
              </a:pathLst>
            </a:custGeom>
            <a:solidFill>
              <a:srgbClr val="FDE778"/>
            </a:solidFill>
            <a:ln w="6323"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3A1F4445-CB79-0AAE-549C-88B3DB4943CF}"/>
                </a:ext>
              </a:extLst>
            </p:cNvPr>
            <p:cNvSpPr/>
            <p:nvPr/>
          </p:nvSpPr>
          <p:spPr>
            <a:xfrm>
              <a:off x="8235538" y="4167941"/>
              <a:ext cx="917397" cy="1832263"/>
            </a:xfrm>
            <a:custGeom>
              <a:avLst/>
              <a:gdLst>
                <a:gd name="connsiteX0" fmla="*/ 917397 w 917397"/>
                <a:gd name="connsiteY0" fmla="*/ 1832264 h 1832263"/>
                <a:gd name="connsiteX1" fmla="*/ 0 w 917397"/>
                <a:gd name="connsiteY1" fmla="*/ 916132 h 1832263"/>
                <a:gd name="connsiteX2" fmla="*/ 917397 w 917397"/>
                <a:gd name="connsiteY2" fmla="*/ 0 h 1832263"/>
                <a:gd name="connsiteX3" fmla="*/ 917397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7" y="1832264"/>
                  </a:moveTo>
                  <a:cubicBezTo>
                    <a:pt x="410735" y="1832264"/>
                    <a:pt x="0" y="1422096"/>
                    <a:pt x="0" y="916132"/>
                  </a:cubicBezTo>
                  <a:cubicBezTo>
                    <a:pt x="0" y="410168"/>
                    <a:pt x="410735" y="0"/>
                    <a:pt x="917397" y="0"/>
                  </a:cubicBezTo>
                  <a:lnTo>
                    <a:pt x="917397" y="1832264"/>
                  </a:lnTo>
                  <a:close/>
                </a:path>
              </a:pathLst>
            </a:custGeom>
            <a:solidFill>
              <a:srgbClr val="FDE778"/>
            </a:solidFill>
            <a:ln w="6323" cap="flat">
              <a:noFill/>
              <a:prstDash val="solid"/>
              <a:miter/>
            </a:ln>
          </p:spPr>
          <p:txBody>
            <a:bodyPr rtlCol="0" anchor="ctr"/>
            <a:lstStyle/>
            <a:p>
              <a:endParaRPr lang="fi-FI"/>
            </a:p>
          </p:txBody>
        </p:sp>
      </p:grpSp>
    </p:spTree>
    <p:extLst>
      <p:ext uri="{BB962C8B-B14F-4D97-AF65-F5344CB8AC3E}">
        <p14:creationId xmlns:p14="http://schemas.microsoft.com/office/powerpoint/2010/main" val="34673128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rgbClr val="E8EB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anchor="b"/>
          <a:lstStyle>
            <a:lvl1pPr algn="l">
              <a:lnSpc>
                <a:spcPct val="84000"/>
              </a:lnSpc>
              <a:defRPr sz="52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grpSp>
        <p:nvGrpSpPr>
          <p:cNvPr id="4" name="Kuva 13">
            <a:extLst>
              <a:ext uri="{FF2B5EF4-FFF2-40B4-BE49-F238E27FC236}">
                <a16:creationId xmlns:a16="http://schemas.microsoft.com/office/drawing/2014/main" id="{6F940884-965B-F758-D731-6890FA64AE11}"/>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chemeClr val="bg1"/>
          </a:solidFill>
        </p:grpSpPr>
        <p:sp>
          <p:nvSpPr>
            <p:cNvPr id="5" name="Puolivapaa piirto 4">
              <a:extLst>
                <a:ext uri="{FF2B5EF4-FFF2-40B4-BE49-F238E27FC236}">
                  <a16:creationId xmlns:a16="http://schemas.microsoft.com/office/drawing/2014/main" id="{86A39B36-4CD5-2632-00BD-14EDA2D0D6C7}"/>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solidFill>
              <a:schemeClr val="bg1"/>
            </a:solidFill>
            <a:ln w="6328"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9977E88F-12F9-379B-E439-55311A66C5D6}"/>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solidFill>
              <a:schemeClr val="bg1"/>
            </a:solidFill>
            <a:ln w="6328" cap="flat">
              <a:noFill/>
              <a:prstDash val="solid"/>
              <a:miter/>
            </a:ln>
          </p:spPr>
          <p:txBody>
            <a:bodyPr rtlCol="0" anchor="ctr"/>
            <a:lstStyle/>
            <a:p>
              <a:endParaRPr lang="fi-FI"/>
            </a:p>
          </p:txBody>
        </p:sp>
        <p:sp>
          <p:nvSpPr>
            <p:cNvPr id="7" name="Puolivapaa piirto 6">
              <a:extLst>
                <a:ext uri="{FF2B5EF4-FFF2-40B4-BE49-F238E27FC236}">
                  <a16:creationId xmlns:a16="http://schemas.microsoft.com/office/drawing/2014/main" id="{9AE60398-BB72-7AF0-FBC1-6805A004A2B0}"/>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solidFill>
              <a:schemeClr val="bg1"/>
            </a:solidFill>
            <a:ln w="6328" cap="flat">
              <a:noFill/>
              <a:prstDash val="solid"/>
              <a:miter/>
            </a:ln>
          </p:spPr>
          <p:txBody>
            <a:bodyPr rtlCol="0" anchor="ctr"/>
            <a:lstStyle/>
            <a:p>
              <a:endParaRPr lang="fi-FI"/>
            </a:p>
          </p:txBody>
        </p:sp>
        <p:sp>
          <p:nvSpPr>
            <p:cNvPr id="8" name="Puolivapaa piirto 7">
              <a:extLst>
                <a:ext uri="{FF2B5EF4-FFF2-40B4-BE49-F238E27FC236}">
                  <a16:creationId xmlns:a16="http://schemas.microsoft.com/office/drawing/2014/main" id="{CEDBF508-D36F-C0AA-566F-B0DBBB4D4639}"/>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solidFill>
              <a:schemeClr val="bg1"/>
            </a:solidFill>
            <a:ln w="6328"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60317F13-C6BC-5A75-61C0-BE50FCBFE36B}"/>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solidFill>
              <a:schemeClr val="bg1"/>
            </a:solidFill>
            <a:ln w="632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3FF7A919-B08B-000D-F5BF-662F220583E7}"/>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solidFill>
              <a:schemeClr val="bg1"/>
            </a:solidFill>
            <a:ln w="6328" cap="flat">
              <a:noFill/>
              <a:prstDash val="solid"/>
              <a:miter/>
            </a:ln>
          </p:spPr>
          <p:txBody>
            <a:bodyPr rtlCol="0" anchor="ctr"/>
            <a:lstStyle/>
            <a:p>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177796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anchor="ctr" anchorCtr="0"/>
          <a:lstStyle>
            <a:lvl1pPr marL="0" indent="0" algn="ctr">
              <a:buNone/>
              <a:defRPr/>
            </a:lvl1pPr>
          </a:lstStyle>
          <a:p>
            <a:r>
              <a:rPr lang="en-US"/>
              <a:t>Click icon to add chart</a:t>
            </a:r>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FD8764EC-E0EC-E74F-AAB1-E5F29A74004E}"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46987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AEE1D163-BB96-A544-B068-BCD8242FACA3}"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79351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en-US"/>
              <a:t>Click to edit Master title style</a:t>
            </a:r>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5D9A936-0226-4344-9197-4E0E8A39E1D4}" type="datetime1">
              <a:t>2026-03-31</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05817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4BA4A2F6-F341-464A-AB51-A63612DF82ED}" type="datetime1">
              <a:t>2026-03-31</a:t>
            </a:fld>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595175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anchor="b"/>
          <a:lstStyle>
            <a:lvl1pPr algn="l">
              <a:lnSpc>
                <a:spcPct val="84000"/>
              </a:lnSpc>
              <a:defRPr sz="5200" spc="-200" baseline="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4" name="Kuva 13">
            <a:extLst>
              <a:ext uri="{FF2B5EF4-FFF2-40B4-BE49-F238E27FC236}">
                <a16:creationId xmlns:a16="http://schemas.microsoft.com/office/drawing/2014/main" id="{C5FA42D2-C2F5-781F-2356-4BC7FD3CB42F}"/>
              </a:ext>
              <a:ext uri="{C183D7F6-B498-43B3-948B-1728B52AA6E4}">
                <adec:decorative xmlns:adec="http://schemas.microsoft.com/office/drawing/2017/decorative" val="1"/>
              </a:ext>
            </a:extLst>
          </p:cNvPr>
          <p:cNvGrpSpPr/>
          <p:nvPr/>
        </p:nvGrpSpPr>
        <p:grpSpPr>
          <a:xfrm>
            <a:off x="6295149" y="1789043"/>
            <a:ext cx="5609978" cy="4493060"/>
            <a:chOff x="6295149" y="1789043"/>
            <a:chExt cx="5609978" cy="4493060"/>
          </a:xfrm>
          <a:solidFill>
            <a:srgbClr val="FFF0A9"/>
          </a:solidFill>
        </p:grpSpPr>
        <p:sp>
          <p:nvSpPr>
            <p:cNvPr id="5" name="Puolivapaa piirto 4">
              <a:extLst>
                <a:ext uri="{FF2B5EF4-FFF2-40B4-BE49-F238E27FC236}">
                  <a16:creationId xmlns:a16="http://schemas.microsoft.com/office/drawing/2014/main" id="{374D1321-6ADB-167B-B44E-A89A78B00BFE}"/>
                </a:ext>
              </a:extLst>
            </p:cNvPr>
            <p:cNvSpPr/>
            <p:nvPr/>
          </p:nvSpPr>
          <p:spPr>
            <a:xfrm>
              <a:off x="7417144" y="2912308"/>
              <a:ext cx="2243991" cy="1123265"/>
            </a:xfrm>
            <a:custGeom>
              <a:avLst/>
              <a:gdLst>
                <a:gd name="connsiteX0" fmla="*/ 2243991 w 2243991"/>
                <a:gd name="connsiteY0" fmla="*/ 1123265 h 1123265"/>
                <a:gd name="connsiteX1" fmla="*/ 1121996 w 2243991"/>
                <a:gd name="connsiteY1" fmla="*/ 0 h 1123265"/>
                <a:gd name="connsiteX2" fmla="*/ 0 w 2243991"/>
                <a:gd name="connsiteY2" fmla="*/ 1123265 h 1123265"/>
                <a:gd name="connsiteX3" fmla="*/ 2243991 w 2243991"/>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1" h="1123265">
                  <a:moveTo>
                    <a:pt x="2243991" y="1123265"/>
                  </a:moveTo>
                  <a:cubicBezTo>
                    <a:pt x="2243991" y="502905"/>
                    <a:pt x="1741654" y="0"/>
                    <a:pt x="1121996" y="0"/>
                  </a:cubicBezTo>
                  <a:cubicBezTo>
                    <a:pt x="502337" y="0"/>
                    <a:pt x="0" y="502905"/>
                    <a:pt x="0" y="1123265"/>
                  </a:cubicBezTo>
                  <a:lnTo>
                    <a:pt x="2243991" y="1123265"/>
                  </a:lnTo>
                  <a:close/>
                </a:path>
              </a:pathLst>
            </a:custGeom>
            <a:grpFill/>
            <a:ln w="6328"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39016E1E-A466-1C63-438C-E0CEFC0E6EED}"/>
                </a:ext>
              </a:extLst>
            </p:cNvPr>
            <p:cNvSpPr/>
            <p:nvPr/>
          </p:nvSpPr>
          <p:spPr>
            <a:xfrm>
              <a:off x="8539140" y="1789043"/>
              <a:ext cx="2243991" cy="1123265"/>
            </a:xfrm>
            <a:custGeom>
              <a:avLst/>
              <a:gdLst>
                <a:gd name="connsiteX0" fmla="*/ 2243991 w 2243991"/>
                <a:gd name="connsiteY0" fmla="*/ 1123265 h 1123265"/>
                <a:gd name="connsiteX1" fmla="*/ 1121996 w 2243991"/>
                <a:gd name="connsiteY1" fmla="*/ 0 h 1123265"/>
                <a:gd name="connsiteX2" fmla="*/ 0 w 2243991"/>
                <a:gd name="connsiteY2" fmla="*/ 1123265 h 1123265"/>
                <a:gd name="connsiteX3" fmla="*/ 2243991 w 2243991"/>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1" h="1123265">
                  <a:moveTo>
                    <a:pt x="2243991" y="1123265"/>
                  </a:moveTo>
                  <a:cubicBezTo>
                    <a:pt x="2243991" y="502905"/>
                    <a:pt x="1741654" y="0"/>
                    <a:pt x="1121996" y="0"/>
                  </a:cubicBezTo>
                  <a:cubicBezTo>
                    <a:pt x="502337" y="0"/>
                    <a:pt x="0" y="502905"/>
                    <a:pt x="0" y="1123265"/>
                  </a:cubicBezTo>
                  <a:lnTo>
                    <a:pt x="2243991" y="1123265"/>
                  </a:lnTo>
                  <a:close/>
                </a:path>
              </a:pathLst>
            </a:custGeom>
            <a:grpFill/>
            <a:ln w="6328" cap="flat">
              <a:noFill/>
              <a:prstDash val="solid"/>
              <a:miter/>
            </a:ln>
          </p:spPr>
          <p:txBody>
            <a:bodyPr rtlCol="0" anchor="ctr"/>
            <a:lstStyle/>
            <a:p>
              <a:endParaRPr lang="fi-FI"/>
            </a:p>
          </p:txBody>
        </p:sp>
        <p:sp>
          <p:nvSpPr>
            <p:cNvPr id="7" name="Puolivapaa piirto 6">
              <a:extLst>
                <a:ext uri="{FF2B5EF4-FFF2-40B4-BE49-F238E27FC236}">
                  <a16:creationId xmlns:a16="http://schemas.microsoft.com/office/drawing/2014/main" id="{4483A2CA-8D76-5FF8-3931-EEDCD98A8A74}"/>
                </a:ext>
              </a:extLst>
            </p:cNvPr>
            <p:cNvSpPr/>
            <p:nvPr/>
          </p:nvSpPr>
          <p:spPr>
            <a:xfrm>
              <a:off x="9661135" y="2912308"/>
              <a:ext cx="2243991" cy="2246530"/>
            </a:xfrm>
            <a:custGeom>
              <a:avLst/>
              <a:gdLst>
                <a:gd name="connsiteX0" fmla="*/ 2243991 w 2243991"/>
                <a:gd name="connsiteY0" fmla="*/ 2246530 h 2246530"/>
                <a:gd name="connsiteX1" fmla="*/ 0 w 2243991"/>
                <a:gd name="connsiteY1" fmla="*/ 0 h 2246530"/>
                <a:gd name="connsiteX2" fmla="*/ 0 w 2243991"/>
                <a:gd name="connsiteY2" fmla="*/ 2246530 h 2246530"/>
                <a:gd name="connsiteX3" fmla="*/ 2243991 w 2243991"/>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1" h="2246530">
                  <a:moveTo>
                    <a:pt x="2243991" y="2246530"/>
                  </a:moveTo>
                  <a:cubicBezTo>
                    <a:pt x="2243991" y="1005804"/>
                    <a:pt x="1239323" y="0"/>
                    <a:pt x="0" y="0"/>
                  </a:cubicBezTo>
                  <a:lnTo>
                    <a:pt x="0" y="2246530"/>
                  </a:lnTo>
                  <a:lnTo>
                    <a:pt x="2243991" y="2246530"/>
                  </a:lnTo>
                  <a:close/>
                </a:path>
              </a:pathLst>
            </a:custGeom>
            <a:grpFill/>
            <a:ln w="6328" cap="flat">
              <a:noFill/>
              <a:prstDash val="solid"/>
              <a:miter/>
            </a:ln>
          </p:spPr>
          <p:txBody>
            <a:bodyPr rtlCol="0" anchor="ctr"/>
            <a:lstStyle/>
            <a:p>
              <a:endParaRPr lang="fi-FI"/>
            </a:p>
          </p:txBody>
        </p:sp>
        <p:sp>
          <p:nvSpPr>
            <p:cNvPr id="8" name="Puolivapaa piirto 7">
              <a:extLst>
                <a:ext uri="{FF2B5EF4-FFF2-40B4-BE49-F238E27FC236}">
                  <a16:creationId xmlns:a16="http://schemas.microsoft.com/office/drawing/2014/main" id="{05C9A967-F798-8CF6-06BA-6D1A291FAF5B}"/>
                </a:ext>
              </a:extLst>
            </p:cNvPr>
            <p:cNvSpPr/>
            <p:nvPr/>
          </p:nvSpPr>
          <p:spPr>
            <a:xfrm>
              <a:off x="8539140" y="4035573"/>
              <a:ext cx="1121995" cy="1123265"/>
            </a:xfrm>
            <a:custGeom>
              <a:avLst/>
              <a:gdLst>
                <a:gd name="connsiteX0" fmla="*/ 1121996 w 1121995"/>
                <a:gd name="connsiteY0" fmla="*/ 1123265 h 1123265"/>
                <a:gd name="connsiteX1" fmla="*/ 0 w 1121995"/>
                <a:gd name="connsiteY1" fmla="*/ 0 h 1123265"/>
                <a:gd name="connsiteX2" fmla="*/ 0 w 1121995"/>
                <a:gd name="connsiteY2" fmla="*/ 1123265 h 1123265"/>
                <a:gd name="connsiteX3" fmla="*/ 1121996 w 1121995"/>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5"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B899E5CB-201B-F245-8DBD-BA0F78F80903}"/>
                </a:ext>
              </a:extLst>
            </p:cNvPr>
            <p:cNvSpPr/>
            <p:nvPr/>
          </p:nvSpPr>
          <p:spPr>
            <a:xfrm>
              <a:off x="6295149" y="5158838"/>
              <a:ext cx="2243991" cy="1123265"/>
            </a:xfrm>
            <a:custGeom>
              <a:avLst/>
              <a:gdLst>
                <a:gd name="connsiteX0" fmla="*/ 0 w 2243991"/>
                <a:gd name="connsiteY0" fmla="*/ 0 h 1123265"/>
                <a:gd name="connsiteX1" fmla="*/ 1121996 w 2243991"/>
                <a:gd name="connsiteY1" fmla="*/ 1123265 h 1123265"/>
                <a:gd name="connsiteX2" fmla="*/ 2243991 w 2243991"/>
                <a:gd name="connsiteY2" fmla="*/ 0 h 1123265"/>
                <a:gd name="connsiteX3" fmla="*/ 0 w 2243991"/>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1" h="1123265">
                  <a:moveTo>
                    <a:pt x="0" y="0"/>
                  </a:moveTo>
                  <a:cubicBezTo>
                    <a:pt x="0" y="620360"/>
                    <a:pt x="502337" y="1123265"/>
                    <a:pt x="1121996" y="1123265"/>
                  </a:cubicBezTo>
                  <a:cubicBezTo>
                    <a:pt x="1741654" y="1123265"/>
                    <a:pt x="2243991" y="620360"/>
                    <a:pt x="2243991" y="0"/>
                  </a:cubicBezTo>
                  <a:lnTo>
                    <a:pt x="0" y="0"/>
                  </a:lnTo>
                  <a:close/>
                </a:path>
              </a:pathLst>
            </a:custGeom>
            <a:grpFill/>
            <a:ln w="632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6776D11B-0A8E-BB24-87E3-D1D978D8B136}"/>
                </a:ext>
              </a:extLst>
            </p:cNvPr>
            <p:cNvSpPr/>
            <p:nvPr/>
          </p:nvSpPr>
          <p:spPr>
            <a:xfrm>
              <a:off x="9661135" y="5158838"/>
              <a:ext cx="1121995" cy="1123265"/>
            </a:xfrm>
            <a:custGeom>
              <a:avLst/>
              <a:gdLst>
                <a:gd name="connsiteX0" fmla="*/ 1121996 w 1121995"/>
                <a:gd name="connsiteY0" fmla="*/ 1123265 h 1123265"/>
                <a:gd name="connsiteX1" fmla="*/ 0 w 1121995"/>
                <a:gd name="connsiteY1" fmla="*/ 0 h 1123265"/>
                <a:gd name="connsiteX2" fmla="*/ 0 w 1121995"/>
                <a:gd name="connsiteY2" fmla="*/ 1123265 h 1123265"/>
                <a:gd name="connsiteX3" fmla="*/ 1121996 w 1121995"/>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5"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295382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yhj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06E1-CB9B-4555-A95E-00D351BEF21C}"/>
              </a:ext>
            </a:extLst>
          </p:cNvPr>
          <p:cNvSpPr>
            <a:spLocks noGrp="1"/>
          </p:cNvSpPr>
          <p:nvPr>
            <p:ph type="title"/>
          </p:nvPr>
        </p:nvSpPr>
        <p:spPr>
          <a:xfrm>
            <a:off x="738183" y="317501"/>
            <a:ext cx="9236241" cy="1325563"/>
          </a:xfrm>
        </p:spPr>
        <p:txBody>
          <a:bodyPr/>
          <a:lstStyle/>
          <a:p>
            <a:r>
              <a:rPr lang="fi-FI"/>
              <a:t>Muokkaa ots. perustyyl. napsautt.</a:t>
            </a:r>
            <a:endParaRPr lang="fi-FI" dirty="0"/>
          </a:p>
        </p:txBody>
      </p:sp>
      <p:sp>
        <p:nvSpPr>
          <p:cNvPr id="6" name="Content Placeholder 2">
            <a:extLst>
              <a:ext uri="{FF2B5EF4-FFF2-40B4-BE49-F238E27FC236}">
                <a16:creationId xmlns:a16="http://schemas.microsoft.com/office/drawing/2014/main" id="{882EBE8D-BFD2-49C5-A0D3-49E30EE30324}"/>
              </a:ext>
            </a:extLst>
          </p:cNvPr>
          <p:cNvSpPr>
            <a:spLocks noGrp="1"/>
          </p:cNvSpPr>
          <p:nvPr>
            <p:ph sz="half" idx="1"/>
          </p:nvPr>
        </p:nvSpPr>
        <p:spPr>
          <a:xfrm>
            <a:off x="738183" y="2068526"/>
            <a:ext cx="489585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Content Placeholder 3">
            <a:extLst>
              <a:ext uri="{FF2B5EF4-FFF2-40B4-BE49-F238E27FC236}">
                <a16:creationId xmlns:a16="http://schemas.microsoft.com/office/drawing/2014/main" id="{DB157361-2A0D-4AE9-B311-18BABB1B1E3C}"/>
              </a:ext>
            </a:extLst>
          </p:cNvPr>
          <p:cNvSpPr>
            <a:spLocks noGrp="1"/>
          </p:cNvSpPr>
          <p:nvPr>
            <p:ph sz="half" idx="2" hasCustomPrompt="1"/>
          </p:nvPr>
        </p:nvSpPr>
        <p:spPr>
          <a:xfrm>
            <a:off x="6072183" y="1763487"/>
            <a:ext cx="5181600" cy="4656378"/>
          </a:xfrm>
          <a:solidFill>
            <a:schemeClr val="tx1">
              <a:lumMod val="40000"/>
              <a:lumOff val="60000"/>
            </a:schemeClr>
          </a:solidFill>
        </p:spPr>
        <p:txBody>
          <a:bodyPr anchor="t"/>
          <a:lstStyle>
            <a:lvl1pPr marL="0" indent="0" algn="ctr">
              <a:buNone/>
              <a:defRPr/>
            </a:lvl1pPr>
          </a:lstStyle>
          <a:p>
            <a:pPr lvl="0"/>
            <a:r>
              <a:rPr lang="en-US" dirty="0"/>
              <a:t>Kuva- /</a:t>
            </a:r>
            <a:r>
              <a:rPr lang="en-US" dirty="0" err="1"/>
              <a:t>taulukkopaikka</a:t>
            </a:r>
            <a:endParaRPr lang="fi-FI" dirty="0"/>
          </a:p>
        </p:txBody>
      </p:sp>
    </p:spTree>
    <p:extLst>
      <p:ext uri="{BB962C8B-B14F-4D97-AF65-F5344CB8AC3E}">
        <p14:creationId xmlns:p14="http://schemas.microsoft.com/office/powerpoint/2010/main" val="2862135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anchor="b"/>
          <a:lstStyle>
            <a:lvl1pPr algn="l">
              <a:lnSpc>
                <a:spcPct val="84000"/>
              </a:lnSpc>
              <a:defRPr sz="67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98618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anchor="b"/>
          <a:lstStyle>
            <a:lvl1pPr algn="l">
              <a:lnSpc>
                <a:spcPct val="84000"/>
              </a:lnSpc>
              <a:defRPr sz="5200" spc="-200" baseline="0">
                <a:solidFill>
                  <a:schemeClr val="tx2"/>
                </a:solidFill>
              </a:defRPr>
            </a:lvl1pPr>
          </a:lstStyle>
          <a:p>
            <a:r>
              <a:rPr lang="en-US"/>
              <a:t>Click to edit Master title style</a:t>
            </a:r>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90DC42CB-475A-B74A-BA22-8D5600B4ABC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en-US"/>
              <a:t>Drag picture to placeholder or click icon to add</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375409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90DC42CB-475A-B74A-BA22-8D5600B4ABC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8097C9F-F267-CA6A-D8DB-1314406FBE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909020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304D2D6D-D7DA-C042-A24E-9DC0AA6AF846}"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C5BDA92-9502-ECF1-C26A-A5A31D7906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944804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AA832BBF-12D5-E845-B1E0-C04B28E6923B}"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B2FB9622-26E3-2F88-8D30-1DC8A3E1BC99}"/>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rgbClr val="FFB479"/>
          </a:solidFill>
        </p:grpSpPr>
        <p:sp>
          <p:nvSpPr>
            <p:cNvPr id="4" name="Puolivapaa piirto 3">
              <a:extLst>
                <a:ext uri="{FF2B5EF4-FFF2-40B4-BE49-F238E27FC236}">
                  <a16:creationId xmlns:a16="http://schemas.microsoft.com/office/drawing/2014/main" id="{DAACDDE7-AB1B-E868-F4D4-0051997CA027}"/>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4D32BDA0-D66A-C1AD-B427-33A8BB8F3488}"/>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B772A525-D815-E158-D5BE-1503A5197316}"/>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grpFill/>
            <a:ln w="6335"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06E7532D-B75C-3C48-61AD-7260AE8F5673}"/>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1C4C3120-A621-2C00-49C5-3526EC074025}"/>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grpFill/>
            <a:ln w="6335"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4F51C0E8-9BE5-B31E-55B0-149634EB60A4}"/>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grpSp>
      <p:pic>
        <p:nvPicPr>
          <p:cNvPr id="5" name="Picture 4">
            <a:extLst>
              <a:ext uri="{FF2B5EF4-FFF2-40B4-BE49-F238E27FC236}">
                <a16:creationId xmlns:a16="http://schemas.microsoft.com/office/drawing/2014/main" id="{9B75614B-F090-E54C-5B18-B69F5B36E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262342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84614B31-B08F-AD44-B5A8-0A866B25416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7BEF6754-D7E9-65B4-C674-47BA79E54FCA}"/>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FFB479"/>
          </a:solidFill>
        </p:grpSpPr>
        <p:sp>
          <p:nvSpPr>
            <p:cNvPr id="3" name="Puolivapaa piirto 2">
              <a:extLst>
                <a:ext uri="{FF2B5EF4-FFF2-40B4-BE49-F238E27FC236}">
                  <a16:creationId xmlns:a16="http://schemas.microsoft.com/office/drawing/2014/main" id="{50F2FD7E-0229-2BF0-5247-FA517AB47ABC}"/>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4" name="Puolivapaa piirto 3">
              <a:extLst>
                <a:ext uri="{FF2B5EF4-FFF2-40B4-BE49-F238E27FC236}">
                  <a16:creationId xmlns:a16="http://schemas.microsoft.com/office/drawing/2014/main" id="{7A02594C-7D59-B67F-D866-AEE2EDB70B5F}"/>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4BA1667B-5CB3-1F0C-9143-726B7E766BA0}"/>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5AFC727D-CF59-CEA1-26AA-4D9B4E39C670}"/>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059328AD-FCC0-4D52-5B72-E307363F12EE}"/>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003627C-F509-CFAB-9E31-B2A93B599C1C}"/>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endParaRPr lang="fi-FI"/>
            </a:p>
          </p:txBody>
        </p:sp>
      </p:grpSp>
      <p:pic>
        <p:nvPicPr>
          <p:cNvPr id="5" name="Picture 4">
            <a:extLst>
              <a:ext uri="{FF2B5EF4-FFF2-40B4-BE49-F238E27FC236}">
                <a16:creationId xmlns:a16="http://schemas.microsoft.com/office/drawing/2014/main" id="{F7AA493D-A86C-6940-A1BD-F94FAE83A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546014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283E76E-C284-1F4D-B9A4-673F06EEA2F2}"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247708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3AE7853F-87AD-A848-A2B8-0A41A0D98CC0}"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100885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8505227-747A-EE48-BACD-B823DBB23E65}"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825657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84393FC8-22DD-9A45-8E87-FF483FE33BA8}"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2853FF7E-162B-6F9D-246A-9A8318B06AA9}"/>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F9AD73"/>
          </a:solidFill>
        </p:grpSpPr>
        <p:grpSp>
          <p:nvGrpSpPr>
            <p:cNvPr id="6" name="Graphic 11">
              <a:extLst>
                <a:ext uri="{FF2B5EF4-FFF2-40B4-BE49-F238E27FC236}">
                  <a16:creationId xmlns:a16="http://schemas.microsoft.com/office/drawing/2014/main" id="{2A3AACD4-C322-4CED-26A1-BDC6783A9235}"/>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F9AD73"/>
            </a:solidFill>
          </p:grpSpPr>
          <p:sp>
            <p:nvSpPr>
              <p:cNvPr id="10" name="Puolivapaa piirto 9">
                <a:extLst>
                  <a:ext uri="{FF2B5EF4-FFF2-40B4-BE49-F238E27FC236}">
                    <a16:creationId xmlns:a16="http://schemas.microsoft.com/office/drawing/2014/main" id="{6CDC246E-93A3-204A-6F08-C11F8DF00046}"/>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F9AD73"/>
              </a:solidFill>
              <a:ln w="633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878C0FF-2E8A-24A2-5BE0-7BF31CBCBB3B}"/>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F9AD73"/>
              </a:solidFill>
              <a:ln w="6338"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F5A09362-65C2-673F-315D-1936FEA93F65}"/>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9AD73"/>
              </a:solidFill>
              <a:ln w="6338"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09B9A655-92D6-C137-4867-B978A354466C}"/>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9AD73"/>
              </a:solidFill>
              <a:ln w="6338"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8345EEB5-DC9E-06C5-5CD4-724E21997C21}"/>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F9AD73"/>
            </a:solidFill>
            <a:ln w="6338"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608770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4436E411-068D-7147-BE6C-CB725BE0881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BE968A4D-8EF9-DDBE-59FB-D052B055A5DC}"/>
              </a:ext>
            </a:extLst>
          </p:cNvPr>
          <p:cNvGrpSpPr/>
          <p:nvPr/>
        </p:nvGrpSpPr>
        <p:grpSpPr>
          <a:xfrm>
            <a:off x="7222067" y="939701"/>
            <a:ext cx="4969933" cy="5063384"/>
            <a:chOff x="7222067" y="939701"/>
            <a:chExt cx="4969933" cy="5063384"/>
          </a:xfrm>
          <a:solidFill>
            <a:srgbClr val="F9AD73"/>
          </a:solidFill>
        </p:grpSpPr>
        <p:grpSp>
          <p:nvGrpSpPr>
            <p:cNvPr id="10" name="Graphic 11">
              <a:extLst>
                <a:ext uri="{FF2B5EF4-FFF2-40B4-BE49-F238E27FC236}">
                  <a16:creationId xmlns:a16="http://schemas.microsoft.com/office/drawing/2014/main" id="{E4515259-0EAB-1F0E-AE65-DBBF75B2D582}"/>
                </a:ext>
              </a:extLst>
            </p:cNvPr>
            <p:cNvGrpSpPr/>
            <p:nvPr/>
          </p:nvGrpSpPr>
          <p:grpSpPr>
            <a:xfrm>
              <a:off x="7222067" y="939701"/>
              <a:ext cx="4014176" cy="5063384"/>
              <a:chOff x="7222067" y="939701"/>
              <a:chExt cx="4014176" cy="5063384"/>
            </a:xfrm>
            <a:solidFill>
              <a:srgbClr val="F9AD73"/>
            </a:solidFill>
          </p:grpSpPr>
          <p:sp>
            <p:nvSpPr>
              <p:cNvPr id="13" name="Puolivapaa piirto 12">
                <a:extLst>
                  <a:ext uri="{FF2B5EF4-FFF2-40B4-BE49-F238E27FC236}">
                    <a16:creationId xmlns:a16="http://schemas.microsoft.com/office/drawing/2014/main" id="{5DD41CD8-3B79-4454-A1F3-19FE6C7C7B63}"/>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F9AD73"/>
              </a:solidFill>
              <a:ln w="6362"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4F6E4B95-279D-E299-02F5-67172FEFED7A}"/>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F9AD73"/>
              </a:solidFill>
              <a:ln w="6362"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A98DDC3-5528-ED30-B833-98F8E3CC7F4D}"/>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F9AD73"/>
              </a:solidFill>
              <a:ln w="6362"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802D2667-79A3-DA96-4B94-E68D40320D82}"/>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F9AD73"/>
              </a:solidFill>
              <a:ln w="6362"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F3BAD31E-4BE1-5658-91BE-9E490B47C0DD}"/>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9AD73"/>
            </a:solidFill>
            <a:ln w="6362"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7AE63BDE-4E30-C148-2DA2-D0D979AAA6AD}"/>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9AD73"/>
            </a:solidFill>
            <a:ln w="6362"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F1C3FD4-1697-FE43-3457-B5EB30F0FBB8}"/>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F9AD73"/>
            </a:solidFill>
            <a:ln w="6362"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922644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57A14FD-5482-D042-9732-E7325C129BC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65090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r>
              <a:rPr lang="en-US"/>
              <a:t>Click to edit Master title style</a:t>
            </a:r>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304D2D6D-D7DA-C042-A24E-9DC0AA6AF846}"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anchor="ctr" anchorCtr="0"/>
          <a:lstStyle>
            <a:lvl1pPr marL="0" indent="0" algn="ctr">
              <a:buNone/>
              <a:defRPr sz="1800"/>
            </a:lvl1pPr>
          </a:lstStyle>
          <a:p>
            <a:r>
              <a:rPr lang="en-US"/>
              <a:t>Drag picture to placeholder or click icon to add</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814827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65EA6E8-1759-1F45-B884-8435B9E91281}"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A5C91F67-C0C1-4825-05A8-FBE6D40E791E}"/>
              </a:ext>
            </a:extLst>
          </p:cNvPr>
          <p:cNvGrpSpPr/>
          <p:nvPr/>
        </p:nvGrpSpPr>
        <p:grpSpPr>
          <a:xfrm>
            <a:off x="8235538" y="1419545"/>
            <a:ext cx="3669590" cy="4580660"/>
            <a:chOff x="8235538" y="1419545"/>
            <a:chExt cx="3669590" cy="4580660"/>
          </a:xfrm>
          <a:solidFill>
            <a:srgbClr val="F9AD73"/>
          </a:solidFill>
        </p:grpSpPr>
        <p:sp>
          <p:nvSpPr>
            <p:cNvPr id="6" name="Puolivapaa piirto 5">
              <a:extLst>
                <a:ext uri="{FF2B5EF4-FFF2-40B4-BE49-F238E27FC236}">
                  <a16:creationId xmlns:a16="http://schemas.microsoft.com/office/drawing/2014/main" id="{67B34500-3C28-4EC2-94D3-FC3555354A38}"/>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F9AD73"/>
            </a:solidFill>
            <a:ln w="6323"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78851CB1-50FA-0C8B-F461-CF3B108A78CB}"/>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9AD73"/>
            </a:solidFill>
            <a:ln w="6323"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6E73FC4F-8E59-A4A7-E6D3-C1E24B5BB6F7}"/>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9AD73"/>
            </a:solidFill>
            <a:ln w="6323"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3B71C709-BB8B-609A-A059-BEE5BCEDAD82}"/>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9AD73"/>
            </a:solidFill>
            <a:ln w="6323"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344442FC-C49C-F529-58C0-BAAF555C0104}"/>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F9AD73"/>
            </a:solidFill>
            <a:ln w="6323"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70A93FC5-D110-D9AA-4636-C6CC3875C074}"/>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F9AD73"/>
            </a:solidFill>
            <a:ln w="6323" cap="flat">
              <a:noFill/>
              <a:prstDash val="solid"/>
              <a:miter/>
            </a:ln>
          </p:spPr>
          <p:txBody>
            <a:bodyPr rtlCol="0" anchor="ctr"/>
            <a:lstStyle/>
            <a:p>
              <a:endParaRPr lang="fi-FI"/>
            </a:p>
          </p:txBody>
        </p:sp>
      </p:grpSp>
    </p:spTree>
    <p:extLst>
      <p:ext uri="{BB962C8B-B14F-4D97-AF65-F5344CB8AC3E}">
        <p14:creationId xmlns:p14="http://schemas.microsoft.com/office/powerpoint/2010/main" val="805150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FD8764EC-E0EC-E74F-AAB1-E5F29A74004E}"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37704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AEE1D163-BB96-A544-B068-BCD8242FACA3}"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868247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5D9A936-0226-4344-9197-4E0E8A39E1D4}" type="datetime1">
              <a:t>2026-03-31</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723384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4BA4A2F6-F341-464A-AB51-A63612DF82ED}" type="datetime1">
              <a:t>2026-03-31</a:t>
            </a:fld>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387048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anchor="b"/>
          <a:lstStyle>
            <a:lvl1pPr algn="l">
              <a:lnSpc>
                <a:spcPct val="84000"/>
              </a:lnSpc>
              <a:defRPr sz="52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grpSp>
        <p:nvGrpSpPr>
          <p:cNvPr id="4" name="Kuva 13">
            <a:extLst>
              <a:ext uri="{FF2B5EF4-FFF2-40B4-BE49-F238E27FC236}">
                <a16:creationId xmlns:a16="http://schemas.microsoft.com/office/drawing/2014/main" id="{421BDA3E-7AC6-475E-4F51-638F34180938}"/>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rgbClr val="FFB479"/>
          </a:solidFill>
        </p:grpSpPr>
        <p:sp>
          <p:nvSpPr>
            <p:cNvPr id="5" name="Puolivapaa piirto 4">
              <a:extLst>
                <a:ext uri="{FF2B5EF4-FFF2-40B4-BE49-F238E27FC236}">
                  <a16:creationId xmlns:a16="http://schemas.microsoft.com/office/drawing/2014/main" id="{6BC61AD0-1533-2EAB-4FB4-291ECB4E043C}"/>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57D1555F-224F-5325-BD3C-F64B37A36B87}"/>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endParaRPr lang="fi-FI"/>
            </a:p>
          </p:txBody>
        </p:sp>
        <p:sp>
          <p:nvSpPr>
            <p:cNvPr id="7" name="Puolivapaa piirto 6">
              <a:extLst>
                <a:ext uri="{FF2B5EF4-FFF2-40B4-BE49-F238E27FC236}">
                  <a16:creationId xmlns:a16="http://schemas.microsoft.com/office/drawing/2014/main" id="{E7619D50-3A9A-555A-A28A-38CFB449EE77}"/>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grpFill/>
            <a:ln w="6328" cap="flat">
              <a:noFill/>
              <a:prstDash val="solid"/>
              <a:miter/>
            </a:ln>
          </p:spPr>
          <p:txBody>
            <a:bodyPr rtlCol="0" anchor="ctr"/>
            <a:lstStyle/>
            <a:p>
              <a:endParaRPr lang="fi-FI"/>
            </a:p>
          </p:txBody>
        </p:sp>
        <p:sp>
          <p:nvSpPr>
            <p:cNvPr id="8" name="Puolivapaa piirto 7">
              <a:extLst>
                <a:ext uri="{FF2B5EF4-FFF2-40B4-BE49-F238E27FC236}">
                  <a16:creationId xmlns:a16="http://schemas.microsoft.com/office/drawing/2014/main" id="{2FE5E5C0-1819-4AF8-AD8A-58B893A596AC}"/>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29713D6-9A42-CAC0-5510-D9237854CD9A}"/>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grpFill/>
            <a:ln w="632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C833A2E-3965-0D3E-5BE8-C0EB398DDA6C}"/>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437086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anchor="b"/>
          <a:lstStyle>
            <a:lvl1pPr algn="l">
              <a:lnSpc>
                <a:spcPct val="84000"/>
              </a:lnSpc>
              <a:defRPr sz="67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4289558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90DC42CB-475A-B74A-BA22-8D5600B4ABC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845885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304D2D6D-D7DA-C042-A24E-9DC0AA6AF846}"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770536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4"/>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AA832BBF-12D5-E845-B1E0-C04B28E6923B}"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808A73A4-B18C-363C-859E-A1785D0804B4}"/>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rgbClr val="CFEAF3"/>
          </a:solidFill>
        </p:grpSpPr>
        <p:sp>
          <p:nvSpPr>
            <p:cNvPr id="4" name="Puolivapaa piirto 3">
              <a:extLst>
                <a:ext uri="{FF2B5EF4-FFF2-40B4-BE49-F238E27FC236}">
                  <a16:creationId xmlns:a16="http://schemas.microsoft.com/office/drawing/2014/main" id="{B4484038-DB33-199C-3AF6-AB9442F9EEB9}"/>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717DAFF8-9A1E-2DA0-1E91-8C5EC5C3BB3F}"/>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02ECCBE2-8E65-E106-E16E-530CACB6F09A}"/>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grpFill/>
            <a:ln w="6335"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66393444-EBA6-0639-9E16-A41113AB8464}"/>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D1D02C90-98E2-2E2C-7F49-BAD8D3699541}"/>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grpFill/>
            <a:ln w="6335"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8974E12B-EC9A-89E3-8D4A-30F1C8316A28}"/>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83054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r>
              <a:rPr lang="en-US"/>
              <a:t>Click to edit Master title style</a:t>
            </a:r>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AA832BBF-12D5-E845-B1E0-C04B28E6923B}"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12">
            <a:extLst>
              <a:ext uri="{FF2B5EF4-FFF2-40B4-BE49-F238E27FC236}">
                <a16:creationId xmlns:a16="http://schemas.microsoft.com/office/drawing/2014/main" id="{69A5E6D3-45EC-3A41-B4C6-66B27749F376}"/>
              </a:ext>
              <a:ext uri="{C183D7F6-B498-43B3-948B-1728B52AA6E4}">
                <adec:decorative xmlns:adec="http://schemas.microsoft.com/office/drawing/2017/decorative" val="1"/>
              </a:ext>
            </a:extLst>
          </p:cNvPr>
          <p:cNvGrpSpPr/>
          <p:nvPr/>
        </p:nvGrpSpPr>
        <p:grpSpPr>
          <a:xfrm>
            <a:off x="6387868" y="1622074"/>
            <a:ext cx="5464328" cy="4368927"/>
            <a:chOff x="6387868" y="1622074"/>
            <a:chExt cx="5464328" cy="4368927"/>
          </a:xfrm>
          <a:solidFill>
            <a:srgbClr val="FFF0A9"/>
          </a:solidFill>
        </p:grpSpPr>
        <p:sp>
          <p:nvSpPr>
            <p:cNvPr id="4" name="Puolivapaa piirto 3">
              <a:extLst>
                <a:ext uri="{FF2B5EF4-FFF2-40B4-BE49-F238E27FC236}">
                  <a16:creationId xmlns:a16="http://schemas.microsoft.com/office/drawing/2014/main" id="{B65F9526-DDDA-E82B-5B9E-833A1F824CAB}"/>
                </a:ext>
              </a:extLst>
            </p:cNvPr>
            <p:cNvSpPr/>
            <p:nvPr/>
          </p:nvSpPr>
          <p:spPr>
            <a:xfrm>
              <a:off x="8573599" y="2714305"/>
              <a:ext cx="2185731" cy="1092231"/>
            </a:xfrm>
            <a:custGeom>
              <a:avLst/>
              <a:gdLst>
                <a:gd name="connsiteX0" fmla="*/ 0 w 2185731"/>
                <a:gd name="connsiteY0" fmla="*/ 1092232 h 1092231"/>
                <a:gd name="connsiteX1" fmla="*/ 1092866 w 2185731"/>
                <a:gd name="connsiteY1" fmla="*/ 0 h 1092231"/>
                <a:gd name="connsiteX2" fmla="*/ 2185731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1" y="489010"/>
                    <a:pt x="2185731" y="1092232"/>
                  </a:cubicBezTo>
                  <a:lnTo>
                    <a:pt x="0" y="1092232"/>
                  </a:lnTo>
                  <a:close/>
                </a:path>
              </a:pathLst>
            </a:custGeom>
            <a:grpFill/>
            <a:ln w="6335" cap="flat">
              <a:noFill/>
              <a:prstDash val="solid"/>
              <a:miter/>
            </a:ln>
          </p:spPr>
          <p:txBody>
            <a:bodyPr rtlCol="0" anchor="ctr"/>
            <a:lstStyle/>
            <a:p>
              <a:endParaRPr lang="fi-FI"/>
            </a:p>
          </p:txBody>
        </p:sp>
        <p:sp>
          <p:nvSpPr>
            <p:cNvPr id="5" name="Puolivapaa piirto 4">
              <a:extLst>
                <a:ext uri="{FF2B5EF4-FFF2-40B4-BE49-F238E27FC236}">
                  <a16:creationId xmlns:a16="http://schemas.microsoft.com/office/drawing/2014/main" id="{45A071FE-3A2B-39F2-7D41-CD70A1B8D111}"/>
                </a:ext>
              </a:extLst>
            </p:cNvPr>
            <p:cNvSpPr/>
            <p:nvPr/>
          </p:nvSpPr>
          <p:spPr>
            <a:xfrm>
              <a:off x="7480733" y="1622074"/>
              <a:ext cx="2185731" cy="1092231"/>
            </a:xfrm>
            <a:custGeom>
              <a:avLst/>
              <a:gdLst>
                <a:gd name="connsiteX0" fmla="*/ 0 w 2185731"/>
                <a:gd name="connsiteY0" fmla="*/ 1092232 h 1092231"/>
                <a:gd name="connsiteX1" fmla="*/ 1092866 w 2185731"/>
                <a:gd name="connsiteY1" fmla="*/ 0 h 1092231"/>
                <a:gd name="connsiteX2" fmla="*/ 2185731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1" y="489010"/>
                    <a:pt x="2185731" y="1092232"/>
                  </a:cubicBezTo>
                  <a:lnTo>
                    <a:pt x="0" y="1092232"/>
                  </a:lnTo>
                  <a:close/>
                </a:path>
              </a:pathLst>
            </a:custGeom>
            <a:grpFill/>
            <a:ln w="6335"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8F772E90-4613-585D-C033-2487467FA1CB}"/>
                </a:ext>
              </a:extLst>
            </p:cNvPr>
            <p:cNvSpPr/>
            <p:nvPr/>
          </p:nvSpPr>
          <p:spPr>
            <a:xfrm>
              <a:off x="6387868" y="2714305"/>
              <a:ext cx="2185731" cy="2184463"/>
            </a:xfrm>
            <a:custGeom>
              <a:avLst/>
              <a:gdLst>
                <a:gd name="connsiteX0" fmla="*/ 0 w 2185731"/>
                <a:gd name="connsiteY0" fmla="*/ 2184464 h 2184463"/>
                <a:gd name="connsiteX1" fmla="*/ 2185731 w 2185731"/>
                <a:gd name="connsiteY1" fmla="*/ 0 h 2184463"/>
                <a:gd name="connsiteX2" fmla="*/ 2185731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1" y="0"/>
                  </a:cubicBezTo>
                  <a:lnTo>
                    <a:pt x="2185731" y="2184464"/>
                  </a:lnTo>
                  <a:lnTo>
                    <a:pt x="0" y="2184464"/>
                  </a:lnTo>
                  <a:close/>
                </a:path>
              </a:pathLst>
            </a:custGeom>
            <a:grpFill/>
            <a:ln w="6335"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F0EEB610-FF20-C289-40F2-D0AAF64C4948}"/>
                </a:ext>
              </a:extLst>
            </p:cNvPr>
            <p:cNvSpPr/>
            <p:nvPr/>
          </p:nvSpPr>
          <p:spPr>
            <a:xfrm>
              <a:off x="8573599" y="38065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A4F5B693-542B-CEB9-A2CD-56D5171A8A06}"/>
                </a:ext>
              </a:extLst>
            </p:cNvPr>
            <p:cNvSpPr/>
            <p:nvPr/>
          </p:nvSpPr>
          <p:spPr>
            <a:xfrm>
              <a:off x="9666464" y="4898769"/>
              <a:ext cx="2185731" cy="1092231"/>
            </a:xfrm>
            <a:custGeom>
              <a:avLst/>
              <a:gdLst>
                <a:gd name="connsiteX0" fmla="*/ 2185731 w 2185731"/>
                <a:gd name="connsiteY0" fmla="*/ 0 h 1092231"/>
                <a:gd name="connsiteX1" fmla="*/ 1092866 w 2185731"/>
                <a:gd name="connsiteY1" fmla="*/ 1092232 h 1092231"/>
                <a:gd name="connsiteX2" fmla="*/ 0 w 2185731"/>
                <a:gd name="connsiteY2" fmla="*/ 0 h 1092231"/>
                <a:gd name="connsiteX3" fmla="*/ 2185731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1" y="0"/>
                  </a:moveTo>
                  <a:cubicBezTo>
                    <a:pt x="2185731" y="603222"/>
                    <a:pt x="1696438" y="1092232"/>
                    <a:pt x="1092866" y="1092232"/>
                  </a:cubicBezTo>
                  <a:cubicBezTo>
                    <a:pt x="489294" y="1092232"/>
                    <a:pt x="0" y="603222"/>
                    <a:pt x="0" y="0"/>
                  </a:cubicBezTo>
                  <a:lnTo>
                    <a:pt x="2185731" y="0"/>
                  </a:lnTo>
                  <a:close/>
                </a:path>
              </a:pathLst>
            </a:custGeom>
            <a:grpFill/>
            <a:ln w="6335"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B44DA913-506E-B959-0463-32BA4C896C70}"/>
                </a:ext>
              </a:extLst>
            </p:cNvPr>
            <p:cNvSpPr/>
            <p:nvPr/>
          </p:nvSpPr>
          <p:spPr>
            <a:xfrm>
              <a:off x="7480733" y="48987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3345185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84614B31-B08F-AD44-B5A8-0A866B25416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6BC62669-0775-1D1A-9482-14835FEEECDB}"/>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CFEAF3"/>
          </a:solidFill>
        </p:grpSpPr>
        <p:sp>
          <p:nvSpPr>
            <p:cNvPr id="3" name="Puolivapaa piirto 2">
              <a:extLst>
                <a:ext uri="{FF2B5EF4-FFF2-40B4-BE49-F238E27FC236}">
                  <a16:creationId xmlns:a16="http://schemas.microsoft.com/office/drawing/2014/main" id="{57B9B3F1-A94C-1920-6F95-D4E3FF146B35}"/>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4" name="Puolivapaa piirto 3">
              <a:extLst>
                <a:ext uri="{FF2B5EF4-FFF2-40B4-BE49-F238E27FC236}">
                  <a16:creationId xmlns:a16="http://schemas.microsoft.com/office/drawing/2014/main" id="{D7728A4E-8930-3405-8F7B-5A420E41FBB4}"/>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0A058171-190B-0C55-6E26-48610331E43A}"/>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11129E7C-4F87-2E6A-0698-743D65C8F67E}"/>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0BDA5FB0-6DFF-22BB-2D3F-D65560832313}"/>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6CEAABB2-C32B-6D56-07D0-EF2560C8EDB6}"/>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1940175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283E76E-C284-1F4D-B9A4-673F06EEA2F2}"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4013315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3AE7853F-87AD-A848-A2B8-0A41A0D98CC0}"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900587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8505227-747A-EE48-BACD-B823DBB23E65}"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599847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84393FC8-22DD-9A45-8E87-FF483FE33BA8}"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5A206DB9-3A7B-760C-6C36-1987E78DB80C}"/>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C8E3EC"/>
          </a:solidFill>
        </p:grpSpPr>
        <p:grpSp>
          <p:nvGrpSpPr>
            <p:cNvPr id="6" name="Graphic 11">
              <a:extLst>
                <a:ext uri="{FF2B5EF4-FFF2-40B4-BE49-F238E27FC236}">
                  <a16:creationId xmlns:a16="http://schemas.microsoft.com/office/drawing/2014/main" id="{E3DF778C-936E-84FD-E409-23B8DABA837E}"/>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C8E3EC"/>
            </a:solidFill>
          </p:grpSpPr>
          <p:sp>
            <p:nvSpPr>
              <p:cNvPr id="10" name="Puolivapaa piirto 9">
                <a:extLst>
                  <a:ext uri="{FF2B5EF4-FFF2-40B4-BE49-F238E27FC236}">
                    <a16:creationId xmlns:a16="http://schemas.microsoft.com/office/drawing/2014/main" id="{DE3A642F-376C-CAED-7F8E-29B0E1E1F1EA}"/>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C8E3EC"/>
              </a:solidFill>
              <a:ln w="633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D6604CA3-1EFC-1B67-9348-E1C7B7DEA978}"/>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C8E3EC"/>
              </a:solidFill>
              <a:ln w="6338"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A80F0357-774E-67BC-DA97-B90A92C6B2BC}"/>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C8E3EC"/>
              </a:solidFill>
              <a:ln w="6338"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61C8963B-9EFF-C559-9D3B-3A88678576D2}"/>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C8E3EC"/>
              </a:solidFill>
              <a:ln w="6338"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B9403C7C-3FC8-7C92-BC97-51657D76D66E}"/>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C8E3EC"/>
            </a:solidFill>
            <a:ln w="6338"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973747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4436E411-068D-7147-BE6C-CB725BE0881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139D5545-8A75-8C73-CC20-B2BA20350D84}"/>
              </a:ext>
            </a:extLst>
          </p:cNvPr>
          <p:cNvGrpSpPr/>
          <p:nvPr/>
        </p:nvGrpSpPr>
        <p:grpSpPr>
          <a:xfrm>
            <a:off x="7222067" y="939701"/>
            <a:ext cx="4969933" cy="5063384"/>
            <a:chOff x="7222067" y="939701"/>
            <a:chExt cx="4969933" cy="5063384"/>
          </a:xfrm>
          <a:solidFill>
            <a:srgbClr val="C8E3EC"/>
          </a:solidFill>
        </p:grpSpPr>
        <p:grpSp>
          <p:nvGrpSpPr>
            <p:cNvPr id="10" name="Graphic 11">
              <a:extLst>
                <a:ext uri="{FF2B5EF4-FFF2-40B4-BE49-F238E27FC236}">
                  <a16:creationId xmlns:a16="http://schemas.microsoft.com/office/drawing/2014/main" id="{1B8AB4AE-F784-9F0D-AFF9-909A5A3DD130}"/>
                </a:ext>
              </a:extLst>
            </p:cNvPr>
            <p:cNvGrpSpPr/>
            <p:nvPr/>
          </p:nvGrpSpPr>
          <p:grpSpPr>
            <a:xfrm>
              <a:off x="7222067" y="939701"/>
              <a:ext cx="4014176" cy="5063384"/>
              <a:chOff x="7222067" y="939701"/>
              <a:chExt cx="4014176" cy="5063384"/>
            </a:xfrm>
            <a:solidFill>
              <a:srgbClr val="C8E3EC"/>
            </a:solidFill>
          </p:grpSpPr>
          <p:sp>
            <p:nvSpPr>
              <p:cNvPr id="13" name="Puolivapaa piirto 12">
                <a:extLst>
                  <a:ext uri="{FF2B5EF4-FFF2-40B4-BE49-F238E27FC236}">
                    <a16:creationId xmlns:a16="http://schemas.microsoft.com/office/drawing/2014/main" id="{5EC4F841-230D-5794-AC0E-6D8F5763452B}"/>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C8E3EC"/>
              </a:solidFill>
              <a:ln w="6362"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EAD16341-7415-E070-5390-87B2A3D1633D}"/>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C8E3EC"/>
              </a:solidFill>
              <a:ln w="6362"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E08F190F-F5F4-049E-40A6-870FBDACAAC6}"/>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C8E3EC"/>
              </a:solidFill>
              <a:ln w="6362"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76C1C4E-249C-1A2F-E2DB-7155B6EE03EC}"/>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C8E3EC"/>
              </a:solidFill>
              <a:ln w="6362"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B32BE10C-417E-B0E6-681F-BD02BB8ABEDB}"/>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C8E3EC"/>
            </a:solidFill>
            <a:ln w="6362"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E9587CCB-1FFC-8A17-59C0-59A98DB0B655}"/>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C8E3EC"/>
            </a:solidFill>
            <a:ln w="6362"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4247E485-7004-79E6-615A-88D807E06C96}"/>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C8E3EC"/>
            </a:solidFill>
            <a:ln w="6362"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930718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57A14FD-5482-D042-9732-E7325C129BC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832594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65EA6E8-1759-1F45-B884-8435B9E91281}"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1161CEDC-2DA9-ED8F-E2A5-FFAD1911E7F3}"/>
              </a:ext>
            </a:extLst>
          </p:cNvPr>
          <p:cNvGrpSpPr/>
          <p:nvPr/>
        </p:nvGrpSpPr>
        <p:grpSpPr>
          <a:xfrm>
            <a:off x="8235538" y="1419545"/>
            <a:ext cx="3669590" cy="4580660"/>
            <a:chOff x="8235538" y="1419545"/>
            <a:chExt cx="3669590" cy="4580660"/>
          </a:xfrm>
          <a:solidFill>
            <a:srgbClr val="C8E3EC"/>
          </a:solidFill>
        </p:grpSpPr>
        <p:sp>
          <p:nvSpPr>
            <p:cNvPr id="6" name="Puolivapaa piirto 5">
              <a:extLst>
                <a:ext uri="{FF2B5EF4-FFF2-40B4-BE49-F238E27FC236}">
                  <a16:creationId xmlns:a16="http://schemas.microsoft.com/office/drawing/2014/main" id="{5492CBD6-6666-A742-551F-B70FF5187578}"/>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C8E3EC"/>
            </a:solidFill>
            <a:ln w="6323"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766D3D29-5C9A-F2CB-4F92-524D1BE2C384}"/>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8E3EC"/>
            </a:solidFill>
            <a:ln w="6323"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1E332E5-1BE5-C63C-50DA-6A11B6DD44E1}"/>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8E3EC"/>
            </a:solidFill>
            <a:ln w="6323"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3AE62374-D46C-23DC-5934-CA1F34850604}"/>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8E3EC"/>
            </a:solidFill>
            <a:ln w="6323"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64656C2D-C2F0-92BA-5976-6E770E2963CA}"/>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C8E3EC"/>
            </a:solidFill>
            <a:ln w="6323"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AB97873A-C209-C50E-3480-2FE45D67C679}"/>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C8E3EC"/>
            </a:solidFill>
            <a:ln w="6323" cap="flat">
              <a:noFill/>
              <a:prstDash val="solid"/>
              <a:miter/>
            </a:ln>
          </p:spPr>
          <p:txBody>
            <a:bodyPr rtlCol="0" anchor="ctr"/>
            <a:lstStyle/>
            <a:p>
              <a:endParaRPr lang="fi-FI"/>
            </a:p>
          </p:txBody>
        </p:sp>
      </p:grpSp>
    </p:spTree>
    <p:extLst>
      <p:ext uri="{BB962C8B-B14F-4D97-AF65-F5344CB8AC3E}">
        <p14:creationId xmlns:p14="http://schemas.microsoft.com/office/powerpoint/2010/main" val="462411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FD8764EC-E0EC-E74F-AAB1-E5F29A74004E}"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808308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AEE1D163-BB96-A544-B068-BCD8242FACA3}"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44710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r>
              <a:rPr lang="en-US"/>
              <a:t>Click to edit Master title style</a:t>
            </a:r>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84614B31-B08F-AD44-B5A8-0A866B25416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702ACD1A-0040-91C7-69D5-ACB70F5A7CC1}"/>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FFF0A9"/>
          </a:solidFill>
        </p:grpSpPr>
        <p:sp>
          <p:nvSpPr>
            <p:cNvPr id="3" name="Puolivapaa piirto 2">
              <a:extLst>
                <a:ext uri="{FF2B5EF4-FFF2-40B4-BE49-F238E27FC236}">
                  <a16:creationId xmlns:a16="http://schemas.microsoft.com/office/drawing/2014/main" id="{ED166739-43E7-94C7-3421-3EF51B7C68DE}"/>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4" name="Puolivapaa piirto 3">
              <a:extLst>
                <a:ext uri="{FF2B5EF4-FFF2-40B4-BE49-F238E27FC236}">
                  <a16:creationId xmlns:a16="http://schemas.microsoft.com/office/drawing/2014/main" id="{3D9C1881-0CCB-1231-AD87-E12A35114368}"/>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7C157231-32CE-47BF-7587-EA4A6F429062}"/>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8BFB5093-F89D-80F5-6B66-15DB5F429FD9}"/>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DB17AA66-B27A-C30D-4910-2693C53FC895}"/>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59F458AE-70BD-2CCB-985A-C3934E1459CD}"/>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608224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5D9A936-0226-4344-9197-4E0E8A39E1D4}" type="datetime1">
              <a:t>2026-03-31</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04870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4BA4A2F6-F341-464A-AB51-A63612DF82ED}" type="datetime1">
              <a:t>2026-03-31</a:t>
            </a:fld>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644025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anchor="b"/>
          <a:lstStyle>
            <a:lvl1pPr algn="l">
              <a:lnSpc>
                <a:spcPct val="84000"/>
              </a:lnSpc>
              <a:defRPr sz="52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grpSp>
        <p:nvGrpSpPr>
          <p:cNvPr id="4" name="Kuva 13">
            <a:extLst>
              <a:ext uri="{FF2B5EF4-FFF2-40B4-BE49-F238E27FC236}">
                <a16:creationId xmlns:a16="http://schemas.microsoft.com/office/drawing/2014/main" id="{F704866E-55BA-F9FE-1C69-0EB26FD93392}"/>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rgbClr val="CFEAF3"/>
          </a:solidFill>
        </p:grpSpPr>
        <p:sp>
          <p:nvSpPr>
            <p:cNvPr id="5" name="Puolivapaa piirto 4">
              <a:extLst>
                <a:ext uri="{FF2B5EF4-FFF2-40B4-BE49-F238E27FC236}">
                  <a16:creationId xmlns:a16="http://schemas.microsoft.com/office/drawing/2014/main" id="{727F3C01-E3EA-837D-5812-6C442A3FC36F}"/>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C49AD0AA-0E84-5CC5-4203-5569646F533F}"/>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endParaRPr lang="fi-FI"/>
            </a:p>
          </p:txBody>
        </p:sp>
        <p:sp>
          <p:nvSpPr>
            <p:cNvPr id="7" name="Puolivapaa piirto 6">
              <a:extLst>
                <a:ext uri="{FF2B5EF4-FFF2-40B4-BE49-F238E27FC236}">
                  <a16:creationId xmlns:a16="http://schemas.microsoft.com/office/drawing/2014/main" id="{7EC9AE74-F3BA-6E75-1978-9BE3F0C01CB9}"/>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grpFill/>
            <a:ln w="6328" cap="flat">
              <a:noFill/>
              <a:prstDash val="solid"/>
              <a:miter/>
            </a:ln>
          </p:spPr>
          <p:txBody>
            <a:bodyPr rtlCol="0" anchor="ctr"/>
            <a:lstStyle/>
            <a:p>
              <a:endParaRPr lang="fi-FI"/>
            </a:p>
          </p:txBody>
        </p:sp>
        <p:sp>
          <p:nvSpPr>
            <p:cNvPr id="8" name="Puolivapaa piirto 7">
              <a:extLst>
                <a:ext uri="{FF2B5EF4-FFF2-40B4-BE49-F238E27FC236}">
                  <a16:creationId xmlns:a16="http://schemas.microsoft.com/office/drawing/2014/main" id="{F55478A1-5167-5363-1737-1E758140A072}"/>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FC599C75-4BE3-3E26-CDF7-94294E0B3E73}"/>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grpFill/>
            <a:ln w="632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75A1D388-F942-E054-945D-D44D78E6A727}"/>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2560686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anchor="b"/>
          <a:lstStyle>
            <a:lvl1pPr algn="l">
              <a:lnSpc>
                <a:spcPct val="84000"/>
              </a:lnSpc>
              <a:defRPr sz="67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3514281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5"/>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90DC42CB-475A-B74A-BA22-8D5600B4ABC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137928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5"/>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304D2D6D-D7DA-C042-A24E-9DC0AA6AF846}"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1033118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5"/>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AA832BBF-12D5-E845-B1E0-C04B28E6923B}"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BD3D14A2-2C34-53BB-542F-37A000D91D71}"/>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rgbClr val="D2E4E1"/>
          </a:solidFill>
        </p:grpSpPr>
        <p:sp>
          <p:nvSpPr>
            <p:cNvPr id="4" name="Puolivapaa piirto 3">
              <a:extLst>
                <a:ext uri="{FF2B5EF4-FFF2-40B4-BE49-F238E27FC236}">
                  <a16:creationId xmlns:a16="http://schemas.microsoft.com/office/drawing/2014/main" id="{EEE7ED1D-437C-FBC1-59F8-A431CD5ABCC3}"/>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2D017D8F-6E50-A55C-CEC2-C9AA72C9D5F9}"/>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291E7613-F991-63CC-4BD4-6E508E4D1089}"/>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grpFill/>
            <a:ln w="6335"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F8172874-0D18-8062-AFAA-108A19C21E12}"/>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D6842D1E-62E8-31F4-B5C6-B182F8329D76}"/>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grpFill/>
            <a:ln w="6335"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CA5339AB-765A-00AB-63F5-367008D45C79}"/>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171427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5"/>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84614B31-B08F-AD44-B5A8-0A866B25416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F64DC3B0-C30E-2EAB-4D10-9DBCEC9D5601}"/>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D2E4E1"/>
          </a:solidFill>
        </p:grpSpPr>
        <p:sp>
          <p:nvSpPr>
            <p:cNvPr id="3" name="Puolivapaa piirto 2">
              <a:extLst>
                <a:ext uri="{FF2B5EF4-FFF2-40B4-BE49-F238E27FC236}">
                  <a16:creationId xmlns:a16="http://schemas.microsoft.com/office/drawing/2014/main" id="{0D62A6DD-33B0-238E-CBC5-AB2C1FDDB13F}"/>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4" name="Puolivapaa piirto 3">
              <a:extLst>
                <a:ext uri="{FF2B5EF4-FFF2-40B4-BE49-F238E27FC236}">
                  <a16:creationId xmlns:a16="http://schemas.microsoft.com/office/drawing/2014/main" id="{6E46B6FB-7627-170F-0264-FDEE1AD99A7D}"/>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FC4445D8-82A3-49EB-504C-65B0F3C5BFF6}"/>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8279A64B-945A-5B42-282C-E18CC80227F7}"/>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0F5608E8-AEFE-7655-8851-10A4B044F81D}"/>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E9D02953-0F94-BE64-6B67-D56D80888928}"/>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474339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283E76E-C284-1F4D-B9A4-673F06EEA2F2}"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817761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3AE7853F-87AD-A848-A2B8-0A41A0D98CC0}"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85581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283E76E-C284-1F4D-B9A4-673F06EEA2F2}"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2364870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8505227-747A-EE48-BACD-B823DBB23E65}"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5219021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84393FC8-22DD-9A45-8E87-FF483FE33BA8}"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09FF7B14-5355-9B61-C05C-9C88BFA8B0F3}"/>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CBDDDA"/>
          </a:solidFill>
        </p:grpSpPr>
        <p:grpSp>
          <p:nvGrpSpPr>
            <p:cNvPr id="6" name="Graphic 11">
              <a:extLst>
                <a:ext uri="{FF2B5EF4-FFF2-40B4-BE49-F238E27FC236}">
                  <a16:creationId xmlns:a16="http://schemas.microsoft.com/office/drawing/2014/main" id="{3DA9B221-9DAC-D41D-A105-F9C4B4A5141E}"/>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CBDDDA"/>
            </a:solidFill>
          </p:grpSpPr>
          <p:sp>
            <p:nvSpPr>
              <p:cNvPr id="10" name="Puolivapaa piirto 9">
                <a:extLst>
                  <a:ext uri="{FF2B5EF4-FFF2-40B4-BE49-F238E27FC236}">
                    <a16:creationId xmlns:a16="http://schemas.microsoft.com/office/drawing/2014/main" id="{1AE50CDC-42D0-F750-7019-4E9199AAFFD3}"/>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CBDDDA"/>
              </a:solidFill>
              <a:ln w="633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DAAA88E1-1F03-D288-66BD-AED6E78C73C4}"/>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CBDDDA"/>
              </a:solidFill>
              <a:ln w="6338"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D4233955-D4FA-7F71-AC63-73C4C4F2C4AB}"/>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CBDDDA"/>
              </a:solidFill>
              <a:ln w="6338"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1A518C9E-1EC9-A342-A60E-6D15344746D7}"/>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CBDDDA"/>
              </a:solidFill>
              <a:ln w="6338"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80B53932-BFC6-68E6-3AD5-7F6FD10378A3}"/>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CBDDDA"/>
            </a:solidFill>
            <a:ln w="6338"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140979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4436E411-068D-7147-BE6C-CB725BE0881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D1C9963A-1D6C-C77D-B895-FE0E1758A42B}"/>
              </a:ext>
            </a:extLst>
          </p:cNvPr>
          <p:cNvGrpSpPr/>
          <p:nvPr/>
        </p:nvGrpSpPr>
        <p:grpSpPr>
          <a:xfrm>
            <a:off x="7222067" y="939701"/>
            <a:ext cx="4969933" cy="5063384"/>
            <a:chOff x="7222067" y="939701"/>
            <a:chExt cx="4969933" cy="5063384"/>
          </a:xfrm>
          <a:solidFill>
            <a:srgbClr val="CBDDDA"/>
          </a:solidFill>
        </p:grpSpPr>
        <p:grpSp>
          <p:nvGrpSpPr>
            <p:cNvPr id="10" name="Graphic 11">
              <a:extLst>
                <a:ext uri="{FF2B5EF4-FFF2-40B4-BE49-F238E27FC236}">
                  <a16:creationId xmlns:a16="http://schemas.microsoft.com/office/drawing/2014/main" id="{B75652E7-9762-6AC1-9814-B0AE3D8E4EB8}"/>
                </a:ext>
              </a:extLst>
            </p:cNvPr>
            <p:cNvGrpSpPr/>
            <p:nvPr/>
          </p:nvGrpSpPr>
          <p:grpSpPr>
            <a:xfrm>
              <a:off x="7222067" y="939701"/>
              <a:ext cx="4014176" cy="5063384"/>
              <a:chOff x="7222067" y="939701"/>
              <a:chExt cx="4014176" cy="5063384"/>
            </a:xfrm>
            <a:solidFill>
              <a:srgbClr val="CBDDDA"/>
            </a:solidFill>
          </p:grpSpPr>
          <p:sp>
            <p:nvSpPr>
              <p:cNvPr id="13" name="Puolivapaa piirto 12">
                <a:extLst>
                  <a:ext uri="{FF2B5EF4-FFF2-40B4-BE49-F238E27FC236}">
                    <a16:creationId xmlns:a16="http://schemas.microsoft.com/office/drawing/2014/main" id="{ABFF991F-6528-2B8F-03D9-5EF0C4582C66}"/>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CBDDDA"/>
              </a:solidFill>
              <a:ln w="6362"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3950F63B-BB48-E22E-E2BA-D316F332F091}"/>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CBDDDA"/>
              </a:solidFill>
              <a:ln w="6362"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F11064E7-6602-60B5-C2F9-FB1C407E6F4C}"/>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CBDDDA"/>
              </a:solidFill>
              <a:ln w="6362"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30E35D51-14CA-0100-D084-A49A07E9F045}"/>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CBDDDA"/>
              </a:solidFill>
              <a:ln w="6362"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624C969F-89D0-25F4-E20F-9A12D83ED820}"/>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CBDDDA"/>
            </a:solidFill>
            <a:ln w="6362"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C365D648-A1C8-0EC2-6C89-F58F66C6F5A1}"/>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CBDDDA"/>
            </a:solidFill>
            <a:ln w="6362"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B7DF247E-F8E5-8931-2F41-48E114AC19A8}"/>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CBDDDA"/>
            </a:solidFill>
            <a:ln w="6362"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848721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57A14FD-5482-D042-9732-E7325C129BC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9027112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65EA6E8-1759-1F45-B884-8435B9E91281}"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B72AE80B-059F-BA4C-F73E-010989FAB4A2}"/>
              </a:ext>
            </a:extLst>
          </p:cNvPr>
          <p:cNvGrpSpPr/>
          <p:nvPr/>
        </p:nvGrpSpPr>
        <p:grpSpPr>
          <a:xfrm>
            <a:off x="8235538" y="1419545"/>
            <a:ext cx="3669590" cy="4580660"/>
            <a:chOff x="8235538" y="1419545"/>
            <a:chExt cx="3669590" cy="4580660"/>
          </a:xfrm>
          <a:solidFill>
            <a:srgbClr val="CBDDDA"/>
          </a:solidFill>
        </p:grpSpPr>
        <p:sp>
          <p:nvSpPr>
            <p:cNvPr id="6" name="Puolivapaa piirto 5">
              <a:extLst>
                <a:ext uri="{FF2B5EF4-FFF2-40B4-BE49-F238E27FC236}">
                  <a16:creationId xmlns:a16="http://schemas.microsoft.com/office/drawing/2014/main" id="{2F23D742-C4C6-2F66-5E64-E56E43C8AD30}"/>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CBDDDA"/>
            </a:solidFill>
            <a:ln w="6323"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616AFE7F-B207-EF20-4E72-CA58CD2835AD}"/>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BDDDA"/>
            </a:solidFill>
            <a:ln w="6323"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3F7783AD-32D7-F08B-E8E3-7791C26D9DD3}"/>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BDDDA"/>
            </a:solidFill>
            <a:ln w="6323"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2F91EAD7-EFFC-0019-A7E2-A696DC2F7784}"/>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CBDDDA"/>
            </a:solidFill>
            <a:ln w="6323"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304BA073-03AF-7C47-E709-862199198B81}"/>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CBDDDA"/>
            </a:solidFill>
            <a:ln w="6323"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2CC91487-BDE1-448F-F050-D431CDDA0656}"/>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CBDDDA"/>
            </a:solidFill>
            <a:ln w="6323" cap="flat">
              <a:noFill/>
              <a:prstDash val="solid"/>
              <a:miter/>
            </a:ln>
          </p:spPr>
          <p:txBody>
            <a:bodyPr rtlCol="0" anchor="ctr"/>
            <a:lstStyle/>
            <a:p>
              <a:endParaRPr lang="fi-FI"/>
            </a:p>
          </p:txBody>
        </p:sp>
      </p:grpSp>
    </p:spTree>
    <p:extLst>
      <p:ext uri="{BB962C8B-B14F-4D97-AF65-F5344CB8AC3E}">
        <p14:creationId xmlns:p14="http://schemas.microsoft.com/office/powerpoint/2010/main" val="2948774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FD8764EC-E0EC-E74F-AAB1-E5F29A74004E}"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914446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AEE1D163-BB96-A544-B068-BCD8242FACA3}"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380753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5D9A936-0226-4344-9197-4E0E8A39E1D4}" type="datetime1">
              <a:t>2026-03-31</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9464598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4BA4A2F6-F341-464A-AB51-A63612DF82ED}" type="datetime1">
              <a:t>2026-03-31</a:t>
            </a:fld>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4807810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anchor="b"/>
          <a:lstStyle>
            <a:lvl1pPr algn="l">
              <a:lnSpc>
                <a:spcPct val="84000"/>
              </a:lnSpc>
              <a:defRPr sz="52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grpSp>
        <p:nvGrpSpPr>
          <p:cNvPr id="4" name="Kuva 13">
            <a:extLst>
              <a:ext uri="{FF2B5EF4-FFF2-40B4-BE49-F238E27FC236}">
                <a16:creationId xmlns:a16="http://schemas.microsoft.com/office/drawing/2014/main" id="{1497FB40-EDCB-1F03-A9A5-95F0BDFB2423}"/>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rgbClr val="D2E4E1"/>
          </a:solidFill>
        </p:grpSpPr>
        <p:sp>
          <p:nvSpPr>
            <p:cNvPr id="5" name="Puolivapaa piirto 4">
              <a:extLst>
                <a:ext uri="{FF2B5EF4-FFF2-40B4-BE49-F238E27FC236}">
                  <a16:creationId xmlns:a16="http://schemas.microsoft.com/office/drawing/2014/main" id="{81775F8F-2661-8D34-5F4E-586D1968C0A7}"/>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A320DB82-2237-4A95-044D-348D087F0650}"/>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endParaRPr lang="fi-FI"/>
            </a:p>
          </p:txBody>
        </p:sp>
        <p:sp>
          <p:nvSpPr>
            <p:cNvPr id="7" name="Puolivapaa piirto 6">
              <a:extLst>
                <a:ext uri="{FF2B5EF4-FFF2-40B4-BE49-F238E27FC236}">
                  <a16:creationId xmlns:a16="http://schemas.microsoft.com/office/drawing/2014/main" id="{93BC08C2-DE84-5B4F-0AA2-FD07F5A39297}"/>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grpFill/>
            <a:ln w="6328" cap="flat">
              <a:noFill/>
              <a:prstDash val="solid"/>
              <a:miter/>
            </a:ln>
          </p:spPr>
          <p:txBody>
            <a:bodyPr rtlCol="0" anchor="ctr"/>
            <a:lstStyle/>
            <a:p>
              <a:endParaRPr lang="fi-FI"/>
            </a:p>
          </p:txBody>
        </p:sp>
        <p:sp>
          <p:nvSpPr>
            <p:cNvPr id="8" name="Puolivapaa piirto 7">
              <a:extLst>
                <a:ext uri="{FF2B5EF4-FFF2-40B4-BE49-F238E27FC236}">
                  <a16:creationId xmlns:a16="http://schemas.microsoft.com/office/drawing/2014/main" id="{30FD6D2F-6C02-9909-D973-220153F15CC5}"/>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9AD37F58-C5EB-C360-45A4-87E565EDAB68}"/>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grpFill/>
            <a:ln w="632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7E5A314A-F0F1-FC87-E7F7-493039BB2DDE}"/>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180285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3AE7853F-87AD-A848-A2B8-0A41A0D98CC0}"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608688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anchor="b"/>
          <a:lstStyle>
            <a:lvl1pPr algn="l">
              <a:lnSpc>
                <a:spcPct val="84000"/>
              </a:lnSpc>
              <a:defRPr sz="67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3179957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90DC42CB-475A-B74A-BA22-8D5600B4ABC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8178978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304D2D6D-D7DA-C042-A24E-9DC0AA6AF846}"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106046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6"/>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AA832BBF-12D5-E845-B1E0-C04B28E6923B}"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1D58814E-F721-53D1-53CF-86DB5A5D2597}"/>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rgbClr val="FDD8D9"/>
          </a:solidFill>
        </p:grpSpPr>
        <p:sp>
          <p:nvSpPr>
            <p:cNvPr id="4" name="Puolivapaa piirto 3">
              <a:extLst>
                <a:ext uri="{FF2B5EF4-FFF2-40B4-BE49-F238E27FC236}">
                  <a16:creationId xmlns:a16="http://schemas.microsoft.com/office/drawing/2014/main" id="{A0B0927E-61C5-0A91-23DA-42081193E037}"/>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3A9AC0AB-3CC1-2B3B-C096-45AF6377A9B1}"/>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05FC14AE-7CC8-804B-CE6A-1216AEC45245}"/>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grpFill/>
            <a:ln w="6335"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57EFFB58-8BC1-68CF-4F3D-DE0A414E2F1F}"/>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BABEEA2B-1BCF-E04B-6335-8E17A4E9325F}"/>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grpFill/>
            <a:ln w="6335"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2F76BBFD-90D8-51B3-D089-003838997CA6}"/>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14414734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84614B31-B08F-AD44-B5A8-0A866B25416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E072C4B9-0D31-0528-21BC-B577B52084F7}"/>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FDD8D9"/>
          </a:solidFill>
        </p:grpSpPr>
        <p:sp>
          <p:nvSpPr>
            <p:cNvPr id="3" name="Puolivapaa piirto 2">
              <a:extLst>
                <a:ext uri="{FF2B5EF4-FFF2-40B4-BE49-F238E27FC236}">
                  <a16:creationId xmlns:a16="http://schemas.microsoft.com/office/drawing/2014/main" id="{EB3B31DD-2AB4-1DFD-A0BF-282F0DC79570}"/>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4" name="Puolivapaa piirto 3">
              <a:extLst>
                <a:ext uri="{FF2B5EF4-FFF2-40B4-BE49-F238E27FC236}">
                  <a16:creationId xmlns:a16="http://schemas.microsoft.com/office/drawing/2014/main" id="{324A0E45-1EB4-F41D-F044-76C5B4E07AD9}"/>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5C17484D-EE95-78CE-583F-A4580AE75485}"/>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E04DCB73-F560-3501-84A7-B03CAE8E9EC7}"/>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64FB2EC7-8C7E-C805-8041-1ACB72E8704F}"/>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6D3DE0A7-0C0F-84C1-B8F7-4F4918D5AE04}"/>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6251621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283E76E-C284-1F4D-B9A4-673F06EEA2F2}"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8925328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3AE7853F-87AD-A848-A2B8-0A41A0D98CC0}"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5628067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8505227-747A-EE48-BACD-B823DBB23E65}"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00617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84393FC8-22DD-9A45-8E87-FF483FE33BA8}"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68B1CC65-201D-29B3-8402-400597B477F5}"/>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F6D1D2"/>
          </a:solidFill>
        </p:grpSpPr>
        <p:grpSp>
          <p:nvGrpSpPr>
            <p:cNvPr id="6" name="Graphic 11">
              <a:extLst>
                <a:ext uri="{FF2B5EF4-FFF2-40B4-BE49-F238E27FC236}">
                  <a16:creationId xmlns:a16="http://schemas.microsoft.com/office/drawing/2014/main" id="{3C08A13C-55AF-9BE8-9BE9-F983337F738D}"/>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F6D1D2"/>
            </a:solidFill>
          </p:grpSpPr>
          <p:sp>
            <p:nvSpPr>
              <p:cNvPr id="10" name="Puolivapaa piirto 9">
                <a:extLst>
                  <a:ext uri="{FF2B5EF4-FFF2-40B4-BE49-F238E27FC236}">
                    <a16:creationId xmlns:a16="http://schemas.microsoft.com/office/drawing/2014/main" id="{AEEB77AF-2938-A2D7-8026-B60B8B7A5DA5}"/>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F6D1D2"/>
              </a:solidFill>
              <a:ln w="633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19FCEC1B-93AE-18A2-2F5D-C84641D48C12}"/>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F6D1D2"/>
              </a:solidFill>
              <a:ln w="6338"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6279B616-2B23-D820-4A49-E56A941B9B06}"/>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6D1D2"/>
              </a:solidFill>
              <a:ln w="6338"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1DC0C4D0-CE11-BD38-DB03-57E5E0A7DDBB}"/>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6D1D2"/>
              </a:solidFill>
              <a:ln w="6338"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1FA2EABB-6071-D061-3C72-C07740E45B1F}"/>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F6D1D2"/>
            </a:solidFill>
            <a:ln w="6338"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7415138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4436E411-068D-7147-BE6C-CB725BE0881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595BE28D-F56D-B885-2CBC-3EBD26E623CE}"/>
              </a:ext>
            </a:extLst>
          </p:cNvPr>
          <p:cNvGrpSpPr/>
          <p:nvPr/>
        </p:nvGrpSpPr>
        <p:grpSpPr>
          <a:xfrm>
            <a:off x="7222067" y="939701"/>
            <a:ext cx="4969933" cy="5063384"/>
            <a:chOff x="7222067" y="939701"/>
            <a:chExt cx="4969933" cy="5063384"/>
          </a:xfrm>
          <a:solidFill>
            <a:srgbClr val="F6D1D2"/>
          </a:solidFill>
        </p:grpSpPr>
        <p:grpSp>
          <p:nvGrpSpPr>
            <p:cNvPr id="10" name="Graphic 11">
              <a:extLst>
                <a:ext uri="{FF2B5EF4-FFF2-40B4-BE49-F238E27FC236}">
                  <a16:creationId xmlns:a16="http://schemas.microsoft.com/office/drawing/2014/main" id="{E93F470F-54B1-FC98-EB10-43F934261D2E}"/>
                </a:ext>
              </a:extLst>
            </p:cNvPr>
            <p:cNvGrpSpPr/>
            <p:nvPr/>
          </p:nvGrpSpPr>
          <p:grpSpPr>
            <a:xfrm>
              <a:off x="7222067" y="939701"/>
              <a:ext cx="4014176" cy="5063384"/>
              <a:chOff x="7222067" y="939701"/>
              <a:chExt cx="4014176" cy="5063384"/>
            </a:xfrm>
            <a:solidFill>
              <a:srgbClr val="F6D1D2"/>
            </a:solidFill>
          </p:grpSpPr>
          <p:sp>
            <p:nvSpPr>
              <p:cNvPr id="13" name="Puolivapaa piirto 12">
                <a:extLst>
                  <a:ext uri="{FF2B5EF4-FFF2-40B4-BE49-F238E27FC236}">
                    <a16:creationId xmlns:a16="http://schemas.microsoft.com/office/drawing/2014/main" id="{E95B714C-0934-2435-3BF8-DA9479303765}"/>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F6D1D2"/>
              </a:solidFill>
              <a:ln w="6362"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C48BED90-8429-926E-6D5A-E99212BBAE38}"/>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F6D1D2"/>
              </a:solidFill>
              <a:ln w="6362"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1C5E9CE1-A036-7513-0168-88C0AEEA1874}"/>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F6D1D2"/>
              </a:solidFill>
              <a:ln w="6362"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C3956334-D8DA-EAC1-BBF2-13B993C0E690}"/>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F6D1D2"/>
              </a:solidFill>
              <a:ln w="6362"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C70A2701-0A44-AE0F-D6E9-6D78D38E9313}"/>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6D1D2"/>
            </a:solidFill>
            <a:ln w="6362"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A1B249DE-D499-7BB2-C24E-17E264BB82B7}"/>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6D1D2"/>
            </a:solidFill>
            <a:ln w="6362"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21239EF4-F22A-6C80-FE00-480F637C5EB7}"/>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F6D1D2"/>
            </a:solidFill>
            <a:ln w="6362"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12737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8505227-747A-EE48-BACD-B823DBB23E65}"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246171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57A14FD-5482-D042-9732-E7325C129BC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359731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65EA6E8-1759-1F45-B884-8435B9E91281}"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96D2F548-A6BB-4D61-C04B-A0592CEA1608}"/>
              </a:ext>
            </a:extLst>
          </p:cNvPr>
          <p:cNvGrpSpPr/>
          <p:nvPr/>
        </p:nvGrpSpPr>
        <p:grpSpPr>
          <a:xfrm>
            <a:off x="8235538" y="1419545"/>
            <a:ext cx="3669590" cy="4580660"/>
            <a:chOff x="8235538" y="1419545"/>
            <a:chExt cx="3669590" cy="4580660"/>
          </a:xfrm>
          <a:solidFill>
            <a:srgbClr val="F6D1D2"/>
          </a:solidFill>
        </p:grpSpPr>
        <p:sp>
          <p:nvSpPr>
            <p:cNvPr id="6" name="Puolivapaa piirto 5">
              <a:extLst>
                <a:ext uri="{FF2B5EF4-FFF2-40B4-BE49-F238E27FC236}">
                  <a16:creationId xmlns:a16="http://schemas.microsoft.com/office/drawing/2014/main" id="{3881D9E7-A218-D187-4DB8-F87B8503E711}"/>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F6D1D2"/>
            </a:solidFill>
            <a:ln w="6323"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9DC0D8FB-1358-FCE4-34D2-EADB629863CC}"/>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6D1D2"/>
            </a:solidFill>
            <a:ln w="6323"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D92272CD-0201-3959-0AAD-73D3325EA2CD}"/>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6D1D2"/>
            </a:solidFill>
            <a:ln w="6323"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51D0216D-BAEE-DAC7-1E98-68D8131DD81B}"/>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6D1D2"/>
            </a:solidFill>
            <a:ln w="6323"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40E2FE5E-AEC6-8610-7E58-C3CE9E9B40D2}"/>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F6D1D2"/>
            </a:solidFill>
            <a:ln w="6323"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BC30AAC8-4E07-BC2C-7E6E-E1B90424D0A3}"/>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F6D1D2"/>
            </a:solidFill>
            <a:ln w="6323" cap="flat">
              <a:noFill/>
              <a:prstDash val="solid"/>
              <a:miter/>
            </a:ln>
          </p:spPr>
          <p:txBody>
            <a:bodyPr rtlCol="0" anchor="ctr"/>
            <a:lstStyle/>
            <a:p>
              <a:endParaRPr lang="fi-FI"/>
            </a:p>
          </p:txBody>
        </p:sp>
      </p:grpSp>
    </p:spTree>
    <p:extLst>
      <p:ext uri="{BB962C8B-B14F-4D97-AF65-F5344CB8AC3E}">
        <p14:creationId xmlns:p14="http://schemas.microsoft.com/office/powerpoint/2010/main" val="19471743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FD8764EC-E0EC-E74F-AAB1-E5F29A74004E}"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979747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olmipalstainen">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0" name="Content Placeholder 2">
            <a:extLst>
              <a:ext uri="{FF2B5EF4-FFF2-40B4-BE49-F238E27FC236}">
                <a16:creationId xmlns:a16="http://schemas.microsoft.com/office/drawing/2014/main" id="{353A0015-8727-30AF-C524-F6F3688FD2EE}"/>
              </a:ext>
            </a:extLst>
          </p:cNvPr>
          <p:cNvSpPr>
            <a:spLocks noGrp="1"/>
          </p:cNvSpPr>
          <p:nvPr>
            <p:ph idx="16"/>
          </p:nvPr>
        </p:nvSpPr>
        <p:spPr>
          <a:xfrm>
            <a:off x="8196500"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AEE1D163-BB96-A544-B068-BCD8242FACA3}"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1" name="Tekstiruutu 10">
            <a:extLst>
              <a:ext uri="{FF2B5EF4-FFF2-40B4-BE49-F238E27FC236}">
                <a16:creationId xmlns:a16="http://schemas.microsoft.com/office/drawing/2014/main" id="{2ADFD689-8FD9-ADC1-FBC3-970C64C29DB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7570710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62E4DD0A-E6AA-BD59-050A-6663505FBC7A}"/>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endParaRPr lang="en-GB"/>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Esityksen nimi lorem ipsum dolor</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5D9A936-0226-4344-9197-4E0E8A39E1D4}" type="datetime1">
              <a:t>2026-03-31</a:t>
            </a:fld>
            <a:endParaRPr lang="fi-FI"/>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9" name="Tekstiruutu 8">
            <a:extLst>
              <a:ext uri="{FF2B5EF4-FFF2-40B4-BE49-F238E27FC236}">
                <a16:creationId xmlns:a16="http://schemas.microsoft.com/office/drawing/2014/main" id="{31665212-585A-9E7F-7199-D3912FDE997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7447723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4BA4A2F6-F341-464A-AB51-A63612DF82ED}" type="datetime1">
              <a:t>2026-03-31</a:t>
            </a:fld>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a:t>Esityksen nimi lorem ipsum dolor</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6880050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opetussivu">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170769"/>
            <a:ext cx="5662860" cy="2387600"/>
          </a:xfrm>
        </p:spPr>
        <p:txBody>
          <a:bodyPr anchor="b"/>
          <a:lstStyle>
            <a:lvl1pPr algn="l">
              <a:lnSpc>
                <a:spcPct val="84000"/>
              </a:lnSpc>
              <a:defRPr sz="52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856750"/>
            <a:ext cx="5662860" cy="1655762"/>
          </a:xfrm>
        </p:spPr>
        <p:txBody>
          <a:bodyPr/>
          <a:lstStyle>
            <a:lvl1pPr marL="0" indent="0" algn="l">
              <a:lnSpc>
                <a:spcPct val="70000"/>
              </a:lnSpc>
              <a:buNone/>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grpSp>
        <p:nvGrpSpPr>
          <p:cNvPr id="4" name="Kuva 13">
            <a:extLst>
              <a:ext uri="{FF2B5EF4-FFF2-40B4-BE49-F238E27FC236}">
                <a16:creationId xmlns:a16="http://schemas.microsoft.com/office/drawing/2014/main" id="{803A146A-1957-D9B7-05FE-A884A105AB32}"/>
              </a:ext>
              <a:ext uri="{C183D7F6-B498-43B3-948B-1728B52AA6E4}">
                <adec:decorative xmlns:adec="http://schemas.microsoft.com/office/drawing/2017/decorative" val="1"/>
              </a:ext>
            </a:extLst>
          </p:cNvPr>
          <p:cNvGrpSpPr/>
          <p:nvPr/>
        </p:nvGrpSpPr>
        <p:grpSpPr>
          <a:xfrm>
            <a:off x="6295148" y="1789043"/>
            <a:ext cx="5609980" cy="4493060"/>
            <a:chOff x="6295148" y="1789043"/>
            <a:chExt cx="5609980" cy="4493060"/>
          </a:xfrm>
          <a:solidFill>
            <a:srgbClr val="FDD8D9"/>
          </a:solidFill>
        </p:grpSpPr>
        <p:sp>
          <p:nvSpPr>
            <p:cNvPr id="5" name="Puolivapaa piirto 4">
              <a:extLst>
                <a:ext uri="{FF2B5EF4-FFF2-40B4-BE49-F238E27FC236}">
                  <a16:creationId xmlns:a16="http://schemas.microsoft.com/office/drawing/2014/main" id="{10D8D030-5713-AF8A-2F11-FCADA632DE31}"/>
                </a:ext>
              </a:extLst>
            </p:cNvPr>
            <p:cNvSpPr/>
            <p:nvPr/>
          </p:nvSpPr>
          <p:spPr>
            <a:xfrm>
              <a:off x="7417144" y="2912308"/>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124B9976-67F4-1D98-876E-258A4A04451B}"/>
                </a:ext>
              </a:extLst>
            </p:cNvPr>
            <p:cNvSpPr/>
            <p:nvPr/>
          </p:nvSpPr>
          <p:spPr>
            <a:xfrm>
              <a:off x="8539140" y="1789043"/>
              <a:ext cx="2243992" cy="1123265"/>
            </a:xfrm>
            <a:custGeom>
              <a:avLst/>
              <a:gdLst>
                <a:gd name="connsiteX0" fmla="*/ 2243992 w 2243992"/>
                <a:gd name="connsiteY0" fmla="*/ 1123265 h 1123265"/>
                <a:gd name="connsiteX1" fmla="*/ 1121996 w 2243992"/>
                <a:gd name="connsiteY1" fmla="*/ 0 h 1123265"/>
                <a:gd name="connsiteX2" fmla="*/ 0 w 2243992"/>
                <a:gd name="connsiteY2" fmla="*/ 1123265 h 1123265"/>
                <a:gd name="connsiteX3" fmla="*/ 2243992 w 2243992"/>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2243992" y="1123265"/>
                  </a:moveTo>
                  <a:cubicBezTo>
                    <a:pt x="2243992" y="502905"/>
                    <a:pt x="1741655" y="0"/>
                    <a:pt x="1121996" y="0"/>
                  </a:cubicBezTo>
                  <a:cubicBezTo>
                    <a:pt x="502337" y="0"/>
                    <a:pt x="0" y="502905"/>
                    <a:pt x="0" y="1123265"/>
                  </a:cubicBezTo>
                  <a:lnTo>
                    <a:pt x="2243992" y="1123265"/>
                  </a:lnTo>
                  <a:close/>
                </a:path>
              </a:pathLst>
            </a:custGeom>
            <a:grpFill/>
            <a:ln w="6328" cap="flat">
              <a:noFill/>
              <a:prstDash val="solid"/>
              <a:miter/>
            </a:ln>
          </p:spPr>
          <p:txBody>
            <a:bodyPr rtlCol="0" anchor="ctr"/>
            <a:lstStyle/>
            <a:p>
              <a:endParaRPr lang="fi-FI"/>
            </a:p>
          </p:txBody>
        </p:sp>
        <p:sp>
          <p:nvSpPr>
            <p:cNvPr id="7" name="Puolivapaa piirto 6">
              <a:extLst>
                <a:ext uri="{FF2B5EF4-FFF2-40B4-BE49-F238E27FC236}">
                  <a16:creationId xmlns:a16="http://schemas.microsoft.com/office/drawing/2014/main" id="{2EAFABC9-2730-DF75-D86C-42409958EE70}"/>
                </a:ext>
              </a:extLst>
            </p:cNvPr>
            <p:cNvSpPr/>
            <p:nvPr/>
          </p:nvSpPr>
          <p:spPr>
            <a:xfrm>
              <a:off x="9661136" y="2912308"/>
              <a:ext cx="2243992" cy="2246530"/>
            </a:xfrm>
            <a:custGeom>
              <a:avLst/>
              <a:gdLst>
                <a:gd name="connsiteX0" fmla="*/ 2243992 w 2243992"/>
                <a:gd name="connsiteY0" fmla="*/ 2246530 h 2246530"/>
                <a:gd name="connsiteX1" fmla="*/ 0 w 2243992"/>
                <a:gd name="connsiteY1" fmla="*/ 0 h 2246530"/>
                <a:gd name="connsiteX2" fmla="*/ 0 w 2243992"/>
                <a:gd name="connsiteY2" fmla="*/ 2246530 h 2246530"/>
                <a:gd name="connsiteX3" fmla="*/ 2243992 w 2243992"/>
                <a:gd name="connsiteY3" fmla="*/ 2246530 h 2246530"/>
              </a:gdLst>
              <a:ahLst/>
              <a:cxnLst>
                <a:cxn ang="0">
                  <a:pos x="connsiteX0" y="connsiteY0"/>
                </a:cxn>
                <a:cxn ang="0">
                  <a:pos x="connsiteX1" y="connsiteY1"/>
                </a:cxn>
                <a:cxn ang="0">
                  <a:pos x="connsiteX2" y="connsiteY2"/>
                </a:cxn>
                <a:cxn ang="0">
                  <a:pos x="connsiteX3" y="connsiteY3"/>
                </a:cxn>
              </a:cxnLst>
              <a:rect l="l" t="t" r="r" b="b"/>
              <a:pathLst>
                <a:path w="2243992" h="2246530">
                  <a:moveTo>
                    <a:pt x="2243992" y="2246530"/>
                  </a:moveTo>
                  <a:cubicBezTo>
                    <a:pt x="2243992" y="1005804"/>
                    <a:pt x="1239324" y="0"/>
                    <a:pt x="0" y="0"/>
                  </a:cubicBezTo>
                  <a:lnTo>
                    <a:pt x="0" y="2246530"/>
                  </a:lnTo>
                  <a:lnTo>
                    <a:pt x="2243992" y="2246530"/>
                  </a:lnTo>
                  <a:close/>
                </a:path>
              </a:pathLst>
            </a:custGeom>
            <a:grpFill/>
            <a:ln w="6328" cap="flat">
              <a:noFill/>
              <a:prstDash val="solid"/>
              <a:miter/>
            </a:ln>
          </p:spPr>
          <p:txBody>
            <a:bodyPr rtlCol="0" anchor="ctr"/>
            <a:lstStyle/>
            <a:p>
              <a:endParaRPr lang="fi-FI"/>
            </a:p>
          </p:txBody>
        </p:sp>
        <p:sp>
          <p:nvSpPr>
            <p:cNvPr id="8" name="Puolivapaa piirto 7">
              <a:extLst>
                <a:ext uri="{FF2B5EF4-FFF2-40B4-BE49-F238E27FC236}">
                  <a16:creationId xmlns:a16="http://schemas.microsoft.com/office/drawing/2014/main" id="{2893B582-7E24-8EAA-973A-A61E18E052BF}"/>
                </a:ext>
              </a:extLst>
            </p:cNvPr>
            <p:cNvSpPr/>
            <p:nvPr/>
          </p:nvSpPr>
          <p:spPr>
            <a:xfrm>
              <a:off x="8539140" y="4035573"/>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AF8405DE-57CE-86D2-2B18-8AFC7AF9D94E}"/>
                </a:ext>
              </a:extLst>
            </p:cNvPr>
            <p:cNvSpPr/>
            <p:nvPr/>
          </p:nvSpPr>
          <p:spPr>
            <a:xfrm>
              <a:off x="6295148" y="5158838"/>
              <a:ext cx="2243992" cy="1123265"/>
            </a:xfrm>
            <a:custGeom>
              <a:avLst/>
              <a:gdLst>
                <a:gd name="connsiteX0" fmla="*/ 0 w 2243992"/>
                <a:gd name="connsiteY0" fmla="*/ 0 h 1123265"/>
                <a:gd name="connsiteX1" fmla="*/ 1121996 w 2243992"/>
                <a:gd name="connsiteY1" fmla="*/ 1123265 h 1123265"/>
                <a:gd name="connsiteX2" fmla="*/ 2243992 w 2243992"/>
                <a:gd name="connsiteY2" fmla="*/ 0 h 1123265"/>
                <a:gd name="connsiteX3" fmla="*/ 0 w 2243992"/>
                <a:gd name="connsiteY3" fmla="*/ 0 h 1123265"/>
              </a:gdLst>
              <a:ahLst/>
              <a:cxnLst>
                <a:cxn ang="0">
                  <a:pos x="connsiteX0" y="connsiteY0"/>
                </a:cxn>
                <a:cxn ang="0">
                  <a:pos x="connsiteX1" y="connsiteY1"/>
                </a:cxn>
                <a:cxn ang="0">
                  <a:pos x="connsiteX2" y="connsiteY2"/>
                </a:cxn>
                <a:cxn ang="0">
                  <a:pos x="connsiteX3" y="connsiteY3"/>
                </a:cxn>
              </a:cxnLst>
              <a:rect l="l" t="t" r="r" b="b"/>
              <a:pathLst>
                <a:path w="2243992" h="1123265">
                  <a:moveTo>
                    <a:pt x="0" y="0"/>
                  </a:moveTo>
                  <a:cubicBezTo>
                    <a:pt x="0" y="620360"/>
                    <a:pt x="502337" y="1123265"/>
                    <a:pt x="1121996" y="1123265"/>
                  </a:cubicBezTo>
                  <a:cubicBezTo>
                    <a:pt x="1741655" y="1123265"/>
                    <a:pt x="2243992" y="620360"/>
                    <a:pt x="2243992" y="0"/>
                  </a:cubicBezTo>
                  <a:lnTo>
                    <a:pt x="0" y="0"/>
                  </a:lnTo>
                  <a:close/>
                </a:path>
              </a:pathLst>
            </a:custGeom>
            <a:grpFill/>
            <a:ln w="632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CBE93F0-B3E5-7142-4617-2D0444BBAEBF}"/>
                </a:ext>
              </a:extLst>
            </p:cNvPr>
            <p:cNvSpPr/>
            <p:nvPr/>
          </p:nvSpPr>
          <p:spPr>
            <a:xfrm>
              <a:off x="9661136" y="5158838"/>
              <a:ext cx="1121996" cy="1123265"/>
            </a:xfrm>
            <a:custGeom>
              <a:avLst/>
              <a:gdLst>
                <a:gd name="connsiteX0" fmla="*/ 1121996 w 1121996"/>
                <a:gd name="connsiteY0" fmla="*/ 1123265 h 1123265"/>
                <a:gd name="connsiteX1" fmla="*/ 0 w 1121996"/>
                <a:gd name="connsiteY1" fmla="*/ 0 h 1123265"/>
                <a:gd name="connsiteX2" fmla="*/ 0 w 1121996"/>
                <a:gd name="connsiteY2" fmla="*/ 1123265 h 1123265"/>
                <a:gd name="connsiteX3" fmla="*/ 1121996 w 1121996"/>
                <a:gd name="connsiteY3" fmla="*/ 1123265 h 1123265"/>
              </a:gdLst>
              <a:ahLst/>
              <a:cxnLst>
                <a:cxn ang="0">
                  <a:pos x="connsiteX0" y="connsiteY0"/>
                </a:cxn>
                <a:cxn ang="0">
                  <a:pos x="connsiteX1" y="connsiteY1"/>
                </a:cxn>
                <a:cxn ang="0">
                  <a:pos x="connsiteX2" y="connsiteY2"/>
                </a:cxn>
                <a:cxn ang="0">
                  <a:pos x="connsiteX3" y="connsiteY3"/>
                </a:cxn>
              </a:cxnLst>
              <a:rect l="l" t="t" r="r" b="b"/>
              <a:pathLst>
                <a:path w="1121996" h="1123265">
                  <a:moveTo>
                    <a:pt x="1121996" y="1123265"/>
                  </a:moveTo>
                  <a:cubicBezTo>
                    <a:pt x="1121996" y="502905"/>
                    <a:pt x="619659" y="0"/>
                    <a:pt x="0" y="0"/>
                  </a:cubicBezTo>
                  <a:lnTo>
                    <a:pt x="0" y="1123265"/>
                  </a:lnTo>
                  <a:lnTo>
                    <a:pt x="1121996" y="1123265"/>
                  </a:lnTo>
                  <a:close/>
                </a:path>
              </a:pathLst>
            </a:custGeom>
            <a:grpFill/>
            <a:ln w="6328" cap="flat">
              <a:noFill/>
              <a:prstDash val="solid"/>
              <a:miter/>
            </a:ln>
          </p:spPr>
          <p:txBody>
            <a:bodyPr rtlCol="0" anchor="ctr"/>
            <a:lstStyle/>
            <a:p>
              <a:endParaRPr lang="fi-FI"/>
            </a:p>
          </p:txBody>
        </p:sp>
      </p:gr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2220527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Esityksen nimi">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577519" y="1202573"/>
            <a:ext cx="5662860" cy="2387600"/>
          </a:xfrm>
        </p:spPr>
        <p:txBody>
          <a:bodyPr anchor="b"/>
          <a:lstStyle>
            <a:lvl1pPr algn="l">
              <a:lnSpc>
                <a:spcPct val="84000"/>
              </a:lnSpc>
              <a:defRPr sz="6700" spc="-200" baseline="0">
                <a:solidFill>
                  <a:schemeClr val="tx2"/>
                </a:solidFill>
              </a:defRPr>
            </a:lvl1pPr>
          </a:lstStyle>
          <a:p>
            <a:endParaRPr lang="en-GB"/>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577519" y="3634122"/>
            <a:ext cx="5662860" cy="1655762"/>
          </a:xfrm>
        </p:spPr>
        <p:txBody>
          <a:bodyPr/>
          <a:lstStyle>
            <a:lvl1pPr marL="0" indent="0" algn="l">
              <a:buNone/>
              <a:defRPr sz="3200" spc="-8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43" name="Picture Placeholder 7">
            <a:extLst>
              <a:ext uri="{FF2B5EF4-FFF2-40B4-BE49-F238E27FC236}">
                <a16:creationId xmlns:a16="http://schemas.microsoft.com/office/drawing/2014/main" id="{592AF032-CA70-0C77-301C-5A61549ED42D}"/>
              </a:ext>
              <a:ext uri="{C183D7F6-B498-43B3-948B-1728B52AA6E4}">
                <adec:decorative xmlns:adec="http://schemas.microsoft.com/office/drawing/2017/decorative" val="1"/>
              </a:ext>
            </a:extLst>
          </p:cNvPr>
          <p:cNvSpPr>
            <a:spLocks noGrp="1"/>
          </p:cNvSpPr>
          <p:nvPr>
            <p:ph type="pic" sz="quarter" idx="13"/>
          </p:nvPr>
        </p:nvSpPr>
        <p:spPr>
          <a:xfrm>
            <a:off x="6189785" y="580292"/>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206" y="5315712"/>
            <a:ext cx="2464530" cy="1168390"/>
          </a:xfrm>
          <a:prstGeom prst="rect">
            <a:avLst/>
          </a:prstGeom>
        </p:spPr>
      </p:pic>
    </p:spTree>
    <p:extLst>
      <p:ext uri="{BB962C8B-B14F-4D97-AF65-F5344CB8AC3E}">
        <p14:creationId xmlns:p14="http://schemas.microsoft.com/office/powerpoint/2010/main" val="13911629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957203"/>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431395"/>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90DC42CB-475A-B74A-BA22-8D5600B4ABC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2" name="Picture Placeholder 7">
            <a:extLst>
              <a:ext uri="{FF2B5EF4-FFF2-40B4-BE49-F238E27FC236}">
                <a16:creationId xmlns:a16="http://schemas.microsoft.com/office/drawing/2014/main" id="{047CB9B4-EC28-7141-282F-301E4CA8BB4B}"/>
              </a:ext>
              <a:ext uri="{C183D7F6-B498-43B3-948B-1728B52AA6E4}">
                <adec:decorative xmlns:adec="http://schemas.microsoft.com/office/drawing/2017/decorative" val="1"/>
              </a:ext>
            </a:extLst>
          </p:cNvPr>
          <p:cNvSpPr>
            <a:spLocks noGrp="1"/>
          </p:cNvSpPr>
          <p:nvPr>
            <p:ph type="pic" sz="quarter" idx="13"/>
          </p:nvPr>
        </p:nvSpPr>
        <p:spPr>
          <a:xfrm>
            <a:off x="6189785" y="288817"/>
            <a:ext cx="5715343" cy="5702782"/>
          </a:xfrm>
          <a:custGeom>
            <a:avLst/>
            <a:gdLst>
              <a:gd name="connsiteX0" fmla="*/ 0 w 5715343"/>
              <a:gd name="connsiteY0" fmla="*/ 0 h 5702782"/>
              <a:gd name="connsiteX1" fmla="*/ 5715343 w 5715343"/>
              <a:gd name="connsiteY1" fmla="*/ 0 h 5702782"/>
              <a:gd name="connsiteX2" fmla="*/ 5715343 w 5715343"/>
              <a:gd name="connsiteY2" fmla="*/ 5702782 h 5702782"/>
              <a:gd name="connsiteX3" fmla="*/ 0 w 5715343"/>
              <a:gd name="connsiteY3" fmla="*/ 5702782 h 5702782"/>
              <a:gd name="connsiteX4" fmla="*/ 0 w 5715343"/>
              <a:gd name="connsiteY4" fmla="*/ 0 h 5702782"/>
              <a:gd name="connsiteX0" fmla="*/ 714417 w 6429760"/>
              <a:gd name="connsiteY0" fmla="*/ 712848 h 6415630"/>
              <a:gd name="connsiteX1" fmla="*/ 6429760 w 6429760"/>
              <a:gd name="connsiteY1" fmla="*/ 712848 h 6415630"/>
              <a:gd name="connsiteX2" fmla="*/ 6429760 w 6429760"/>
              <a:gd name="connsiteY2" fmla="*/ 6415630 h 6415630"/>
              <a:gd name="connsiteX3" fmla="*/ 714417 w 6429760"/>
              <a:gd name="connsiteY3" fmla="*/ 6415630 h 6415630"/>
              <a:gd name="connsiteX4" fmla="*/ 714417 w 6429760"/>
              <a:gd name="connsiteY4" fmla="*/ 712848 h 6415630"/>
              <a:gd name="connsiteX0" fmla="*/ 1985371 w 5995482"/>
              <a:gd name="connsiteY0" fmla="*/ 1918596 h 5990286"/>
              <a:gd name="connsiteX1" fmla="*/ 5995482 w 5995482"/>
              <a:gd name="connsiteY1" fmla="*/ 287504 h 5990286"/>
              <a:gd name="connsiteX2" fmla="*/ 5995482 w 5995482"/>
              <a:gd name="connsiteY2" fmla="*/ 5990286 h 5990286"/>
              <a:gd name="connsiteX3" fmla="*/ 280139 w 5995482"/>
              <a:gd name="connsiteY3" fmla="*/ 5990286 h 5990286"/>
              <a:gd name="connsiteX4" fmla="*/ 1985371 w 5995482"/>
              <a:gd name="connsiteY4" fmla="*/ 1918596 h 5990286"/>
              <a:gd name="connsiteX0" fmla="*/ 1985371 w 5995482"/>
              <a:gd name="connsiteY0" fmla="*/ 1631092 h 5702782"/>
              <a:gd name="connsiteX1" fmla="*/ 5995482 w 5995482"/>
              <a:gd name="connsiteY1" fmla="*/ 0 h 5702782"/>
              <a:gd name="connsiteX2" fmla="*/ 5995482 w 5995482"/>
              <a:gd name="connsiteY2" fmla="*/ 5702782 h 5702782"/>
              <a:gd name="connsiteX3" fmla="*/ 280139 w 5995482"/>
              <a:gd name="connsiteY3" fmla="*/ 5702782 h 5702782"/>
              <a:gd name="connsiteX4" fmla="*/ 1985371 w 5995482"/>
              <a:gd name="connsiteY4" fmla="*/ 1631092 h 5702782"/>
              <a:gd name="connsiteX0" fmla="*/ 1705232 w 5715343"/>
              <a:gd name="connsiteY0" fmla="*/ 1631092 h 5702782"/>
              <a:gd name="connsiteX1" fmla="*/ 5715343 w 5715343"/>
              <a:gd name="connsiteY1" fmla="*/ 0 h 5702782"/>
              <a:gd name="connsiteX2" fmla="*/ 5715343 w 5715343"/>
              <a:gd name="connsiteY2" fmla="*/ 5702782 h 5702782"/>
              <a:gd name="connsiteX3" fmla="*/ 0 w 5715343"/>
              <a:gd name="connsiteY3" fmla="*/ 5702782 h 5702782"/>
              <a:gd name="connsiteX4" fmla="*/ 1705232 w 5715343"/>
              <a:gd name="connsiteY4" fmla="*/ 1631092 h 570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3" h="5702782">
                <a:moveTo>
                  <a:pt x="1705232" y="1631092"/>
                </a:moveTo>
                <a:cubicBezTo>
                  <a:pt x="2657789" y="680628"/>
                  <a:pt x="4004905" y="5125"/>
                  <a:pt x="5715343" y="0"/>
                </a:cubicBezTo>
                <a:lnTo>
                  <a:pt x="5715343" y="5702782"/>
                </a:lnTo>
                <a:lnTo>
                  <a:pt x="0" y="5702782"/>
                </a:lnTo>
                <a:cubicBezTo>
                  <a:pt x="3032" y="3961485"/>
                  <a:pt x="752675" y="2581556"/>
                  <a:pt x="1705232" y="1631092"/>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4494191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Väliotiskkosivu kuvalla 2">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304D2D6D-D7DA-C042-A24E-9DC0AA6AF846}"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Picture Placeholder 7">
            <a:extLst>
              <a:ext uri="{FF2B5EF4-FFF2-40B4-BE49-F238E27FC236}">
                <a16:creationId xmlns:a16="http://schemas.microsoft.com/office/drawing/2014/main" id="{65E44DF6-F4E6-3514-01D8-A33976CE757F}"/>
              </a:ext>
              <a:ext uri="{C183D7F6-B498-43B3-948B-1728B52AA6E4}">
                <adec:decorative xmlns:adec="http://schemas.microsoft.com/office/drawing/2017/decorative" val="1"/>
              </a:ext>
            </a:extLst>
          </p:cNvPr>
          <p:cNvSpPr>
            <a:spLocks noGrp="1"/>
          </p:cNvSpPr>
          <p:nvPr>
            <p:ph type="pic" sz="quarter" idx="13"/>
          </p:nvPr>
        </p:nvSpPr>
        <p:spPr>
          <a:xfrm>
            <a:off x="6182111" y="288817"/>
            <a:ext cx="5715344" cy="5715369"/>
          </a:xfrm>
          <a:custGeom>
            <a:avLst/>
            <a:gdLst>
              <a:gd name="connsiteX0" fmla="*/ 0 w 5715344"/>
              <a:gd name="connsiteY0" fmla="*/ 0 h 5715343"/>
              <a:gd name="connsiteX1" fmla="*/ 5715344 w 5715344"/>
              <a:gd name="connsiteY1" fmla="*/ 0 h 5715343"/>
              <a:gd name="connsiteX2" fmla="*/ 5715344 w 5715344"/>
              <a:gd name="connsiteY2" fmla="*/ 5715343 h 5715343"/>
              <a:gd name="connsiteX3" fmla="*/ 0 w 5715344"/>
              <a:gd name="connsiteY3" fmla="*/ 5715343 h 5715343"/>
              <a:gd name="connsiteX4" fmla="*/ 0 w 5715344"/>
              <a:gd name="connsiteY4" fmla="*/ 0 h 5715343"/>
              <a:gd name="connsiteX0" fmla="*/ 714417 w 6429761"/>
              <a:gd name="connsiteY0" fmla="*/ 0 h 6429760"/>
              <a:gd name="connsiteX1" fmla="*/ 6429761 w 6429761"/>
              <a:gd name="connsiteY1" fmla="*/ 0 h 6429760"/>
              <a:gd name="connsiteX2" fmla="*/ 6429761 w 6429761"/>
              <a:gd name="connsiteY2" fmla="*/ 5715343 h 6429760"/>
              <a:gd name="connsiteX3" fmla="*/ 714417 w 6429761"/>
              <a:gd name="connsiteY3" fmla="*/ 5715343 h 6429760"/>
              <a:gd name="connsiteX4" fmla="*/ 714417 w 6429761"/>
              <a:gd name="connsiteY4" fmla="*/ 0 h 6429760"/>
              <a:gd name="connsiteX0" fmla="*/ 251423 w 5966767"/>
              <a:gd name="connsiteY0" fmla="*/ 0 h 5963839"/>
              <a:gd name="connsiteX1" fmla="*/ 5966767 w 5966767"/>
              <a:gd name="connsiteY1" fmla="*/ 0 h 5963839"/>
              <a:gd name="connsiteX2" fmla="*/ 5966767 w 5966767"/>
              <a:gd name="connsiteY2" fmla="*/ 5715343 h 5963839"/>
              <a:gd name="connsiteX3" fmla="*/ 2244980 w 5966767"/>
              <a:gd name="connsiteY3" fmla="*/ 3688835 h 5963839"/>
              <a:gd name="connsiteX4" fmla="*/ 251423 w 5966767"/>
              <a:gd name="connsiteY4" fmla="*/ 0 h 5963839"/>
              <a:gd name="connsiteX0" fmla="*/ 289520 w 6004864"/>
              <a:gd name="connsiteY0" fmla="*/ 0 h 5993673"/>
              <a:gd name="connsiteX1" fmla="*/ 6004864 w 6004864"/>
              <a:gd name="connsiteY1" fmla="*/ 0 h 5993673"/>
              <a:gd name="connsiteX2" fmla="*/ 6004864 w 6004864"/>
              <a:gd name="connsiteY2" fmla="*/ 5715343 h 5993673"/>
              <a:gd name="connsiteX3" fmla="*/ 1912374 w 6004864"/>
              <a:gd name="connsiteY3" fmla="*/ 3993635 h 5993673"/>
              <a:gd name="connsiteX4" fmla="*/ 289520 w 600486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993673"/>
              <a:gd name="connsiteX1" fmla="*/ 5715344 w 5715344"/>
              <a:gd name="connsiteY1" fmla="*/ 0 h 5993673"/>
              <a:gd name="connsiteX2" fmla="*/ 5715344 w 5715344"/>
              <a:gd name="connsiteY2" fmla="*/ 5715343 h 5993673"/>
              <a:gd name="connsiteX3" fmla="*/ 1622854 w 5715344"/>
              <a:gd name="connsiteY3" fmla="*/ 3993635 h 5993673"/>
              <a:gd name="connsiteX4" fmla="*/ 0 w 5715344"/>
              <a:gd name="connsiteY4" fmla="*/ 0 h 5993673"/>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 name="connsiteX0" fmla="*/ 0 w 5715344"/>
              <a:gd name="connsiteY0" fmla="*/ 0 h 5715343"/>
              <a:gd name="connsiteX1" fmla="*/ 5715344 w 5715344"/>
              <a:gd name="connsiteY1" fmla="*/ 0 h 5715343"/>
              <a:gd name="connsiteX2" fmla="*/ 5715344 w 5715344"/>
              <a:gd name="connsiteY2" fmla="*/ 5715343 h 5715343"/>
              <a:gd name="connsiteX3" fmla="*/ 1622854 w 5715344"/>
              <a:gd name="connsiteY3" fmla="*/ 3993635 h 5715343"/>
              <a:gd name="connsiteX4" fmla="*/ 0 w 5715344"/>
              <a:gd name="connsiteY4" fmla="*/ 0 h 5715343"/>
              <a:gd name="connsiteX0" fmla="*/ 0 w 5715344"/>
              <a:gd name="connsiteY0" fmla="*/ 0 h 5715369"/>
              <a:gd name="connsiteX1" fmla="*/ 5715344 w 5715344"/>
              <a:gd name="connsiteY1" fmla="*/ 0 h 5715369"/>
              <a:gd name="connsiteX2" fmla="*/ 5715344 w 5715344"/>
              <a:gd name="connsiteY2" fmla="*/ 5715343 h 5715369"/>
              <a:gd name="connsiteX3" fmla="*/ 1622854 w 5715344"/>
              <a:gd name="connsiteY3" fmla="*/ 3993635 h 5715369"/>
              <a:gd name="connsiteX4" fmla="*/ 0 w 5715344"/>
              <a:gd name="connsiteY4" fmla="*/ 0 h 5715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344" h="5715369">
                <a:moveTo>
                  <a:pt x="0" y="0"/>
                </a:moveTo>
                <a:lnTo>
                  <a:pt x="5715344" y="0"/>
                </a:lnTo>
                <a:lnTo>
                  <a:pt x="5715344" y="5715343"/>
                </a:lnTo>
                <a:cubicBezTo>
                  <a:pt x="3988430" y="5720549"/>
                  <a:pt x="2575411" y="4946192"/>
                  <a:pt x="1622854" y="3993635"/>
                </a:cubicBezTo>
                <a:cubicBezTo>
                  <a:pt x="670297" y="3041078"/>
                  <a:pt x="3032" y="1603347"/>
                  <a:pt x="0" y="0"/>
                </a:cubicBezTo>
                <a:close/>
              </a:path>
            </a:pathLst>
          </a:custGeo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88528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84393FC8-22DD-9A45-8E87-FF483FE33BA8}"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272F6EE9-DBED-A529-FD84-C3881F144E08}"/>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FDE778"/>
          </a:solidFill>
        </p:grpSpPr>
        <p:grpSp>
          <p:nvGrpSpPr>
            <p:cNvPr id="6" name="Graphic 11">
              <a:extLst>
                <a:ext uri="{FF2B5EF4-FFF2-40B4-BE49-F238E27FC236}">
                  <a16:creationId xmlns:a16="http://schemas.microsoft.com/office/drawing/2014/main" id="{87D521DC-44D3-CE93-6FA4-FEF5EBC41513}"/>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FDE778"/>
            </a:solidFill>
          </p:grpSpPr>
          <p:sp>
            <p:nvSpPr>
              <p:cNvPr id="10" name="Puolivapaa piirto 9">
                <a:extLst>
                  <a:ext uri="{FF2B5EF4-FFF2-40B4-BE49-F238E27FC236}">
                    <a16:creationId xmlns:a16="http://schemas.microsoft.com/office/drawing/2014/main" id="{803A7B24-940C-30DD-5702-88B21E00298A}"/>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FDE778"/>
              </a:solidFill>
              <a:ln w="633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F928B89B-9386-32ED-0CB5-1CCC22F8B3C3}"/>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FDE778"/>
              </a:solidFill>
              <a:ln w="6338"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C46D0CC6-BC2E-4ABC-708D-A6D0F916A75F}"/>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DE778"/>
              </a:solidFill>
              <a:ln w="6338"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87A52187-55AA-D8ED-74FF-F9976DD8425A}"/>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DE778"/>
              </a:solidFill>
              <a:ln w="6338"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C99AB7F1-F198-39B6-F15A-F61F48FABAFD}"/>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FDE778"/>
            </a:solidFill>
            <a:ln w="6338"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anchor="ctr" anchorCtr="0"/>
          <a:lstStyle>
            <a:lvl1pPr marL="0" indent="0" algn="ctr">
              <a:buNone/>
              <a:defRPr sz="1800"/>
            </a:lvl1pPr>
          </a:lstStyle>
          <a:p>
            <a:r>
              <a:rPr lang="en-US"/>
              <a:t>Drag picture to placeholder or click icon to add</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30428405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1">
    <p:bg>
      <p:bgPr>
        <a:solidFill>
          <a:schemeClr val="accent2"/>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BAB3EE-DE5E-9436-560E-A828EE0A1143}"/>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9" name="Subtitle 2">
            <a:extLst>
              <a:ext uri="{FF2B5EF4-FFF2-40B4-BE49-F238E27FC236}">
                <a16:creationId xmlns:a16="http://schemas.microsoft.com/office/drawing/2014/main" id="{D94A9126-3960-FB02-9ED5-5545C0122FAA}"/>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AA832BBF-12D5-E845-B1E0-C04B28E6923B}"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3" name="Suora yhdysviiva 5">
            <a:extLst>
              <a:ext uri="{FF2B5EF4-FFF2-40B4-BE49-F238E27FC236}">
                <a16:creationId xmlns:a16="http://schemas.microsoft.com/office/drawing/2014/main" id="{9578F484-513F-0342-8855-6AB2F9B10B17}"/>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FA37FC1D-62E9-96CE-F4B9-0477419E6904}"/>
              </a:ext>
              <a:ext uri="{C183D7F6-B498-43B3-948B-1728B52AA6E4}">
                <adec:decorative xmlns:adec="http://schemas.microsoft.com/office/drawing/2017/decorative" val="1"/>
              </a:ext>
            </a:extLst>
          </p:cNvPr>
          <p:cNvGrpSpPr/>
          <p:nvPr/>
        </p:nvGrpSpPr>
        <p:grpSpPr>
          <a:xfrm>
            <a:off x="6540268" y="1774474"/>
            <a:ext cx="5464329" cy="4368927"/>
            <a:chOff x="6540268" y="1774474"/>
            <a:chExt cx="5464329" cy="4368927"/>
          </a:xfrm>
          <a:solidFill>
            <a:srgbClr val="FBEEFA"/>
          </a:solidFill>
        </p:grpSpPr>
        <p:sp>
          <p:nvSpPr>
            <p:cNvPr id="4" name="Puolivapaa piirto 3">
              <a:extLst>
                <a:ext uri="{FF2B5EF4-FFF2-40B4-BE49-F238E27FC236}">
                  <a16:creationId xmlns:a16="http://schemas.microsoft.com/office/drawing/2014/main" id="{BC4A6AA1-856F-952D-F6E2-8807BC2291B5}"/>
                </a:ext>
              </a:extLst>
            </p:cNvPr>
            <p:cNvSpPr/>
            <p:nvPr/>
          </p:nvSpPr>
          <p:spPr>
            <a:xfrm>
              <a:off x="8725999" y="2866705"/>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endParaRPr lang="fi-FI"/>
            </a:p>
          </p:txBody>
        </p:sp>
        <p:sp>
          <p:nvSpPr>
            <p:cNvPr id="6" name="Puolivapaa piirto 5">
              <a:extLst>
                <a:ext uri="{FF2B5EF4-FFF2-40B4-BE49-F238E27FC236}">
                  <a16:creationId xmlns:a16="http://schemas.microsoft.com/office/drawing/2014/main" id="{C1C14A68-92CB-D0BA-0601-BB21C2C9053E}"/>
                </a:ext>
              </a:extLst>
            </p:cNvPr>
            <p:cNvSpPr/>
            <p:nvPr/>
          </p:nvSpPr>
          <p:spPr>
            <a:xfrm>
              <a:off x="7633133" y="1774474"/>
              <a:ext cx="2185731" cy="1092231"/>
            </a:xfrm>
            <a:custGeom>
              <a:avLst/>
              <a:gdLst>
                <a:gd name="connsiteX0" fmla="*/ 0 w 2185731"/>
                <a:gd name="connsiteY0" fmla="*/ 1092232 h 1092231"/>
                <a:gd name="connsiteX1" fmla="*/ 1092866 w 2185731"/>
                <a:gd name="connsiteY1" fmla="*/ 0 h 1092231"/>
                <a:gd name="connsiteX2" fmla="*/ 2185732 w 2185731"/>
                <a:gd name="connsiteY2" fmla="*/ 1092232 h 1092231"/>
                <a:gd name="connsiteX3" fmla="*/ 0 w 2185731"/>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0" y="1092232"/>
                  </a:moveTo>
                  <a:cubicBezTo>
                    <a:pt x="0" y="489010"/>
                    <a:pt x="489293" y="0"/>
                    <a:pt x="1092866" y="0"/>
                  </a:cubicBezTo>
                  <a:cubicBezTo>
                    <a:pt x="1696438" y="0"/>
                    <a:pt x="2185732" y="489010"/>
                    <a:pt x="2185732" y="1092232"/>
                  </a:cubicBezTo>
                  <a:lnTo>
                    <a:pt x="0" y="1092232"/>
                  </a:lnTo>
                  <a:close/>
                </a:path>
              </a:pathLst>
            </a:custGeom>
            <a:grpFill/>
            <a:ln w="6335"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FAE1BC63-5B88-AF69-4681-D54DAEB9A403}"/>
                </a:ext>
              </a:extLst>
            </p:cNvPr>
            <p:cNvSpPr/>
            <p:nvPr/>
          </p:nvSpPr>
          <p:spPr>
            <a:xfrm>
              <a:off x="6540268" y="2866705"/>
              <a:ext cx="2185731" cy="2184463"/>
            </a:xfrm>
            <a:custGeom>
              <a:avLst/>
              <a:gdLst>
                <a:gd name="connsiteX0" fmla="*/ 0 w 2185731"/>
                <a:gd name="connsiteY0" fmla="*/ 2184464 h 2184463"/>
                <a:gd name="connsiteX1" fmla="*/ 2185732 w 2185731"/>
                <a:gd name="connsiteY1" fmla="*/ 0 h 2184463"/>
                <a:gd name="connsiteX2" fmla="*/ 2185732 w 2185731"/>
                <a:gd name="connsiteY2" fmla="*/ 2184464 h 2184463"/>
                <a:gd name="connsiteX3" fmla="*/ 0 w 2185731"/>
                <a:gd name="connsiteY3" fmla="*/ 2184464 h 2184463"/>
              </a:gdLst>
              <a:ahLst/>
              <a:cxnLst>
                <a:cxn ang="0">
                  <a:pos x="connsiteX0" y="connsiteY0"/>
                </a:cxn>
                <a:cxn ang="0">
                  <a:pos x="connsiteX1" y="connsiteY1"/>
                </a:cxn>
                <a:cxn ang="0">
                  <a:pos x="connsiteX2" y="connsiteY2"/>
                </a:cxn>
                <a:cxn ang="0">
                  <a:pos x="connsiteX3" y="connsiteY3"/>
                </a:cxn>
              </a:cxnLst>
              <a:rect l="l" t="t" r="r" b="b"/>
              <a:pathLst>
                <a:path w="2185731" h="2184463">
                  <a:moveTo>
                    <a:pt x="0" y="2184464"/>
                  </a:moveTo>
                  <a:cubicBezTo>
                    <a:pt x="0" y="978019"/>
                    <a:pt x="978587" y="0"/>
                    <a:pt x="2185732" y="0"/>
                  </a:cubicBezTo>
                  <a:lnTo>
                    <a:pt x="2185732" y="2184464"/>
                  </a:lnTo>
                  <a:lnTo>
                    <a:pt x="0" y="2184464"/>
                  </a:lnTo>
                  <a:close/>
                </a:path>
              </a:pathLst>
            </a:custGeom>
            <a:grpFill/>
            <a:ln w="6335"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1555BAD2-BE10-87C8-B463-DAE8B2830E61}"/>
                </a:ext>
              </a:extLst>
            </p:cNvPr>
            <p:cNvSpPr/>
            <p:nvPr/>
          </p:nvSpPr>
          <p:spPr>
            <a:xfrm>
              <a:off x="8725999" y="3958937"/>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9B743C86-111A-1430-6EEB-8567A1FAFD9A}"/>
                </a:ext>
              </a:extLst>
            </p:cNvPr>
            <p:cNvSpPr/>
            <p:nvPr/>
          </p:nvSpPr>
          <p:spPr>
            <a:xfrm>
              <a:off x="9818865" y="5051169"/>
              <a:ext cx="2185731" cy="1092231"/>
            </a:xfrm>
            <a:custGeom>
              <a:avLst/>
              <a:gdLst>
                <a:gd name="connsiteX0" fmla="*/ 2185732 w 2185731"/>
                <a:gd name="connsiteY0" fmla="*/ 0 h 1092231"/>
                <a:gd name="connsiteX1" fmla="*/ 1092866 w 2185731"/>
                <a:gd name="connsiteY1" fmla="*/ 1092232 h 1092231"/>
                <a:gd name="connsiteX2" fmla="*/ 0 w 2185731"/>
                <a:gd name="connsiteY2" fmla="*/ 0 h 1092231"/>
                <a:gd name="connsiteX3" fmla="*/ 2185732 w 2185731"/>
                <a:gd name="connsiteY3" fmla="*/ 0 h 1092231"/>
              </a:gdLst>
              <a:ahLst/>
              <a:cxnLst>
                <a:cxn ang="0">
                  <a:pos x="connsiteX0" y="connsiteY0"/>
                </a:cxn>
                <a:cxn ang="0">
                  <a:pos x="connsiteX1" y="connsiteY1"/>
                </a:cxn>
                <a:cxn ang="0">
                  <a:pos x="connsiteX2" y="connsiteY2"/>
                </a:cxn>
                <a:cxn ang="0">
                  <a:pos x="connsiteX3" y="connsiteY3"/>
                </a:cxn>
              </a:cxnLst>
              <a:rect l="l" t="t" r="r" b="b"/>
              <a:pathLst>
                <a:path w="2185731" h="1092231">
                  <a:moveTo>
                    <a:pt x="2185732" y="0"/>
                  </a:moveTo>
                  <a:cubicBezTo>
                    <a:pt x="2185732" y="603222"/>
                    <a:pt x="1696438" y="1092232"/>
                    <a:pt x="1092866" y="1092232"/>
                  </a:cubicBezTo>
                  <a:cubicBezTo>
                    <a:pt x="489294" y="1092232"/>
                    <a:pt x="0" y="603222"/>
                    <a:pt x="0" y="0"/>
                  </a:cubicBezTo>
                  <a:lnTo>
                    <a:pt x="2185732" y="0"/>
                  </a:lnTo>
                  <a:close/>
                </a:path>
              </a:pathLst>
            </a:custGeom>
            <a:grpFill/>
            <a:ln w="6335"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3C1003CA-8DDE-3E75-7BF9-78B9B9A96352}"/>
                </a:ext>
              </a:extLst>
            </p:cNvPr>
            <p:cNvSpPr/>
            <p:nvPr/>
          </p:nvSpPr>
          <p:spPr>
            <a:xfrm>
              <a:off x="7633133" y="5051169"/>
              <a:ext cx="1092865" cy="1092231"/>
            </a:xfrm>
            <a:custGeom>
              <a:avLst/>
              <a:gdLst>
                <a:gd name="connsiteX0" fmla="*/ 0 w 1092865"/>
                <a:gd name="connsiteY0" fmla="*/ 1092232 h 1092231"/>
                <a:gd name="connsiteX1" fmla="*/ 1092866 w 1092865"/>
                <a:gd name="connsiteY1" fmla="*/ 0 h 1092231"/>
                <a:gd name="connsiteX2" fmla="*/ 1092866 w 1092865"/>
                <a:gd name="connsiteY2" fmla="*/ 1092232 h 1092231"/>
                <a:gd name="connsiteX3" fmla="*/ 0 w 1092865"/>
                <a:gd name="connsiteY3" fmla="*/ 1092232 h 1092231"/>
              </a:gdLst>
              <a:ahLst/>
              <a:cxnLst>
                <a:cxn ang="0">
                  <a:pos x="connsiteX0" y="connsiteY0"/>
                </a:cxn>
                <a:cxn ang="0">
                  <a:pos x="connsiteX1" y="connsiteY1"/>
                </a:cxn>
                <a:cxn ang="0">
                  <a:pos x="connsiteX2" y="connsiteY2"/>
                </a:cxn>
                <a:cxn ang="0">
                  <a:pos x="connsiteX3" y="connsiteY3"/>
                </a:cxn>
              </a:cxnLst>
              <a:rect l="l" t="t" r="r" b="b"/>
              <a:pathLst>
                <a:path w="1092865" h="1092231">
                  <a:moveTo>
                    <a:pt x="0" y="1092232"/>
                  </a:moveTo>
                  <a:cubicBezTo>
                    <a:pt x="0" y="489010"/>
                    <a:pt x="489293" y="0"/>
                    <a:pt x="1092866" y="0"/>
                  </a:cubicBezTo>
                  <a:lnTo>
                    <a:pt x="1092866" y="1092232"/>
                  </a:lnTo>
                  <a:lnTo>
                    <a:pt x="0" y="1092232"/>
                  </a:lnTo>
                  <a:close/>
                </a:path>
              </a:pathLst>
            </a:custGeom>
            <a:grpFill/>
            <a:ln w="6335"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9053742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Väliotiskkosivu grafiikalla 2">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305C6C-140F-5F76-A7B5-1D14787AA0E7}"/>
              </a:ext>
            </a:extLst>
          </p:cNvPr>
          <p:cNvSpPr>
            <a:spLocks noGrp="1"/>
          </p:cNvSpPr>
          <p:nvPr>
            <p:ph type="ctrTitle"/>
          </p:nvPr>
        </p:nvSpPr>
        <p:spPr>
          <a:xfrm>
            <a:off x="574353" y="1177859"/>
            <a:ext cx="5662860" cy="2387600"/>
          </a:xfrm>
        </p:spPr>
        <p:txBody>
          <a:bodyPr anchor="b"/>
          <a:lstStyle>
            <a:lvl1pPr algn="l">
              <a:lnSpc>
                <a:spcPct val="84000"/>
              </a:lnSpc>
              <a:defRPr sz="5200" spc="-200" baseline="0">
                <a:solidFill>
                  <a:schemeClr val="tx2"/>
                </a:solidFill>
              </a:defRPr>
            </a:lvl1pPr>
          </a:lstStyle>
          <a:p>
            <a:endParaRPr lang="en-GB"/>
          </a:p>
        </p:txBody>
      </p:sp>
      <p:sp>
        <p:nvSpPr>
          <p:cNvPr id="11" name="Subtitle 2">
            <a:extLst>
              <a:ext uri="{FF2B5EF4-FFF2-40B4-BE49-F238E27FC236}">
                <a16:creationId xmlns:a16="http://schemas.microsoft.com/office/drawing/2014/main" id="{C621CDD0-936C-6BC5-95CC-263673EAB92F}"/>
              </a:ext>
            </a:extLst>
          </p:cNvPr>
          <p:cNvSpPr>
            <a:spLocks noGrp="1"/>
          </p:cNvSpPr>
          <p:nvPr>
            <p:ph type="subTitle" idx="1"/>
          </p:nvPr>
        </p:nvSpPr>
        <p:spPr>
          <a:xfrm>
            <a:off x="574353" y="3748418"/>
            <a:ext cx="5662860" cy="1655762"/>
          </a:xfrm>
        </p:spPr>
        <p:txBody>
          <a:bodyPr/>
          <a:lstStyle>
            <a:lvl1pPr marL="174625" indent="-174625" algn="l">
              <a:lnSpc>
                <a:spcPct val="107000"/>
              </a:lnSpc>
              <a:spcBef>
                <a:spcPts val="0"/>
              </a:spcBef>
              <a:buFont typeface="Arial" panose="020B0604020202020204" pitchFamily="34" charset="0"/>
              <a:buChar char="•"/>
              <a:tabLst/>
              <a:defRPr sz="2200" spc="-4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84614B31-B08F-AD44-B5A8-0A866B254161}" type="datetime1">
              <a:t>2026-03-31</a:t>
            </a:fld>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21" name="Suora yhdysviiva 5">
            <a:extLst>
              <a:ext uri="{FF2B5EF4-FFF2-40B4-BE49-F238E27FC236}">
                <a16:creationId xmlns:a16="http://schemas.microsoft.com/office/drawing/2014/main" id="{0ABCD883-30F6-76E7-142A-28D10A2D5D18}"/>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grpSp>
        <p:nvGrpSpPr>
          <p:cNvPr id="2" name="Kuva 4">
            <a:extLst>
              <a:ext uri="{FF2B5EF4-FFF2-40B4-BE49-F238E27FC236}">
                <a16:creationId xmlns:a16="http://schemas.microsoft.com/office/drawing/2014/main" id="{EAE37B7E-5419-71A2-4AEF-41AEC79F6282}"/>
              </a:ext>
              <a:ext uri="{C183D7F6-B498-43B3-948B-1728B52AA6E4}">
                <adec:decorative xmlns:adec="http://schemas.microsoft.com/office/drawing/2017/decorative" val="1"/>
              </a:ext>
            </a:extLst>
          </p:cNvPr>
          <p:cNvGrpSpPr/>
          <p:nvPr/>
        </p:nvGrpSpPr>
        <p:grpSpPr>
          <a:xfrm>
            <a:off x="6376946" y="1623693"/>
            <a:ext cx="5475274" cy="4377678"/>
            <a:chOff x="6376946" y="1623693"/>
            <a:chExt cx="5475274" cy="4377678"/>
          </a:xfrm>
          <a:solidFill>
            <a:srgbClr val="FBEEFA"/>
          </a:solidFill>
        </p:grpSpPr>
        <p:sp>
          <p:nvSpPr>
            <p:cNvPr id="3" name="Puolivapaa piirto 2">
              <a:extLst>
                <a:ext uri="{FF2B5EF4-FFF2-40B4-BE49-F238E27FC236}">
                  <a16:creationId xmlns:a16="http://schemas.microsoft.com/office/drawing/2014/main" id="{6C919CB7-EB04-DCE6-E131-4F8C99E63129}"/>
                </a:ext>
              </a:extLst>
            </p:cNvPr>
            <p:cNvSpPr/>
            <p:nvPr/>
          </p:nvSpPr>
          <p:spPr>
            <a:xfrm>
              <a:off x="7472000" y="2718112"/>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7"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4" name="Puolivapaa piirto 3">
              <a:extLst>
                <a:ext uri="{FF2B5EF4-FFF2-40B4-BE49-F238E27FC236}">
                  <a16:creationId xmlns:a16="http://schemas.microsoft.com/office/drawing/2014/main" id="{91F9F554-A49C-D146-F5DA-5A8E6065E9DC}"/>
                </a:ext>
              </a:extLst>
            </p:cNvPr>
            <p:cNvSpPr/>
            <p:nvPr/>
          </p:nvSpPr>
          <p:spPr>
            <a:xfrm>
              <a:off x="8567055" y="1623693"/>
              <a:ext cx="2190109" cy="1094419"/>
            </a:xfrm>
            <a:custGeom>
              <a:avLst/>
              <a:gdLst>
                <a:gd name="connsiteX0" fmla="*/ 2190110 w 2190109"/>
                <a:gd name="connsiteY0" fmla="*/ 1094420 h 1094419"/>
                <a:gd name="connsiteX1" fmla="*/ 1095055 w 2190109"/>
                <a:gd name="connsiteY1" fmla="*/ 0 h 1094419"/>
                <a:gd name="connsiteX2" fmla="*/ 0 w 2190109"/>
                <a:gd name="connsiteY2" fmla="*/ 1094420 h 1094419"/>
                <a:gd name="connsiteX3" fmla="*/ 2190110 w 2190109"/>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2190110" y="1094420"/>
                  </a:moveTo>
                  <a:cubicBezTo>
                    <a:pt x="2190110" y="489989"/>
                    <a:pt x="1699836" y="0"/>
                    <a:pt x="1095055" y="0"/>
                  </a:cubicBezTo>
                  <a:cubicBezTo>
                    <a:pt x="490274" y="0"/>
                    <a:pt x="0" y="489989"/>
                    <a:pt x="0" y="1094420"/>
                  </a:cubicBezTo>
                  <a:lnTo>
                    <a:pt x="2190110" y="1094420"/>
                  </a:lnTo>
                  <a:close/>
                </a:path>
              </a:pathLst>
            </a:custGeom>
            <a:grpFill/>
            <a:ln w="6346"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2467B746-DBF8-EA99-5E6B-E494E770925E}"/>
                </a:ext>
              </a:extLst>
            </p:cNvPr>
            <p:cNvSpPr/>
            <p:nvPr/>
          </p:nvSpPr>
          <p:spPr>
            <a:xfrm>
              <a:off x="9662110" y="2718112"/>
              <a:ext cx="2190109" cy="2188839"/>
            </a:xfrm>
            <a:custGeom>
              <a:avLst/>
              <a:gdLst>
                <a:gd name="connsiteX0" fmla="*/ 2190110 w 2190109"/>
                <a:gd name="connsiteY0" fmla="*/ 2188839 h 2188839"/>
                <a:gd name="connsiteX1" fmla="*/ 0 w 2190109"/>
                <a:gd name="connsiteY1" fmla="*/ 0 h 2188839"/>
                <a:gd name="connsiteX2" fmla="*/ 0 w 2190109"/>
                <a:gd name="connsiteY2" fmla="*/ 2188839 h 2188839"/>
                <a:gd name="connsiteX3" fmla="*/ 2190110 w 2190109"/>
                <a:gd name="connsiteY3" fmla="*/ 2188839 h 2188839"/>
              </a:gdLst>
              <a:ahLst/>
              <a:cxnLst>
                <a:cxn ang="0">
                  <a:pos x="connsiteX0" y="connsiteY0"/>
                </a:cxn>
                <a:cxn ang="0">
                  <a:pos x="connsiteX1" y="connsiteY1"/>
                </a:cxn>
                <a:cxn ang="0">
                  <a:pos x="connsiteX2" y="connsiteY2"/>
                </a:cxn>
                <a:cxn ang="0">
                  <a:pos x="connsiteX3" y="connsiteY3"/>
                </a:cxn>
              </a:cxnLst>
              <a:rect l="l" t="t" r="r" b="b"/>
              <a:pathLst>
                <a:path w="2190109" h="2188839">
                  <a:moveTo>
                    <a:pt x="2190110" y="2188839"/>
                  </a:moveTo>
                  <a:cubicBezTo>
                    <a:pt x="2190110" y="979978"/>
                    <a:pt x="1209563" y="0"/>
                    <a:pt x="0" y="0"/>
                  </a:cubicBezTo>
                  <a:lnTo>
                    <a:pt x="0" y="2188839"/>
                  </a:lnTo>
                  <a:lnTo>
                    <a:pt x="2190110" y="2188839"/>
                  </a:lnTo>
                  <a:close/>
                </a:path>
              </a:pathLst>
            </a:custGeom>
            <a:grpFill/>
            <a:ln w="6346"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684A6853-31CF-8264-CBDD-C088A70395AA}"/>
                </a:ext>
              </a:extLst>
            </p:cNvPr>
            <p:cNvSpPr/>
            <p:nvPr/>
          </p:nvSpPr>
          <p:spPr>
            <a:xfrm>
              <a:off x="8567055" y="3812532"/>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2" y="0"/>
                    <a:pt x="0" y="0"/>
                  </a:cubicBezTo>
                  <a:lnTo>
                    <a:pt x="0" y="1094420"/>
                  </a:lnTo>
                  <a:lnTo>
                    <a:pt x="1095055" y="1094420"/>
                  </a:lnTo>
                  <a:close/>
                </a:path>
              </a:pathLst>
            </a:custGeom>
            <a:grpFill/>
            <a:ln w="6346"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8846D488-BE90-B452-B401-246E4F3718DB}"/>
                </a:ext>
              </a:extLst>
            </p:cNvPr>
            <p:cNvSpPr/>
            <p:nvPr/>
          </p:nvSpPr>
          <p:spPr>
            <a:xfrm>
              <a:off x="6376946" y="4906951"/>
              <a:ext cx="2190109" cy="1094419"/>
            </a:xfrm>
            <a:custGeom>
              <a:avLst/>
              <a:gdLst>
                <a:gd name="connsiteX0" fmla="*/ 0 w 2190109"/>
                <a:gd name="connsiteY0" fmla="*/ 0 h 1094419"/>
                <a:gd name="connsiteX1" fmla="*/ 1095055 w 2190109"/>
                <a:gd name="connsiteY1" fmla="*/ 1094420 h 1094419"/>
                <a:gd name="connsiteX2" fmla="*/ 2190110 w 2190109"/>
                <a:gd name="connsiteY2" fmla="*/ 0 h 1094419"/>
                <a:gd name="connsiteX3" fmla="*/ 0 w 2190109"/>
                <a:gd name="connsiteY3" fmla="*/ 0 h 1094419"/>
              </a:gdLst>
              <a:ahLst/>
              <a:cxnLst>
                <a:cxn ang="0">
                  <a:pos x="connsiteX0" y="connsiteY0"/>
                </a:cxn>
                <a:cxn ang="0">
                  <a:pos x="connsiteX1" y="connsiteY1"/>
                </a:cxn>
                <a:cxn ang="0">
                  <a:pos x="connsiteX2" y="connsiteY2"/>
                </a:cxn>
                <a:cxn ang="0">
                  <a:pos x="connsiteX3" y="connsiteY3"/>
                </a:cxn>
              </a:cxnLst>
              <a:rect l="l" t="t" r="r" b="b"/>
              <a:pathLst>
                <a:path w="2190109" h="1094419">
                  <a:moveTo>
                    <a:pt x="0" y="0"/>
                  </a:moveTo>
                  <a:cubicBezTo>
                    <a:pt x="0" y="604430"/>
                    <a:pt x="490274" y="1094420"/>
                    <a:pt x="1095055" y="1094420"/>
                  </a:cubicBezTo>
                  <a:cubicBezTo>
                    <a:pt x="1699837" y="1094420"/>
                    <a:pt x="2190110" y="604430"/>
                    <a:pt x="2190110" y="0"/>
                  </a:cubicBezTo>
                  <a:lnTo>
                    <a:pt x="0" y="0"/>
                  </a:lnTo>
                  <a:close/>
                </a:path>
              </a:pathLst>
            </a:custGeom>
            <a:grpFill/>
            <a:ln w="6346"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AED658E4-A8AA-4AEB-9611-F149B1BC7CF8}"/>
                </a:ext>
              </a:extLst>
            </p:cNvPr>
            <p:cNvSpPr/>
            <p:nvPr/>
          </p:nvSpPr>
          <p:spPr>
            <a:xfrm>
              <a:off x="9662110" y="4906951"/>
              <a:ext cx="1095054" cy="1094419"/>
            </a:xfrm>
            <a:custGeom>
              <a:avLst/>
              <a:gdLst>
                <a:gd name="connsiteX0" fmla="*/ 1095055 w 1095054"/>
                <a:gd name="connsiteY0" fmla="*/ 1094420 h 1094419"/>
                <a:gd name="connsiteX1" fmla="*/ 0 w 1095054"/>
                <a:gd name="connsiteY1" fmla="*/ 0 h 1094419"/>
                <a:gd name="connsiteX2" fmla="*/ 0 w 1095054"/>
                <a:gd name="connsiteY2" fmla="*/ 1094420 h 1094419"/>
                <a:gd name="connsiteX3" fmla="*/ 1095055 w 1095054"/>
                <a:gd name="connsiteY3" fmla="*/ 1094420 h 1094419"/>
              </a:gdLst>
              <a:ahLst/>
              <a:cxnLst>
                <a:cxn ang="0">
                  <a:pos x="connsiteX0" y="connsiteY0"/>
                </a:cxn>
                <a:cxn ang="0">
                  <a:pos x="connsiteX1" y="connsiteY1"/>
                </a:cxn>
                <a:cxn ang="0">
                  <a:pos x="connsiteX2" y="connsiteY2"/>
                </a:cxn>
                <a:cxn ang="0">
                  <a:pos x="connsiteX3" y="connsiteY3"/>
                </a:cxn>
              </a:cxnLst>
              <a:rect l="l" t="t" r="r" b="b"/>
              <a:pathLst>
                <a:path w="1095054" h="1094419">
                  <a:moveTo>
                    <a:pt x="1095055" y="1094420"/>
                  </a:moveTo>
                  <a:cubicBezTo>
                    <a:pt x="1095055" y="489989"/>
                    <a:pt x="604781" y="0"/>
                    <a:pt x="0" y="0"/>
                  </a:cubicBezTo>
                  <a:lnTo>
                    <a:pt x="0" y="1094420"/>
                  </a:lnTo>
                  <a:lnTo>
                    <a:pt x="1095055" y="1094420"/>
                  </a:lnTo>
                  <a:close/>
                </a:path>
              </a:pathLst>
            </a:custGeom>
            <a:grpFill/>
            <a:ln w="6346" cap="flat">
              <a:noFill/>
              <a:prstDash val="solid"/>
              <a:miter/>
            </a:ln>
          </p:spPr>
          <p:txBody>
            <a:bodyPr rtlCol="0" anchor="ctr"/>
            <a:lstStyle/>
            <a:p>
              <a:endParaRPr lang="fi-FI"/>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6151853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2" name="Content Placeholder 2">
            <a:extLst>
              <a:ext uri="{FF2B5EF4-FFF2-40B4-BE49-F238E27FC236}">
                <a16:creationId xmlns:a16="http://schemas.microsoft.com/office/drawing/2014/main" id="{DA2CE5CB-DC46-876E-E68A-C0BC4551B0BE}"/>
              </a:ext>
            </a:extLst>
          </p:cNvPr>
          <p:cNvSpPr>
            <a:spLocks noGrp="1"/>
          </p:cNvSpPr>
          <p:nvPr>
            <p:ph idx="14"/>
          </p:nvPr>
        </p:nvSpPr>
        <p:spPr>
          <a:xfrm>
            <a:off x="6284776" y="1591235"/>
            <a:ext cx="4585447" cy="4464424"/>
          </a:xfrm>
        </p:spPr>
        <p:txBody>
          <a:bodyPr/>
          <a:lstStyle>
            <a:lvl1pPr>
              <a:spcBef>
                <a:spcPts val="700"/>
              </a:spcBef>
              <a:defRPr sz="2000" spc="-50" baseline="0">
                <a:latin typeface="+mj-lt"/>
              </a:defRPr>
            </a:lvl1pPr>
            <a:lvl2pPr marL="395288" indent="-198000">
              <a:spcBef>
                <a:spcPts val="500"/>
              </a:spcBef>
              <a:tabLst/>
              <a:defRPr sz="1500" spc="-40" baseline="0">
                <a:latin typeface="+mj-lt"/>
              </a:defRPr>
            </a:lvl2pPr>
            <a:lvl3pPr>
              <a:spcBef>
                <a:spcPts val="500"/>
              </a:spcBef>
              <a:defRPr sz="1500" spc="-40" baseline="0">
                <a:latin typeface="+mj-lt"/>
              </a:defRPr>
            </a:lvl3pPr>
            <a:lvl4pPr>
              <a:spcBef>
                <a:spcPts val="500"/>
              </a:spcBef>
              <a:defRPr sz="1500" spc="-40" baseline="0">
                <a:latin typeface="+mj-lt"/>
              </a:defRPr>
            </a:lvl4pPr>
            <a:lvl5pPr>
              <a:spcBef>
                <a:spcPts val="500"/>
              </a:spcBef>
              <a:defRPr sz="1500" spc="-40" baseline="0">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7283E76E-C284-1F4D-B9A4-673F06EEA2F2}"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cxnSp>
        <p:nvCxnSpPr>
          <p:cNvPr id="15" name="Suora yhdysviiva 5">
            <a:extLst>
              <a:ext uri="{FF2B5EF4-FFF2-40B4-BE49-F238E27FC236}">
                <a16:creationId xmlns:a16="http://schemas.microsoft.com/office/drawing/2014/main" id="{F2241254-810D-8569-9284-9273003B5926}"/>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8273376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D3B6BFEC-FB51-00E4-D59D-4FAADDEE8CF7}"/>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3AE7853F-87AD-A848-A2B8-0A41A0D98CC0}"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780528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11" name="Tekstin paikkamerkki 13">
            <a:extLst>
              <a:ext uri="{FF2B5EF4-FFF2-40B4-BE49-F238E27FC236}">
                <a16:creationId xmlns:a16="http://schemas.microsoft.com/office/drawing/2014/main" id="{9A64FF4D-7617-64B1-DE75-8C0EED2F2EA5}"/>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3" y="1591235"/>
            <a:ext cx="4286398"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8505227-747A-EE48-BACD-B823DBB23E65}"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3" name="Tekstiruutu 12">
            <a:extLst>
              <a:ext uri="{FF2B5EF4-FFF2-40B4-BE49-F238E27FC236}">
                <a16:creationId xmlns:a16="http://schemas.microsoft.com/office/drawing/2014/main" id="{1B71DC17-9298-5377-F900-A46AB4DF7E62}"/>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9562086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Yksipalstainen sivu pystykuvall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84393FC8-22DD-9A45-8E87-FF483FE33BA8}"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5" name="Graphic 11">
            <a:extLst>
              <a:ext uri="{FF2B5EF4-FFF2-40B4-BE49-F238E27FC236}">
                <a16:creationId xmlns:a16="http://schemas.microsoft.com/office/drawing/2014/main" id="{2F3B9A7A-38E1-ABC8-894C-49F4C410E3A8}"/>
              </a:ext>
              <a:ext uri="{C183D7F6-B498-43B3-948B-1728B52AA6E4}">
                <adec:decorative xmlns:adec="http://schemas.microsoft.com/office/drawing/2017/decorative" val="1"/>
              </a:ext>
            </a:extLst>
          </p:cNvPr>
          <p:cNvGrpSpPr/>
          <p:nvPr/>
        </p:nvGrpSpPr>
        <p:grpSpPr>
          <a:xfrm>
            <a:off x="7245531" y="1141148"/>
            <a:ext cx="4946470" cy="4845003"/>
            <a:chOff x="7245531" y="1141148"/>
            <a:chExt cx="4946470" cy="4845003"/>
          </a:xfrm>
          <a:solidFill>
            <a:srgbClr val="F4E7F3"/>
          </a:solidFill>
        </p:grpSpPr>
        <p:grpSp>
          <p:nvGrpSpPr>
            <p:cNvPr id="6" name="Graphic 11">
              <a:extLst>
                <a:ext uri="{FF2B5EF4-FFF2-40B4-BE49-F238E27FC236}">
                  <a16:creationId xmlns:a16="http://schemas.microsoft.com/office/drawing/2014/main" id="{CF40633D-8E15-9CED-EE27-270FC7F70573}"/>
                </a:ext>
                <a:ext uri="{C183D7F6-B498-43B3-948B-1728B52AA6E4}">
                  <adec:decorative xmlns:adec="http://schemas.microsoft.com/office/drawing/2017/decorative" val="1"/>
                </a:ext>
              </a:extLst>
            </p:cNvPr>
            <p:cNvGrpSpPr/>
            <p:nvPr/>
          </p:nvGrpSpPr>
          <p:grpSpPr>
            <a:xfrm>
              <a:off x="7245531" y="1141148"/>
              <a:ext cx="2853732" cy="4845003"/>
              <a:chOff x="7245531" y="1141148"/>
              <a:chExt cx="2853732" cy="4845003"/>
            </a:xfrm>
            <a:solidFill>
              <a:srgbClr val="F4E7F3"/>
            </a:solidFill>
          </p:grpSpPr>
          <p:sp>
            <p:nvSpPr>
              <p:cNvPr id="10" name="Puolivapaa piirto 9">
                <a:extLst>
                  <a:ext uri="{FF2B5EF4-FFF2-40B4-BE49-F238E27FC236}">
                    <a16:creationId xmlns:a16="http://schemas.microsoft.com/office/drawing/2014/main" id="{394D502D-7291-85EC-B354-65B73821E1A6}"/>
                  </a:ext>
                </a:extLst>
              </p:cNvPr>
              <p:cNvSpPr/>
              <p:nvPr/>
            </p:nvSpPr>
            <p:spPr>
              <a:xfrm>
                <a:off x="7245531" y="1141148"/>
                <a:ext cx="1902488" cy="950000"/>
              </a:xfrm>
              <a:custGeom>
                <a:avLst/>
                <a:gdLst>
                  <a:gd name="connsiteX0" fmla="*/ 0 w 1902488"/>
                  <a:gd name="connsiteY0" fmla="*/ 950001 h 950000"/>
                  <a:gd name="connsiteX1" fmla="*/ 951244 w 1902488"/>
                  <a:gd name="connsiteY1" fmla="*/ 0 h 950000"/>
                  <a:gd name="connsiteX2" fmla="*/ 1902489 w 1902488"/>
                  <a:gd name="connsiteY2" fmla="*/ 950001 h 950000"/>
                  <a:gd name="connsiteX3" fmla="*/ 0 w 1902488"/>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1902488" h="950000">
                    <a:moveTo>
                      <a:pt x="0" y="950001"/>
                    </a:moveTo>
                    <a:cubicBezTo>
                      <a:pt x="0" y="425328"/>
                      <a:pt x="425885" y="0"/>
                      <a:pt x="951244" y="0"/>
                    </a:cubicBezTo>
                    <a:cubicBezTo>
                      <a:pt x="1476604" y="0"/>
                      <a:pt x="1902489" y="425328"/>
                      <a:pt x="1902489" y="950001"/>
                    </a:cubicBezTo>
                    <a:lnTo>
                      <a:pt x="0" y="950001"/>
                    </a:lnTo>
                    <a:close/>
                  </a:path>
                </a:pathLst>
              </a:custGeom>
              <a:solidFill>
                <a:srgbClr val="F4E7F3"/>
              </a:solidFill>
              <a:ln w="6338"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FE94D3A9-4875-2403-6DD0-435DAB42D7DE}"/>
                  </a:ext>
                </a:extLst>
              </p:cNvPr>
              <p:cNvSpPr/>
              <p:nvPr/>
            </p:nvSpPr>
            <p:spPr>
              <a:xfrm>
                <a:off x="7245531" y="5036150"/>
                <a:ext cx="951244" cy="950000"/>
              </a:xfrm>
              <a:custGeom>
                <a:avLst/>
                <a:gdLst>
                  <a:gd name="connsiteX0" fmla="*/ 951244 w 951244"/>
                  <a:gd name="connsiteY0" fmla="*/ 0 h 950000"/>
                  <a:gd name="connsiteX1" fmla="*/ 0 w 951244"/>
                  <a:gd name="connsiteY1" fmla="*/ 950001 h 950000"/>
                  <a:gd name="connsiteX2" fmla="*/ 0 w 951244"/>
                  <a:gd name="connsiteY2" fmla="*/ 0 h 950000"/>
                  <a:gd name="connsiteX3" fmla="*/ 951244 w 951244"/>
                  <a:gd name="connsiteY3" fmla="*/ 0 h 950000"/>
                </a:gdLst>
                <a:ahLst/>
                <a:cxnLst>
                  <a:cxn ang="0">
                    <a:pos x="connsiteX0" y="connsiteY0"/>
                  </a:cxn>
                  <a:cxn ang="0">
                    <a:pos x="connsiteX1" y="connsiteY1"/>
                  </a:cxn>
                  <a:cxn ang="0">
                    <a:pos x="connsiteX2" y="connsiteY2"/>
                  </a:cxn>
                  <a:cxn ang="0">
                    <a:pos x="connsiteX3" y="connsiteY3"/>
                  </a:cxn>
                </a:cxnLst>
                <a:rect l="l" t="t" r="r" b="b"/>
                <a:pathLst>
                  <a:path w="951244" h="950000">
                    <a:moveTo>
                      <a:pt x="951244" y="0"/>
                    </a:moveTo>
                    <a:cubicBezTo>
                      <a:pt x="951244" y="524673"/>
                      <a:pt x="525360" y="950001"/>
                      <a:pt x="0" y="950001"/>
                    </a:cubicBezTo>
                    <a:lnTo>
                      <a:pt x="0" y="0"/>
                    </a:lnTo>
                    <a:lnTo>
                      <a:pt x="951244" y="0"/>
                    </a:lnTo>
                    <a:close/>
                  </a:path>
                </a:pathLst>
              </a:custGeom>
              <a:solidFill>
                <a:srgbClr val="F4E7F3"/>
              </a:solidFill>
              <a:ln w="6338" cap="flat">
                <a:noFill/>
                <a:prstDash val="solid"/>
                <a:miter/>
              </a:ln>
            </p:spPr>
            <p:txBody>
              <a:bodyPr rtlCol="0" anchor="ctr"/>
              <a:lstStyle/>
              <a:p>
                <a:endParaRPr lang="fi-FI"/>
              </a:p>
            </p:txBody>
          </p:sp>
          <p:sp>
            <p:nvSpPr>
              <p:cNvPr id="13" name="Puolivapaa piirto 12">
                <a:extLst>
                  <a:ext uri="{FF2B5EF4-FFF2-40B4-BE49-F238E27FC236}">
                    <a16:creationId xmlns:a16="http://schemas.microsoft.com/office/drawing/2014/main" id="{E3FB822B-1AD6-8B09-7CA4-F5E8A6F00C86}"/>
                  </a:ext>
                </a:extLst>
              </p:cNvPr>
              <p:cNvSpPr/>
              <p:nvPr/>
            </p:nvSpPr>
            <p:spPr>
              <a:xfrm>
                <a:off x="9148019" y="114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4E7F3"/>
              </a:solidFill>
              <a:ln w="6338"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5E3148C8-9A66-B4C0-DEB2-61C0EA08FC34}"/>
                  </a:ext>
                </a:extLst>
              </p:cNvPr>
              <p:cNvSpPr/>
              <p:nvPr/>
            </p:nvSpPr>
            <p:spPr>
              <a:xfrm>
                <a:off x="7245531" y="2091148"/>
                <a:ext cx="951244" cy="950000"/>
              </a:xfrm>
              <a:custGeom>
                <a:avLst/>
                <a:gdLst>
                  <a:gd name="connsiteX0" fmla="*/ 0 w 951244"/>
                  <a:gd name="connsiteY0" fmla="*/ 950001 h 950000"/>
                  <a:gd name="connsiteX1" fmla="*/ 951244 w 951244"/>
                  <a:gd name="connsiteY1" fmla="*/ 0 h 950000"/>
                  <a:gd name="connsiteX2" fmla="*/ 951244 w 951244"/>
                  <a:gd name="connsiteY2" fmla="*/ 950001 h 950000"/>
                  <a:gd name="connsiteX3" fmla="*/ 0 w 951244"/>
                  <a:gd name="connsiteY3" fmla="*/ 950001 h 950000"/>
                </a:gdLst>
                <a:ahLst/>
                <a:cxnLst>
                  <a:cxn ang="0">
                    <a:pos x="connsiteX0" y="connsiteY0"/>
                  </a:cxn>
                  <a:cxn ang="0">
                    <a:pos x="connsiteX1" y="connsiteY1"/>
                  </a:cxn>
                  <a:cxn ang="0">
                    <a:pos x="connsiteX2" y="connsiteY2"/>
                  </a:cxn>
                  <a:cxn ang="0">
                    <a:pos x="connsiteX3" y="connsiteY3"/>
                  </a:cxn>
                </a:cxnLst>
                <a:rect l="l" t="t" r="r" b="b"/>
                <a:pathLst>
                  <a:path w="951244" h="950000">
                    <a:moveTo>
                      <a:pt x="0" y="950001"/>
                    </a:moveTo>
                    <a:cubicBezTo>
                      <a:pt x="0" y="425328"/>
                      <a:pt x="425885" y="0"/>
                      <a:pt x="951244" y="0"/>
                    </a:cubicBezTo>
                    <a:lnTo>
                      <a:pt x="951244" y="950001"/>
                    </a:lnTo>
                    <a:lnTo>
                      <a:pt x="0" y="950001"/>
                    </a:lnTo>
                    <a:close/>
                  </a:path>
                </a:pathLst>
              </a:custGeom>
              <a:solidFill>
                <a:srgbClr val="F4E7F3"/>
              </a:solidFill>
              <a:ln w="6338"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BEA22837-0F04-3D4D-1DAA-DA036982DD41}"/>
                </a:ext>
              </a:extLst>
            </p:cNvPr>
            <p:cNvSpPr/>
            <p:nvPr/>
          </p:nvSpPr>
          <p:spPr>
            <a:xfrm>
              <a:off x="10955383" y="5036150"/>
              <a:ext cx="1236617" cy="950000"/>
            </a:xfrm>
            <a:custGeom>
              <a:avLst/>
              <a:gdLst>
                <a:gd name="connsiteX0" fmla="*/ 1236618 w 1236617"/>
                <a:gd name="connsiteY0" fmla="*/ 43523 h 950000"/>
                <a:gd name="connsiteX1" fmla="*/ 951244 w 1236617"/>
                <a:gd name="connsiteY1" fmla="*/ 0 h 950000"/>
                <a:gd name="connsiteX2" fmla="*/ 0 w 1236617"/>
                <a:gd name="connsiteY2" fmla="*/ 950001 h 950000"/>
                <a:gd name="connsiteX3" fmla="*/ 1236618 w 1236617"/>
                <a:gd name="connsiteY3" fmla="*/ 950001 h 950000"/>
                <a:gd name="connsiteX4" fmla="*/ 1236618 w 1236617"/>
                <a:gd name="connsiteY4" fmla="*/ 43523 h 95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617" h="950000">
                  <a:moveTo>
                    <a:pt x="1236618" y="43523"/>
                  </a:moveTo>
                  <a:cubicBezTo>
                    <a:pt x="1146528" y="15263"/>
                    <a:pt x="1050675" y="0"/>
                    <a:pt x="951244" y="0"/>
                  </a:cubicBezTo>
                  <a:cubicBezTo>
                    <a:pt x="425885" y="0"/>
                    <a:pt x="0" y="425328"/>
                    <a:pt x="0" y="950001"/>
                  </a:cubicBezTo>
                  <a:lnTo>
                    <a:pt x="1236618" y="950001"/>
                  </a:lnTo>
                  <a:lnTo>
                    <a:pt x="1236618" y="43523"/>
                  </a:lnTo>
                  <a:close/>
                </a:path>
              </a:pathLst>
            </a:custGeom>
            <a:solidFill>
              <a:srgbClr val="F4E7F3"/>
            </a:solidFill>
            <a:ln w="6338"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 uri="{C183D7F6-B498-43B3-948B-1728B52AA6E4}">
                <adec:decorative xmlns:adec="http://schemas.microsoft.com/office/drawing/2017/decorative" val="1"/>
              </a:ext>
            </a:extLst>
          </p:cNvPr>
          <p:cNvSpPr>
            <a:spLocks noGrp="1"/>
          </p:cNvSpPr>
          <p:nvPr>
            <p:ph type="pic" sz="quarter" idx="13"/>
          </p:nvPr>
        </p:nvSpPr>
        <p:spPr>
          <a:xfrm>
            <a:off x="8186057" y="1609163"/>
            <a:ext cx="3719071" cy="4391044"/>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5" name="Tekstiruutu 14">
            <a:extLst>
              <a:ext uri="{FF2B5EF4-FFF2-40B4-BE49-F238E27FC236}">
                <a16:creationId xmlns:a16="http://schemas.microsoft.com/office/drawing/2014/main" id="{69921E08-3A3C-A288-6FF1-E15E67058DBD}"/>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42379553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Yksipalstainen sivu vaakakuvalla">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4436E411-068D-7147-BE6C-CB725BE0881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grpSp>
        <p:nvGrpSpPr>
          <p:cNvPr id="6" name="Graphic 11">
            <a:extLst>
              <a:ext uri="{FF2B5EF4-FFF2-40B4-BE49-F238E27FC236}">
                <a16:creationId xmlns:a16="http://schemas.microsoft.com/office/drawing/2014/main" id="{2B37549B-3ED4-F9A4-6621-21C38F9C92FB}"/>
              </a:ext>
            </a:extLst>
          </p:cNvPr>
          <p:cNvGrpSpPr/>
          <p:nvPr/>
        </p:nvGrpSpPr>
        <p:grpSpPr>
          <a:xfrm>
            <a:off x="7222067" y="939701"/>
            <a:ext cx="4969933" cy="5063384"/>
            <a:chOff x="7222067" y="939701"/>
            <a:chExt cx="4969933" cy="5063384"/>
          </a:xfrm>
          <a:solidFill>
            <a:srgbClr val="F4E7F3"/>
          </a:solidFill>
        </p:grpSpPr>
        <p:grpSp>
          <p:nvGrpSpPr>
            <p:cNvPr id="10" name="Graphic 11">
              <a:extLst>
                <a:ext uri="{FF2B5EF4-FFF2-40B4-BE49-F238E27FC236}">
                  <a16:creationId xmlns:a16="http://schemas.microsoft.com/office/drawing/2014/main" id="{F6E05D36-98A5-1F65-BFF4-04DA14D4CC2B}"/>
                </a:ext>
              </a:extLst>
            </p:cNvPr>
            <p:cNvGrpSpPr/>
            <p:nvPr/>
          </p:nvGrpSpPr>
          <p:grpSpPr>
            <a:xfrm>
              <a:off x="7222067" y="939701"/>
              <a:ext cx="4014176" cy="5063384"/>
              <a:chOff x="7222067" y="939701"/>
              <a:chExt cx="4014176" cy="5063384"/>
            </a:xfrm>
            <a:solidFill>
              <a:srgbClr val="F4E7F3"/>
            </a:solidFill>
          </p:grpSpPr>
          <p:sp>
            <p:nvSpPr>
              <p:cNvPr id="13" name="Puolivapaa piirto 12">
                <a:extLst>
                  <a:ext uri="{FF2B5EF4-FFF2-40B4-BE49-F238E27FC236}">
                    <a16:creationId xmlns:a16="http://schemas.microsoft.com/office/drawing/2014/main" id="{B18DD500-1710-4CF3-A8F9-4A39DD55EC04}"/>
                  </a:ext>
                </a:extLst>
              </p:cNvPr>
              <p:cNvSpPr/>
              <p:nvPr/>
            </p:nvSpPr>
            <p:spPr>
              <a:xfrm>
                <a:off x="8560125" y="4665587"/>
                <a:ext cx="2676117" cy="1337497"/>
              </a:xfrm>
              <a:custGeom>
                <a:avLst/>
                <a:gdLst>
                  <a:gd name="connsiteX0" fmla="*/ 0 w 2676117"/>
                  <a:gd name="connsiteY0" fmla="*/ 1337498 h 1337497"/>
                  <a:gd name="connsiteX1" fmla="*/ 1338059 w 2676117"/>
                  <a:gd name="connsiteY1" fmla="*/ 0 h 1337497"/>
                  <a:gd name="connsiteX2" fmla="*/ 2676118 w 2676117"/>
                  <a:gd name="connsiteY2" fmla="*/ 1337498 h 1337497"/>
                  <a:gd name="connsiteX3" fmla="*/ 0 w 2676117"/>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2676117" h="1337497">
                    <a:moveTo>
                      <a:pt x="0" y="1337498"/>
                    </a:moveTo>
                    <a:cubicBezTo>
                      <a:pt x="0" y="598817"/>
                      <a:pt x="599068" y="0"/>
                      <a:pt x="1338059" y="0"/>
                    </a:cubicBezTo>
                    <a:cubicBezTo>
                      <a:pt x="2077050" y="0"/>
                      <a:pt x="2676118" y="598817"/>
                      <a:pt x="2676118" y="1337498"/>
                    </a:cubicBezTo>
                    <a:lnTo>
                      <a:pt x="0" y="1337498"/>
                    </a:lnTo>
                    <a:close/>
                  </a:path>
                </a:pathLst>
              </a:custGeom>
              <a:solidFill>
                <a:srgbClr val="F4E7F3"/>
              </a:solidFill>
              <a:ln w="6362" cap="flat">
                <a:noFill/>
                <a:prstDash val="solid"/>
                <a:miter/>
              </a:ln>
            </p:spPr>
            <p:txBody>
              <a:bodyPr rtlCol="0" anchor="ctr"/>
              <a:lstStyle/>
              <a:p>
                <a:endParaRPr lang="fi-FI"/>
              </a:p>
            </p:txBody>
          </p:sp>
          <p:sp>
            <p:nvSpPr>
              <p:cNvPr id="14" name="Puolivapaa piirto 13">
                <a:extLst>
                  <a:ext uri="{FF2B5EF4-FFF2-40B4-BE49-F238E27FC236}">
                    <a16:creationId xmlns:a16="http://schemas.microsoft.com/office/drawing/2014/main" id="{89F87C91-1A6C-F8E0-5BFF-D488AD36C34E}"/>
                  </a:ext>
                </a:extLst>
              </p:cNvPr>
              <p:cNvSpPr/>
              <p:nvPr/>
            </p:nvSpPr>
            <p:spPr>
              <a:xfrm>
                <a:off x="9229155" y="939701"/>
                <a:ext cx="1338058" cy="668748"/>
              </a:xfrm>
              <a:custGeom>
                <a:avLst/>
                <a:gdLst>
                  <a:gd name="connsiteX0" fmla="*/ 0 w 1338058"/>
                  <a:gd name="connsiteY0" fmla="*/ 668749 h 668748"/>
                  <a:gd name="connsiteX1" fmla="*/ 669029 w 1338058"/>
                  <a:gd name="connsiteY1" fmla="*/ 0 h 668748"/>
                  <a:gd name="connsiteX2" fmla="*/ 1338059 w 1338058"/>
                  <a:gd name="connsiteY2" fmla="*/ 668749 h 668748"/>
                  <a:gd name="connsiteX3" fmla="*/ 0 w 1338058"/>
                  <a:gd name="connsiteY3" fmla="*/ 668749 h 668748"/>
                </a:gdLst>
                <a:ahLst/>
                <a:cxnLst>
                  <a:cxn ang="0">
                    <a:pos x="connsiteX0" y="connsiteY0"/>
                  </a:cxn>
                  <a:cxn ang="0">
                    <a:pos x="connsiteX1" y="connsiteY1"/>
                  </a:cxn>
                  <a:cxn ang="0">
                    <a:pos x="connsiteX2" y="connsiteY2"/>
                  </a:cxn>
                  <a:cxn ang="0">
                    <a:pos x="connsiteX3" y="connsiteY3"/>
                  </a:cxn>
                </a:cxnLst>
                <a:rect l="l" t="t" r="r" b="b"/>
                <a:pathLst>
                  <a:path w="1338058" h="668748">
                    <a:moveTo>
                      <a:pt x="0" y="668749"/>
                    </a:moveTo>
                    <a:cubicBezTo>
                      <a:pt x="0" y="299408"/>
                      <a:pt x="299534" y="0"/>
                      <a:pt x="669029" y="0"/>
                    </a:cubicBezTo>
                    <a:cubicBezTo>
                      <a:pt x="1038525" y="0"/>
                      <a:pt x="1338059" y="299408"/>
                      <a:pt x="1338059" y="668749"/>
                    </a:cubicBezTo>
                    <a:lnTo>
                      <a:pt x="0" y="668749"/>
                    </a:lnTo>
                    <a:close/>
                  </a:path>
                </a:pathLst>
              </a:custGeom>
              <a:solidFill>
                <a:srgbClr val="F4E7F3"/>
              </a:solidFill>
              <a:ln w="6362"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58A6D95B-D549-B296-06BE-04098C053B37}"/>
                  </a:ext>
                </a:extLst>
              </p:cNvPr>
              <p:cNvSpPr/>
              <p:nvPr/>
            </p:nvSpPr>
            <p:spPr>
              <a:xfrm>
                <a:off x="7222067" y="4665587"/>
                <a:ext cx="1338058" cy="1337497"/>
              </a:xfrm>
              <a:custGeom>
                <a:avLst/>
                <a:gdLst>
                  <a:gd name="connsiteX0" fmla="*/ 0 w 1338058"/>
                  <a:gd name="connsiteY0" fmla="*/ 1337498 h 1337497"/>
                  <a:gd name="connsiteX1" fmla="*/ 1338059 w 1338058"/>
                  <a:gd name="connsiteY1" fmla="*/ 0 h 1337497"/>
                  <a:gd name="connsiteX2" fmla="*/ 1338059 w 1338058"/>
                  <a:gd name="connsiteY2" fmla="*/ 1337498 h 1337497"/>
                  <a:gd name="connsiteX3" fmla="*/ 0 w 1338058"/>
                  <a:gd name="connsiteY3" fmla="*/ 1337498 h 1337497"/>
                </a:gdLst>
                <a:ahLst/>
                <a:cxnLst>
                  <a:cxn ang="0">
                    <a:pos x="connsiteX0" y="connsiteY0"/>
                  </a:cxn>
                  <a:cxn ang="0">
                    <a:pos x="connsiteX1" y="connsiteY1"/>
                  </a:cxn>
                  <a:cxn ang="0">
                    <a:pos x="connsiteX2" y="connsiteY2"/>
                  </a:cxn>
                  <a:cxn ang="0">
                    <a:pos x="connsiteX3" y="connsiteY3"/>
                  </a:cxn>
                </a:cxnLst>
                <a:rect l="l" t="t" r="r" b="b"/>
                <a:pathLst>
                  <a:path w="1338058" h="1337497">
                    <a:moveTo>
                      <a:pt x="0" y="1337498"/>
                    </a:moveTo>
                    <a:cubicBezTo>
                      <a:pt x="0" y="598817"/>
                      <a:pt x="599068" y="0"/>
                      <a:pt x="1338059" y="0"/>
                    </a:cubicBezTo>
                    <a:lnTo>
                      <a:pt x="1338059" y="1337498"/>
                    </a:lnTo>
                    <a:lnTo>
                      <a:pt x="0" y="1337498"/>
                    </a:lnTo>
                    <a:close/>
                  </a:path>
                </a:pathLst>
              </a:custGeom>
              <a:solidFill>
                <a:srgbClr val="F4E7F3"/>
              </a:solidFill>
              <a:ln w="6362"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6CC6F974-9C27-054A-5332-F03A411925BB}"/>
                  </a:ext>
                </a:extLst>
              </p:cNvPr>
              <p:cNvSpPr/>
              <p:nvPr/>
            </p:nvSpPr>
            <p:spPr>
              <a:xfrm>
                <a:off x="10567214" y="939701"/>
                <a:ext cx="669029" cy="668748"/>
              </a:xfrm>
              <a:custGeom>
                <a:avLst/>
                <a:gdLst>
                  <a:gd name="connsiteX0" fmla="*/ 0 w 669029"/>
                  <a:gd name="connsiteY0" fmla="*/ 0 h 668748"/>
                  <a:gd name="connsiteX1" fmla="*/ 669029 w 669029"/>
                  <a:gd name="connsiteY1" fmla="*/ 668749 h 668748"/>
                  <a:gd name="connsiteX2" fmla="*/ 0 w 669029"/>
                  <a:gd name="connsiteY2" fmla="*/ 668749 h 668748"/>
                  <a:gd name="connsiteX3" fmla="*/ 0 w 669029"/>
                  <a:gd name="connsiteY3" fmla="*/ 0 h 668748"/>
                </a:gdLst>
                <a:ahLst/>
                <a:cxnLst>
                  <a:cxn ang="0">
                    <a:pos x="connsiteX0" y="connsiteY0"/>
                  </a:cxn>
                  <a:cxn ang="0">
                    <a:pos x="connsiteX1" y="connsiteY1"/>
                  </a:cxn>
                  <a:cxn ang="0">
                    <a:pos x="connsiteX2" y="connsiteY2"/>
                  </a:cxn>
                  <a:cxn ang="0">
                    <a:pos x="connsiteX3" y="connsiteY3"/>
                  </a:cxn>
                </a:cxnLst>
                <a:rect l="l" t="t" r="r" b="b"/>
                <a:pathLst>
                  <a:path w="669029" h="668748">
                    <a:moveTo>
                      <a:pt x="0" y="0"/>
                    </a:moveTo>
                    <a:cubicBezTo>
                      <a:pt x="369495" y="0"/>
                      <a:pt x="669029" y="299408"/>
                      <a:pt x="669029" y="668749"/>
                    </a:cubicBezTo>
                    <a:lnTo>
                      <a:pt x="0" y="668749"/>
                    </a:lnTo>
                    <a:lnTo>
                      <a:pt x="0" y="0"/>
                    </a:lnTo>
                    <a:close/>
                  </a:path>
                </a:pathLst>
              </a:custGeom>
              <a:solidFill>
                <a:srgbClr val="F4E7F3"/>
              </a:solidFill>
              <a:ln w="6362" cap="flat">
                <a:noFill/>
                <a:prstDash val="solid"/>
                <a:miter/>
              </a:ln>
            </p:spPr>
            <p:txBody>
              <a:bodyPr rtlCol="0" anchor="ctr"/>
              <a:lstStyle/>
              <a:p>
                <a:endParaRPr lang="fi-FI"/>
              </a:p>
            </p:txBody>
          </p:sp>
        </p:grpSp>
        <p:sp>
          <p:nvSpPr>
            <p:cNvPr id="17" name="Puolivapaa piirto 16">
              <a:extLst>
                <a:ext uri="{FF2B5EF4-FFF2-40B4-BE49-F238E27FC236}">
                  <a16:creationId xmlns:a16="http://schemas.microsoft.com/office/drawing/2014/main" id="{2BFABAAB-6C91-D182-85D2-5795D810DEC9}"/>
                </a:ext>
              </a:extLst>
            </p:cNvPr>
            <p:cNvSpPr/>
            <p:nvPr/>
          </p:nvSpPr>
          <p:spPr>
            <a:xfrm>
              <a:off x="11236243" y="939701"/>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4E7F3"/>
            </a:solidFill>
            <a:ln w="6362"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1C24628B-5F4E-2BDD-02E8-047CF361D92A}"/>
                </a:ext>
              </a:extLst>
            </p:cNvPr>
            <p:cNvSpPr/>
            <p:nvPr/>
          </p:nvSpPr>
          <p:spPr>
            <a:xfrm>
              <a:off x="11236243" y="1608449"/>
              <a:ext cx="955756" cy="668748"/>
            </a:xfrm>
            <a:custGeom>
              <a:avLst/>
              <a:gdLst>
                <a:gd name="connsiteX0" fmla="*/ 955756 w 955756"/>
                <a:gd name="connsiteY0" fmla="*/ 64391 h 668748"/>
                <a:gd name="connsiteX1" fmla="*/ 669029 w 955756"/>
                <a:gd name="connsiteY1" fmla="*/ 0 h 668748"/>
                <a:gd name="connsiteX2" fmla="*/ 0 w 955756"/>
                <a:gd name="connsiteY2" fmla="*/ 668749 h 668748"/>
                <a:gd name="connsiteX3" fmla="*/ 955756 w 955756"/>
                <a:gd name="connsiteY3" fmla="*/ 668749 h 668748"/>
                <a:gd name="connsiteX4" fmla="*/ 955756 w 955756"/>
                <a:gd name="connsiteY4" fmla="*/ 64391 h 668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668748">
                  <a:moveTo>
                    <a:pt x="955756" y="64391"/>
                  </a:moveTo>
                  <a:cubicBezTo>
                    <a:pt x="868853" y="23120"/>
                    <a:pt x="771646" y="0"/>
                    <a:pt x="669029" y="0"/>
                  </a:cubicBezTo>
                  <a:cubicBezTo>
                    <a:pt x="299534" y="0"/>
                    <a:pt x="0" y="299408"/>
                    <a:pt x="0" y="668749"/>
                  </a:cubicBezTo>
                  <a:lnTo>
                    <a:pt x="955756" y="668749"/>
                  </a:lnTo>
                  <a:lnTo>
                    <a:pt x="955756" y="64391"/>
                  </a:lnTo>
                  <a:close/>
                </a:path>
              </a:pathLst>
            </a:custGeom>
            <a:solidFill>
              <a:srgbClr val="F4E7F3"/>
            </a:solidFill>
            <a:ln w="6362"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CE60EC5-959A-47B6-4070-442256C0C180}"/>
                </a:ext>
              </a:extLst>
            </p:cNvPr>
            <p:cNvSpPr/>
            <p:nvPr/>
          </p:nvSpPr>
          <p:spPr>
            <a:xfrm>
              <a:off x="11236243" y="4665587"/>
              <a:ext cx="955756" cy="1337497"/>
            </a:xfrm>
            <a:custGeom>
              <a:avLst/>
              <a:gdLst>
                <a:gd name="connsiteX0" fmla="*/ 955756 w 955756"/>
                <a:gd name="connsiteY0" fmla="*/ 401574 h 1337497"/>
                <a:gd name="connsiteX1" fmla="*/ 0 w 955756"/>
                <a:gd name="connsiteY1" fmla="*/ 0 h 1337497"/>
                <a:gd name="connsiteX2" fmla="*/ 0 w 955756"/>
                <a:gd name="connsiteY2" fmla="*/ 1337498 h 1337497"/>
                <a:gd name="connsiteX3" fmla="*/ 955756 w 955756"/>
                <a:gd name="connsiteY3" fmla="*/ 1337498 h 1337497"/>
                <a:gd name="connsiteX4" fmla="*/ 955756 w 955756"/>
                <a:gd name="connsiteY4" fmla="*/ 401574 h 133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756" h="1337497">
                  <a:moveTo>
                    <a:pt x="955756" y="401574"/>
                  </a:moveTo>
                  <a:cubicBezTo>
                    <a:pt x="712892" y="153800"/>
                    <a:pt x="374440" y="0"/>
                    <a:pt x="0" y="0"/>
                  </a:cubicBezTo>
                  <a:lnTo>
                    <a:pt x="0" y="1337498"/>
                  </a:lnTo>
                  <a:lnTo>
                    <a:pt x="955756" y="1337498"/>
                  </a:lnTo>
                  <a:lnTo>
                    <a:pt x="955756" y="401574"/>
                  </a:lnTo>
                  <a:close/>
                </a:path>
              </a:pathLst>
            </a:custGeom>
            <a:solidFill>
              <a:srgbClr val="F4E7F3"/>
            </a:solidFill>
            <a:ln w="6362" cap="flat">
              <a:noFill/>
              <a:prstDash val="solid"/>
              <a:miter/>
            </a:ln>
          </p:spPr>
          <p:txBody>
            <a:bodyPr rtlCol="0" anchor="ctr"/>
            <a:lstStyle/>
            <a:p>
              <a:endParaRPr lang="fi-FI"/>
            </a:p>
          </p:txBody>
        </p:sp>
      </p:gr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7239001" y="1612042"/>
            <a:ext cx="4666128" cy="3061558"/>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11" name="Tekstiruutu 10">
            <a:extLst>
              <a:ext uri="{FF2B5EF4-FFF2-40B4-BE49-F238E27FC236}">
                <a16:creationId xmlns:a16="http://schemas.microsoft.com/office/drawing/2014/main" id="{0786FE2D-04E8-6D1D-1361-0E59089133A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7057599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Yksipalstainen sivu / graafi">
    <p:spTree>
      <p:nvGrpSpPr>
        <p:cNvPr id="1" name=""/>
        <p:cNvGrpSpPr/>
        <p:nvPr/>
      </p:nvGrpSpPr>
      <p:grpSpPr>
        <a:xfrm>
          <a:off x="0" y="0"/>
          <a:ext cx="0" cy="0"/>
          <a:chOff x="0" y="0"/>
          <a:chExt cx="0" cy="0"/>
        </a:xfrm>
      </p:grpSpPr>
      <p:sp>
        <p:nvSpPr>
          <p:cNvPr id="5" name="Tekstin paikkamerkki 13">
            <a:extLst>
              <a:ext uri="{FF2B5EF4-FFF2-40B4-BE49-F238E27FC236}">
                <a16:creationId xmlns:a16="http://schemas.microsoft.com/office/drawing/2014/main" id="{025B547B-F851-ECBA-AA0A-DB8F32954864}"/>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1510552" y="1591235"/>
            <a:ext cx="5595641" cy="446442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4" name="Kaavion paikkamerkki 13">
            <a:extLst>
              <a:ext uri="{FF2B5EF4-FFF2-40B4-BE49-F238E27FC236}">
                <a16:creationId xmlns:a16="http://schemas.microsoft.com/office/drawing/2014/main" id="{B341620D-9417-2AEC-1C17-0940E5BF997D}"/>
              </a:ext>
            </a:extLst>
          </p:cNvPr>
          <p:cNvSpPr>
            <a:spLocks noGrp="1"/>
          </p:cNvSpPr>
          <p:nvPr>
            <p:ph type="chart" sz="quarter" idx="15"/>
          </p:nvPr>
        </p:nvSpPr>
        <p:spPr>
          <a:xfrm>
            <a:off x="7105650" y="1590675"/>
            <a:ext cx="4799013"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57A14FD-5482-D042-9732-E7325C129BCC}"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5" name="Tekstiruutu 14">
            <a:extLst>
              <a:ext uri="{FF2B5EF4-FFF2-40B4-BE49-F238E27FC236}">
                <a16:creationId xmlns:a16="http://schemas.microsoft.com/office/drawing/2014/main" id="{E84139C4-EC1C-8E8D-B6F5-84D70D502D04}"/>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24716318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aksipalstainen / kuva">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icture Placeholder 7">
            <a:extLst>
              <a:ext uri="{FF2B5EF4-FFF2-40B4-BE49-F238E27FC236}">
                <a16:creationId xmlns:a16="http://schemas.microsoft.com/office/drawing/2014/main" id="{280CB4EE-4465-A232-5CF7-314B6C87EBA2}"/>
              </a:ext>
            </a:extLst>
          </p:cNvPr>
          <p:cNvSpPr>
            <a:spLocks noGrp="1"/>
          </p:cNvSpPr>
          <p:nvPr>
            <p:ph type="pic" sz="quarter" idx="13"/>
          </p:nvPr>
        </p:nvSpPr>
        <p:spPr>
          <a:xfrm>
            <a:off x="9144000" y="2322413"/>
            <a:ext cx="2761128" cy="3677793"/>
          </a:xfrm>
          <a:solidFill>
            <a:schemeClr val="bg1">
              <a:lumMod val="95000"/>
            </a:schemeClr>
          </a:solidFill>
        </p:spPr>
        <p:txBody>
          <a:bodyPr anchor="ctr" anchorCtr="0"/>
          <a:lstStyle>
            <a:lvl1pPr marL="0" indent="0" algn="ctr">
              <a:buNone/>
              <a:defRPr sz="1800"/>
            </a:lvl1pPr>
          </a:lstStyle>
          <a:p>
            <a:r>
              <a:rPr lang="fi-FI"/>
              <a:t>Lisää kuva napsauttamalla kuvaketta</a:t>
            </a:r>
            <a:endParaRPr lang="en-GB"/>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65EA6E8-1759-1F45-B884-8435B9E91281}"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6" name="Tekstiruutu 15">
            <a:extLst>
              <a:ext uri="{FF2B5EF4-FFF2-40B4-BE49-F238E27FC236}">
                <a16:creationId xmlns:a16="http://schemas.microsoft.com/office/drawing/2014/main" id="{087EE55F-4FC5-6A0C-A54E-EB6F6B42D05A}"/>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grpSp>
        <p:nvGrpSpPr>
          <p:cNvPr id="5" name="Kuva 12">
            <a:extLst>
              <a:ext uri="{FF2B5EF4-FFF2-40B4-BE49-F238E27FC236}">
                <a16:creationId xmlns:a16="http://schemas.microsoft.com/office/drawing/2014/main" id="{2DFF8DD9-9A5F-FDAE-5F81-816B9935AE7E}"/>
              </a:ext>
            </a:extLst>
          </p:cNvPr>
          <p:cNvGrpSpPr/>
          <p:nvPr/>
        </p:nvGrpSpPr>
        <p:grpSpPr>
          <a:xfrm>
            <a:off x="8235538" y="1419545"/>
            <a:ext cx="3669590" cy="4580660"/>
            <a:chOff x="8235538" y="1419545"/>
            <a:chExt cx="3669590" cy="4580660"/>
          </a:xfrm>
          <a:solidFill>
            <a:srgbClr val="F4E7F3"/>
          </a:solidFill>
        </p:grpSpPr>
        <p:sp>
          <p:nvSpPr>
            <p:cNvPr id="6" name="Puolivapaa piirto 5">
              <a:extLst>
                <a:ext uri="{FF2B5EF4-FFF2-40B4-BE49-F238E27FC236}">
                  <a16:creationId xmlns:a16="http://schemas.microsoft.com/office/drawing/2014/main" id="{C98C1E22-F961-81D5-4CAD-2BE4FD1B48B6}"/>
                </a:ext>
              </a:extLst>
            </p:cNvPr>
            <p:cNvSpPr/>
            <p:nvPr/>
          </p:nvSpPr>
          <p:spPr>
            <a:xfrm>
              <a:off x="10070333" y="1419545"/>
              <a:ext cx="917397" cy="916131"/>
            </a:xfrm>
            <a:custGeom>
              <a:avLst/>
              <a:gdLst>
                <a:gd name="connsiteX0" fmla="*/ 0 w 917397"/>
                <a:gd name="connsiteY0" fmla="*/ 916132 h 916131"/>
                <a:gd name="connsiteX1" fmla="*/ 917398 w 917397"/>
                <a:gd name="connsiteY1" fmla="*/ 0 h 916131"/>
                <a:gd name="connsiteX2" fmla="*/ 917398 w 917397"/>
                <a:gd name="connsiteY2" fmla="*/ 916132 h 916131"/>
                <a:gd name="connsiteX3" fmla="*/ 0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0" y="916132"/>
                  </a:moveTo>
                  <a:cubicBezTo>
                    <a:pt x="0" y="410168"/>
                    <a:pt x="410728" y="0"/>
                    <a:pt x="917398" y="0"/>
                  </a:cubicBezTo>
                  <a:lnTo>
                    <a:pt x="917398" y="916132"/>
                  </a:lnTo>
                  <a:lnTo>
                    <a:pt x="0" y="916132"/>
                  </a:lnTo>
                  <a:close/>
                </a:path>
              </a:pathLst>
            </a:custGeom>
            <a:solidFill>
              <a:srgbClr val="F4E7F3"/>
            </a:solidFill>
            <a:ln w="6323"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279E83BC-50F3-6073-968D-B9F90EB5493A}"/>
                </a:ext>
              </a:extLst>
            </p:cNvPr>
            <p:cNvSpPr/>
            <p:nvPr/>
          </p:nvSpPr>
          <p:spPr>
            <a:xfrm>
              <a:off x="10987730" y="1419545"/>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4E7F3"/>
            </a:solidFill>
            <a:ln w="6323"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27A3B4E8-5610-3AEB-0C1C-08F6181D86C1}"/>
                </a:ext>
              </a:extLst>
            </p:cNvPr>
            <p:cNvSpPr/>
            <p:nvPr/>
          </p:nvSpPr>
          <p:spPr>
            <a:xfrm>
              <a:off x="8235538" y="2335677"/>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4E7F3"/>
            </a:solidFill>
            <a:ln w="6323"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6373A229-E30F-0C7E-CDD1-F3D4959B830E}"/>
                </a:ext>
              </a:extLst>
            </p:cNvPr>
            <p:cNvSpPr/>
            <p:nvPr/>
          </p:nvSpPr>
          <p:spPr>
            <a:xfrm>
              <a:off x="8235538" y="3251809"/>
              <a:ext cx="917397" cy="916131"/>
            </a:xfrm>
            <a:custGeom>
              <a:avLst/>
              <a:gdLst>
                <a:gd name="connsiteX0" fmla="*/ 917398 w 917397"/>
                <a:gd name="connsiteY0" fmla="*/ 916132 h 916131"/>
                <a:gd name="connsiteX1" fmla="*/ 0 w 917397"/>
                <a:gd name="connsiteY1" fmla="*/ 0 h 916131"/>
                <a:gd name="connsiteX2" fmla="*/ 917398 w 917397"/>
                <a:gd name="connsiteY2" fmla="*/ 0 h 916131"/>
                <a:gd name="connsiteX3" fmla="*/ 917398 w 917397"/>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917397" h="916131">
                  <a:moveTo>
                    <a:pt x="917398" y="916132"/>
                  </a:moveTo>
                  <a:cubicBezTo>
                    <a:pt x="410735" y="916132"/>
                    <a:pt x="0" y="505970"/>
                    <a:pt x="0" y="0"/>
                  </a:cubicBezTo>
                  <a:lnTo>
                    <a:pt x="917398" y="0"/>
                  </a:lnTo>
                  <a:lnTo>
                    <a:pt x="917398" y="916132"/>
                  </a:lnTo>
                  <a:close/>
                </a:path>
              </a:pathLst>
            </a:custGeom>
            <a:solidFill>
              <a:srgbClr val="F4E7F3"/>
            </a:solidFill>
            <a:ln w="6323"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90CC54CF-F9D0-539D-E122-E05F51A6FF06}"/>
                </a:ext>
              </a:extLst>
            </p:cNvPr>
            <p:cNvSpPr/>
            <p:nvPr/>
          </p:nvSpPr>
          <p:spPr>
            <a:xfrm>
              <a:off x="8235538" y="1419545"/>
              <a:ext cx="1834795" cy="916131"/>
            </a:xfrm>
            <a:custGeom>
              <a:avLst/>
              <a:gdLst>
                <a:gd name="connsiteX0" fmla="*/ 0 w 1834795"/>
                <a:gd name="connsiteY0" fmla="*/ 916132 h 916131"/>
                <a:gd name="connsiteX1" fmla="*/ 917398 w 1834795"/>
                <a:gd name="connsiteY1" fmla="*/ 0 h 916131"/>
                <a:gd name="connsiteX2" fmla="*/ 1834795 w 1834795"/>
                <a:gd name="connsiteY2" fmla="*/ 916132 h 916131"/>
                <a:gd name="connsiteX3" fmla="*/ 0 w 1834795"/>
                <a:gd name="connsiteY3" fmla="*/ 916132 h 916131"/>
              </a:gdLst>
              <a:ahLst/>
              <a:cxnLst>
                <a:cxn ang="0">
                  <a:pos x="connsiteX0" y="connsiteY0"/>
                </a:cxn>
                <a:cxn ang="0">
                  <a:pos x="connsiteX1" y="connsiteY1"/>
                </a:cxn>
                <a:cxn ang="0">
                  <a:pos x="connsiteX2" y="connsiteY2"/>
                </a:cxn>
                <a:cxn ang="0">
                  <a:pos x="connsiteX3" y="connsiteY3"/>
                </a:cxn>
              </a:cxnLst>
              <a:rect l="l" t="t" r="r" b="b"/>
              <a:pathLst>
                <a:path w="1834795" h="916131">
                  <a:moveTo>
                    <a:pt x="0" y="916132"/>
                  </a:moveTo>
                  <a:cubicBezTo>
                    <a:pt x="0" y="410168"/>
                    <a:pt x="410735" y="0"/>
                    <a:pt x="917398" y="0"/>
                  </a:cubicBezTo>
                  <a:cubicBezTo>
                    <a:pt x="1424060" y="0"/>
                    <a:pt x="1834795" y="410168"/>
                    <a:pt x="1834795" y="916132"/>
                  </a:cubicBezTo>
                  <a:lnTo>
                    <a:pt x="0" y="916132"/>
                  </a:lnTo>
                  <a:close/>
                </a:path>
              </a:pathLst>
            </a:custGeom>
            <a:solidFill>
              <a:srgbClr val="F4E7F3"/>
            </a:solidFill>
            <a:ln w="6323"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8F544EA1-4F8E-5ABE-1D90-638700A62A73}"/>
                </a:ext>
              </a:extLst>
            </p:cNvPr>
            <p:cNvSpPr/>
            <p:nvPr/>
          </p:nvSpPr>
          <p:spPr>
            <a:xfrm>
              <a:off x="8235538" y="4167941"/>
              <a:ext cx="917397" cy="1832263"/>
            </a:xfrm>
            <a:custGeom>
              <a:avLst/>
              <a:gdLst>
                <a:gd name="connsiteX0" fmla="*/ 917398 w 917397"/>
                <a:gd name="connsiteY0" fmla="*/ 1832264 h 1832263"/>
                <a:gd name="connsiteX1" fmla="*/ 0 w 917397"/>
                <a:gd name="connsiteY1" fmla="*/ 916132 h 1832263"/>
                <a:gd name="connsiteX2" fmla="*/ 917398 w 917397"/>
                <a:gd name="connsiteY2" fmla="*/ 0 h 1832263"/>
                <a:gd name="connsiteX3" fmla="*/ 917398 w 917397"/>
                <a:gd name="connsiteY3" fmla="*/ 1832264 h 1832263"/>
              </a:gdLst>
              <a:ahLst/>
              <a:cxnLst>
                <a:cxn ang="0">
                  <a:pos x="connsiteX0" y="connsiteY0"/>
                </a:cxn>
                <a:cxn ang="0">
                  <a:pos x="connsiteX1" y="connsiteY1"/>
                </a:cxn>
                <a:cxn ang="0">
                  <a:pos x="connsiteX2" y="connsiteY2"/>
                </a:cxn>
                <a:cxn ang="0">
                  <a:pos x="connsiteX3" y="connsiteY3"/>
                </a:cxn>
              </a:cxnLst>
              <a:rect l="l" t="t" r="r" b="b"/>
              <a:pathLst>
                <a:path w="917397" h="1832263">
                  <a:moveTo>
                    <a:pt x="917398" y="1832264"/>
                  </a:moveTo>
                  <a:cubicBezTo>
                    <a:pt x="410735" y="1832264"/>
                    <a:pt x="0" y="1422096"/>
                    <a:pt x="0" y="916132"/>
                  </a:cubicBezTo>
                  <a:cubicBezTo>
                    <a:pt x="0" y="410168"/>
                    <a:pt x="410735" y="0"/>
                    <a:pt x="917398" y="0"/>
                  </a:cubicBezTo>
                  <a:lnTo>
                    <a:pt x="917398" y="1832264"/>
                  </a:lnTo>
                  <a:close/>
                </a:path>
              </a:pathLst>
            </a:custGeom>
            <a:solidFill>
              <a:srgbClr val="F4E7F3"/>
            </a:solidFill>
            <a:ln w="6323" cap="flat">
              <a:noFill/>
              <a:prstDash val="solid"/>
              <a:miter/>
            </a:ln>
          </p:spPr>
          <p:txBody>
            <a:bodyPr rtlCol="0" anchor="ctr"/>
            <a:lstStyle/>
            <a:p>
              <a:endParaRPr lang="fi-FI"/>
            </a:p>
          </p:txBody>
        </p:sp>
      </p:grpSp>
    </p:spTree>
    <p:extLst>
      <p:ext uri="{BB962C8B-B14F-4D97-AF65-F5344CB8AC3E}">
        <p14:creationId xmlns:p14="http://schemas.microsoft.com/office/powerpoint/2010/main" val="31320404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aksipalstainen / graafi">
    <p:spTree>
      <p:nvGrpSpPr>
        <p:cNvPr id="1" name=""/>
        <p:cNvGrpSpPr/>
        <p:nvPr/>
      </p:nvGrpSpPr>
      <p:grpSpPr>
        <a:xfrm>
          <a:off x="0" y="0"/>
          <a:ext cx="0" cy="0"/>
          <a:chOff x="0" y="0"/>
          <a:chExt cx="0" cy="0"/>
        </a:xfrm>
      </p:grpSpPr>
      <p:sp>
        <p:nvSpPr>
          <p:cNvPr id="14" name="Tekstin paikkamerkki 13">
            <a:extLst>
              <a:ext uri="{FF2B5EF4-FFF2-40B4-BE49-F238E27FC236}">
                <a16:creationId xmlns:a16="http://schemas.microsoft.com/office/drawing/2014/main" id="{0BBE72B7-77E0-897C-7E49-43328951B566}"/>
              </a:ext>
            </a:extLst>
          </p:cNvPr>
          <p:cNvSpPr>
            <a:spLocks noGrp="1"/>
          </p:cNvSpPr>
          <p:nvPr>
            <p:ph type="body" sz="quarter" idx="14"/>
          </p:nvPr>
        </p:nvSpPr>
        <p:spPr>
          <a:xfrm>
            <a:off x="286870" y="134471"/>
            <a:ext cx="11618258" cy="275663"/>
          </a:xfrm>
        </p:spPr>
        <p:txBody>
          <a:bodyPr anchor="b" anchorCtr="0"/>
          <a:lstStyle>
            <a:lvl1pPr marL="288000" indent="-273050">
              <a:buNone/>
              <a:tabLst/>
              <a:defRPr sz="1250" b="1" cap="all" spc="0" baseline="0">
                <a:latin typeface="Barlow" panose="00000500000000000000" pitchFamily="2" charset="0"/>
              </a:defRPr>
            </a:lvl1pPr>
            <a:lvl2pPr marL="457200" indent="0">
              <a:buNone/>
              <a:defRPr/>
            </a:lvl2pPr>
          </a:lstStyle>
          <a:p>
            <a:pPr lvl="0"/>
            <a:endParaRPr lang="fi-FI"/>
          </a:p>
        </p:txBody>
      </p:sp>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60293" y="720146"/>
            <a:ext cx="11344836" cy="654424"/>
          </a:xfrm>
        </p:spPr>
        <p:txBody>
          <a:bodyPr/>
          <a:lstStyle/>
          <a:p>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0293"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5" name="Content Placeholder 2">
            <a:extLst>
              <a:ext uri="{FF2B5EF4-FFF2-40B4-BE49-F238E27FC236}">
                <a16:creationId xmlns:a16="http://schemas.microsoft.com/office/drawing/2014/main" id="{4F3B1AE4-CB00-5F07-A6C1-D171DBE4B612}"/>
              </a:ext>
            </a:extLst>
          </p:cNvPr>
          <p:cNvSpPr>
            <a:spLocks noGrp="1"/>
          </p:cNvSpPr>
          <p:nvPr>
            <p:ph idx="15"/>
          </p:nvPr>
        </p:nvSpPr>
        <p:spPr>
          <a:xfrm>
            <a:off x="4387826" y="1591235"/>
            <a:ext cx="3445651" cy="4464424"/>
          </a:xfrm>
        </p:spPr>
        <p:txBody>
          <a:bodyPr/>
          <a:lstStyle>
            <a:lvl1pPr>
              <a:defRPr spc="-10" baseline="0"/>
            </a:lvl1pPr>
            <a:lvl2pPr>
              <a:defRPr spc="-10" baseline="0"/>
            </a:lvl2pPr>
            <a:lvl3pPr>
              <a:defRPr spc="-10" baseline="0"/>
            </a:lvl3pPr>
            <a:lvl4pPr>
              <a:defRPr spc="-10" baseline="0"/>
            </a:lvl4pPr>
            <a:lvl5pPr>
              <a:defRPr spc="-10" baseline="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Kaavion paikkamerkki 13">
            <a:extLst>
              <a:ext uri="{FF2B5EF4-FFF2-40B4-BE49-F238E27FC236}">
                <a16:creationId xmlns:a16="http://schemas.microsoft.com/office/drawing/2014/main" id="{862B32A9-D89E-849F-9B90-03B9128E0C28}"/>
              </a:ext>
            </a:extLst>
          </p:cNvPr>
          <p:cNvSpPr>
            <a:spLocks noGrp="1"/>
          </p:cNvSpPr>
          <p:nvPr>
            <p:ph type="chart" sz="quarter" idx="16"/>
          </p:nvPr>
        </p:nvSpPr>
        <p:spPr>
          <a:xfrm>
            <a:off x="7833477" y="1590675"/>
            <a:ext cx="4071186" cy="4465638"/>
          </a:xfrm>
        </p:spPr>
        <p:txBody>
          <a:bodyPr anchor="ctr" anchorCtr="0"/>
          <a:lstStyle>
            <a:lvl1pPr marL="0" indent="0" algn="ctr">
              <a:buNone/>
              <a:defRPr/>
            </a:lvl1pPr>
          </a:lstStyle>
          <a:p>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Esityksen nimi lorem ipsum dolor</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FD8764EC-E0EC-E74F-AAB1-E5F29A74004E}" type="datetime1">
              <a:t>2026-03-31</a:t>
            </a:fld>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17" name="Tekstiruutu 16">
            <a:extLst>
              <a:ext uri="{FF2B5EF4-FFF2-40B4-BE49-F238E27FC236}">
                <a16:creationId xmlns:a16="http://schemas.microsoft.com/office/drawing/2014/main" id="{FD32C0EF-6918-8E25-B56F-D81E34DC3939}"/>
              </a:ext>
            </a:extLst>
          </p:cNvPr>
          <p:cNvSpPr txBox="1"/>
          <p:nvPr userDrawn="1"/>
        </p:nvSpPr>
        <p:spPr>
          <a:xfrm>
            <a:off x="7043469" y="6508210"/>
            <a:ext cx="4580627" cy="76944"/>
          </a:xfrm>
          <a:prstGeom prst="rect">
            <a:avLst/>
          </a:prstGeom>
          <a:noFill/>
        </p:spPr>
        <p:txBody>
          <a:bodyPr wrap="square" lIns="0" tIns="0" rIns="0" bIns="0" rtlCol="0">
            <a:spAutoFit/>
          </a:bodyPr>
          <a:lstStyle/>
          <a:p>
            <a:pPr algn="r"/>
            <a:r>
              <a:rPr lang="fi-FI" sz="500" spc="0" baseline="0" err="1">
                <a:solidFill>
                  <a:schemeClr val="tx2"/>
                </a:solidFill>
                <a:latin typeface="+mj-lt"/>
              </a:rPr>
              <a:t>This document is our property and shall not without our permission be altered, copied, used for manufacturing or communicated to any other person or company.</a:t>
            </a:r>
          </a:p>
        </p:txBody>
      </p:sp>
    </p:spTree>
    <p:extLst>
      <p:ext uri="{BB962C8B-B14F-4D97-AF65-F5344CB8AC3E}">
        <p14:creationId xmlns:p14="http://schemas.microsoft.com/office/powerpoint/2010/main" val="121318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image" Target="../media/image1.pn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image" Target="../media/image1.png"/><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theme" Target="../theme/theme7.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image" Target="../media/image1.png"/><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3B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r>
              <a:rPr lang="fi-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fld id="{5110E730-C66F-D74A-9E51-017FF6592AE2}" type="datetime1">
              <a:t>2026-03-31</a:t>
            </a:fld>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24238" y="6238240"/>
            <a:ext cx="964914" cy="457448"/>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73" r:id="rId4"/>
    <p:sldLayoutId id="2147483674" r:id="rId5"/>
    <p:sldLayoutId id="2147483664" r:id="rId6"/>
    <p:sldLayoutId id="2147483650" r:id="rId7"/>
    <p:sldLayoutId id="2147483667" r:id="rId8"/>
    <p:sldLayoutId id="2147483663" r:id="rId9"/>
    <p:sldLayoutId id="2147483666" r:id="rId10"/>
    <p:sldLayoutId id="2147483668" r:id="rId11"/>
    <p:sldLayoutId id="2147483669" r:id="rId12"/>
    <p:sldLayoutId id="2147483670" r:id="rId13"/>
    <p:sldLayoutId id="2147483671" r:id="rId14"/>
    <p:sldLayoutId id="2147483654" r:id="rId15"/>
    <p:sldLayoutId id="2147483655" r:id="rId16"/>
    <p:sldLayoutId id="2147483672" r:id="rId17"/>
    <p:sldLayoutId id="2147483783" r:id="rId18"/>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r>
              <a:rPr lang="fi-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fld id="{5110E730-C66F-D74A-9E51-017FF6592AE2}" type="datetime1">
              <a:t>2026-03-31</a:t>
            </a:fld>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1817591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5DEEB">
            <a:alpha val="4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r>
              <a:rPr lang="fi-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fld id="{5110E730-C66F-D74A-9E51-017FF6592AE2}" type="datetime1">
              <a:t>2026-03-31</a:t>
            </a:fld>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2491910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r>
              <a:rPr lang="fi-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fld id="{5110E730-C66F-D74A-9E51-017FF6592AE2}" type="datetime1">
              <a:t>2026-03-31</a:t>
            </a:fld>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3669187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r>
              <a:rPr lang="fi-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fld id="{5110E730-C66F-D74A-9E51-017FF6592AE2}" type="datetime1">
              <a:t>2026-03-31</a:t>
            </a:fld>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344556635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r>
              <a:rPr lang="fi-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fld id="{5110E730-C66F-D74A-9E51-017FF6592AE2}" type="datetime1">
              <a:t>2026-03-31</a:t>
            </a:fld>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121979988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60293" y="720146"/>
            <a:ext cx="11344836" cy="654424"/>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1510553" y="1591235"/>
            <a:ext cx="10394576" cy="4464424"/>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510553" y="6391837"/>
            <a:ext cx="3778623"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r>
              <a:rPr lang="fi-FI"/>
              <a:t>Esityksen nimi lorem ipsum dolor</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508812" y="6391837"/>
            <a:ext cx="1187824" cy="242047"/>
          </a:xfrm>
          <a:prstGeom prst="rect">
            <a:avLst/>
          </a:prstGeom>
        </p:spPr>
        <p:txBody>
          <a:bodyPr vert="horz" lIns="0" tIns="0" rIns="0" bIns="0" rtlCol="0" anchor="ctr"/>
          <a:lstStyle>
            <a:lvl1pPr algn="l">
              <a:defRPr sz="1200" b="1">
                <a:solidFill>
                  <a:schemeClr val="tx2"/>
                </a:solidFill>
                <a:latin typeface="Barlow" panose="00000500000000000000" pitchFamily="2" charset="0"/>
              </a:defRPr>
            </a:lvl1pPr>
          </a:lstStyle>
          <a:p>
            <a:fld id="{5110E730-C66F-D74A-9E51-017FF6592AE2}" type="datetime1">
              <a:t>2026-03-31</a:t>
            </a:fld>
            <a:endParaRPr lang="fi-FI"/>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559988" y="6391837"/>
            <a:ext cx="345140" cy="242047"/>
          </a:xfrm>
          <a:prstGeom prst="rect">
            <a:avLst/>
          </a:prstGeom>
        </p:spPr>
        <p:txBody>
          <a:bodyPr vert="horz" lIns="0" tIns="0" rIns="0" bIns="0" rtlCol="0" anchor="ctr"/>
          <a:lstStyle>
            <a:lvl1pPr algn="r">
              <a:defRPr sz="1500" b="1">
                <a:solidFill>
                  <a:schemeClr val="tx2"/>
                </a:solidFill>
                <a:latin typeface="+mn-lt"/>
              </a:defRPr>
            </a:lvl1pPr>
          </a:lstStyle>
          <a:p>
            <a:fld id="{31160B98-140E-4345-B1A3-2A7247C42973}" type="slidenum">
              <a:rPr lang="fi-FI" smtClean="0"/>
              <a:pPr/>
              <a:t>‹#›</a:t>
            </a:fld>
            <a:endParaRPr lang="fi-FI"/>
          </a:p>
        </p:txBody>
      </p:sp>
      <p:cxnSp>
        <p:nvCxnSpPr>
          <p:cNvPr id="6" name="Suora yhdysviiva 4">
            <a:extLst>
              <a:ext uri="{FF2B5EF4-FFF2-40B4-BE49-F238E27FC236}">
                <a16:creationId xmlns:a16="http://schemas.microsoft.com/office/drawing/2014/main" id="{A4B5CEF4-ECF6-3CAC-97E3-D7AECAB8159D}"/>
              </a:ext>
              <a:ext uri="{C183D7F6-B498-43B3-948B-1728B52AA6E4}">
                <adec:decorative xmlns:adec="http://schemas.microsoft.com/office/drawing/2017/decorative" val="1"/>
              </a:ext>
            </a:extLst>
          </p:cNvPr>
          <p:cNvCxnSpPr/>
          <p:nvPr userDrawn="1"/>
        </p:nvCxnSpPr>
        <p:spPr>
          <a:xfrm>
            <a:off x="282389" y="470649"/>
            <a:ext cx="11627223"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cxnSp>
        <p:nvCxnSpPr>
          <p:cNvPr id="10" name="Suora yhdysviiva 5">
            <a:extLst>
              <a:ext uri="{FF2B5EF4-FFF2-40B4-BE49-F238E27FC236}">
                <a16:creationId xmlns:a16="http://schemas.microsoft.com/office/drawing/2014/main" id="{E110E46E-262A-314F-C036-2BE24516587F}"/>
              </a:ext>
              <a:ext uri="{C183D7F6-B498-43B3-948B-1728B52AA6E4}">
                <adec:decorative xmlns:adec="http://schemas.microsoft.com/office/drawing/2017/decorative" val="1"/>
              </a:ext>
            </a:extLst>
          </p:cNvPr>
          <p:cNvCxnSpPr>
            <a:cxnSpLocks/>
          </p:cNvCxnSpPr>
          <p:nvPr userDrawn="1"/>
        </p:nvCxnSpPr>
        <p:spPr>
          <a:xfrm>
            <a:off x="1519518" y="6279778"/>
            <a:ext cx="10390094" cy="0"/>
          </a:xfrm>
          <a:prstGeom prst="line">
            <a:avLst/>
          </a:prstGeom>
          <a:ln w="9525">
            <a:solidFill>
              <a:srgbClr val="32157D"/>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38" y="6212840"/>
            <a:ext cx="964914" cy="457448"/>
          </a:xfrm>
          <a:prstGeom prst="rect">
            <a:avLst/>
          </a:prstGeom>
        </p:spPr>
      </p:pic>
    </p:spTree>
    <p:extLst>
      <p:ext uri="{BB962C8B-B14F-4D97-AF65-F5344CB8AC3E}">
        <p14:creationId xmlns:p14="http://schemas.microsoft.com/office/powerpoint/2010/main" val="214763623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hf hdr="0" dt="0"/>
  <p:txStyles>
    <p:titleStyle>
      <a:lvl1pPr algn="l" defTabSz="914400" rtl="0" eaLnBrk="1" latinLnBrk="0" hangingPunct="1">
        <a:lnSpc>
          <a:spcPct val="90000"/>
        </a:lnSpc>
        <a:spcBef>
          <a:spcPct val="0"/>
        </a:spcBef>
        <a:buNone/>
        <a:defRPr sz="3250" kern="1200" spc="-100" baseline="0">
          <a:solidFill>
            <a:schemeClr val="tx2"/>
          </a:solidFill>
          <a:latin typeface="+mj-lt"/>
          <a:ea typeface="+mj-ea"/>
          <a:cs typeface="+mj-cs"/>
        </a:defRPr>
      </a:lvl1pPr>
    </p:titleStyle>
    <p:bodyStyle>
      <a:lvl1pPr marL="180975" indent="-1809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1pPr>
      <a:lvl2pPr marL="625475" indent="-16827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2pPr>
      <a:lvl3pPr marL="1112838" indent="-1984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3pPr>
      <a:lvl4pPr marL="1557338" indent="-185738"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4pPr>
      <a:lvl5pPr marL="2003425" indent="-174625" algn="l" defTabSz="914400" rtl="0" eaLnBrk="1" latinLnBrk="0" hangingPunct="1">
        <a:lnSpc>
          <a:spcPct val="114000"/>
        </a:lnSpc>
        <a:spcBef>
          <a:spcPts val="1000"/>
        </a:spcBef>
        <a:buFont typeface="Arial" panose="020B0604020202020204" pitchFamily="34" charset="0"/>
        <a:buChar char="•"/>
        <a:tabLst/>
        <a:defRPr sz="18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hebluediamondgallery.com/typewriter/w/welfare.html"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thl.fi/sv/teman/psykisk-halsa/aktuellt/psykisk-halsa-i-kristi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tem.fi/sv/reformen-av-arbets-och-naringstjansterna-202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penclipart.org/detail/4614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fespace.qa/en/taxonomy/term/196"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eaviisari.fi/teaviisari/sv/tulokset?view=NAKOKULMA&amp;y=2024&amp;y=2022&amp;y=2020&amp;y=2018&amp;y=2016&amp;y=2014&amp;y=2012&amp;y=2010&amp;r=KUNTA445&amp;r=KOKOMAA&amp;chartType=pointer&amp;cmp=r"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hyperlink" Target="https://teaviisari.fi/teaviisari/sv/top-10?view=LII&amp;y=2024&amp;r=KUNTA445"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thl.fi/sv/teman/ledningen-av-framjandet-av-halsa-och-valfard/valfardsledning/valfardsledningen-i-kommunen/hyte-koefficienten-ett-incitament-for-kommunerna"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www.flickr.com/photos/57570482@N06/5299266966"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hyperlink" Target="https://www.bbc.com/news/magazine-15494349" TargetMode="External"/><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new-educ.com/author/belaltairedtech"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rawpixel.com/search/retirement" TargetMode="External"/><Relationship Id="rId2" Type="http://schemas.openxmlformats.org/officeDocument/2006/relationships/image" Target="../media/image50.1"/><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s://www.rawpixel.com/search/goal?page=1&amp;sort=curated" TargetMode="External"/><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www.mielenterveystalo.fi/sv/angest/aldrande-och-ensamhet" TargetMode="External"/><Relationship Id="rId3" Type="http://schemas.openxmlformats.org/officeDocument/2006/relationships/hyperlink" Target="https://thl.fi/aiheet/hyvinvoinnin-ja-terveyden-edistamisen-johtaminen/osallisuuden-edistaminen/heikoimmassa-asemassa-olevien-osallisuus/osallisuuden-edistamisen-mallit/digiosallisuuden-edistaminen#Mihin_digiosallisuuden_edist%C3%A4misell%C3%A4_pyrit%C3%A4%C3%A4n" TargetMode="External"/><Relationship Id="rId7" Type="http://schemas.openxmlformats.org/officeDocument/2006/relationships/hyperlink" Target="https://teaviisari.fi/teaviisari/sv/index?" TargetMode="External"/><Relationship Id="rId2" Type="http://schemas.openxmlformats.org/officeDocument/2006/relationships/hyperlink" Target="https://thl.fi/sv/teman/ledningen-av-framjandet-av-halsa-och-valfard/nationellt-stod-och-natverk/lagstiftning" TargetMode="External"/><Relationship Id="rId1" Type="http://schemas.openxmlformats.org/officeDocument/2006/relationships/slideLayout" Target="../slideLayouts/slideLayout7.xml"/><Relationship Id="rId6" Type="http://schemas.openxmlformats.org/officeDocument/2006/relationships/hyperlink" Target="https://tem.fi/sv/reformen-av-arbets-och-naringstjansterna-2024" TargetMode="External"/><Relationship Id="rId5" Type="http://schemas.openxmlformats.org/officeDocument/2006/relationships/hyperlink" Target="https://thl.fi/tutkimus-ja-kehittaminen/tutkimukset-ja-hankkeet/suomen-kestavan-kasvun-ohjelma-rrp-/thl-n-kansalliset-projektit/hyvinvoinnin-ja-terveyden-edistaminen/digitaalinen-palvelutarjotin/julkaistut-palvelutarjottimet" TargetMode="External"/><Relationship Id="rId4" Type="http://schemas.openxmlformats.org/officeDocument/2006/relationships/hyperlink" Target="https://vm.fi/sv/-/att-lara-sig-digitala-fardigheter-ar-en-kontinuerlig-process-som-samhallets-olika-aktorer-bor-stodja" TargetMode="External"/><Relationship Id="rId9" Type="http://schemas.openxmlformats.org/officeDocument/2006/relationships/hyperlink" Target="https://thl.fi/sv/teman/psykisk-halsa/aktuellt/psykisk-halsa-i-kristi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thl.fi/tutkimus-ja-kehittaminen/tutkimukset-ja-hankkeet/suomen-kestavan-kasvun-ohjelma-rrp-/thl-n-kansalliset-projektit/hyvinvoinnin-ja-terveyden-edistaminen/digitaalinen-palvelutarjotin/julkaistut-palvelutarjottime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hyvinvointiopastaja.varha.fi/s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9" y="1765939"/>
            <a:ext cx="6563945" cy="1732376"/>
          </a:xfrm>
        </p:spPr>
        <p:txBody>
          <a:bodyPr anchor="b">
            <a:normAutofit/>
          </a:bodyPr>
          <a:lstStyle/>
          <a:p>
            <a:br>
              <a:rPr lang="en-US" sz="4400"/>
            </a:br>
            <a:r>
              <a:rPr lang="en-US" sz="4400"/>
              <a:t>Välfärdsberättelse</a:t>
            </a:r>
            <a:br>
              <a:rPr lang="en-US" sz="4400"/>
            </a:br>
            <a:endParaRPr lang="en-US" sz="4400" dirty="0"/>
          </a:p>
        </p:txBody>
      </p:sp>
      <p:sp>
        <p:nvSpPr>
          <p:cNvPr id="3" name="Subtitle 2"/>
          <p:cNvSpPr>
            <a:spLocks noGrp="1"/>
          </p:cNvSpPr>
          <p:nvPr>
            <p:ph type="subTitle" idx="1"/>
          </p:nvPr>
        </p:nvSpPr>
        <p:spPr>
          <a:xfrm>
            <a:off x="577519" y="3112655"/>
            <a:ext cx="5662860" cy="2177229"/>
          </a:xfrm>
        </p:spPr>
        <p:txBody>
          <a:bodyPr>
            <a:normAutofit/>
          </a:bodyPr>
          <a:lstStyle/>
          <a:p>
            <a:pPr>
              <a:spcAft>
                <a:spcPts val="600"/>
              </a:spcAft>
            </a:pPr>
            <a:r>
              <a:rPr lang="en-US"/>
              <a:t>2021 - 2025</a:t>
            </a:r>
          </a:p>
        </p:txBody>
      </p:sp>
      <p:pic>
        <p:nvPicPr>
          <p:cNvPr id="5" name="Picture Placeholder 4" descr="Close-up of a typewriter with a piece of paper&#10;&#10;AI-generated content may be incorrect.">
            <a:extLst>
              <a:ext uri="{FF2B5EF4-FFF2-40B4-BE49-F238E27FC236}">
                <a16:creationId xmlns:a16="http://schemas.microsoft.com/office/drawing/2014/main" id="{B6A3ACA1-4C3A-F8EF-6F4D-04ED8D871C6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09" r="16509"/>
          <a:stretch>
            <a:fillRect/>
          </a:stretch>
        </p:blipFill>
        <p:spPr>
          <a:xfrm>
            <a:off x="5788152" y="377234"/>
            <a:ext cx="6116976" cy="6103532"/>
          </a:xfrm>
        </p:spPr>
      </p:pic>
      <p:sp>
        <p:nvSpPr>
          <p:cNvPr id="6" name="TextBox 5">
            <a:extLst>
              <a:ext uri="{FF2B5EF4-FFF2-40B4-BE49-F238E27FC236}">
                <a16:creationId xmlns:a16="http://schemas.microsoft.com/office/drawing/2014/main" id="{AEF619F8-7E2D-8475-2471-98FB8AFA9FEC}"/>
              </a:ext>
            </a:extLst>
          </p:cNvPr>
          <p:cNvSpPr txBox="1"/>
          <p:nvPr/>
        </p:nvSpPr>
        <p:spPr>
          <a:xfrm>
            <a:off x="6189785" y="6283074"/>
            <a:ext cx="5715343" cy="138499"/>
          </a:xfrm>
          <a:prstGeom prst="rect">
            <a:avLst/>
          </a:prstGeom>
          <a:noFill/>
        </p:spPr>
        <p:txBody>
          <a:bodyPr wrap="square" lIns="0" tIns="0" rIns="0" bIns="0" rtlCol="0">
            <a:spAutoFit/>
          </a:bodyPr>
          <a:lstStyle/>
          <a:p>
            <a:r>
              <a:rPr lang="sv-FI" sz="900">
                <a:hlinkClick r:id="rId3" tooltip="https://www.thebluediamondgallery.com/typewriter/w/welfare.html"/>
              </a:rPr>
              <a:t>This Photo</a:t>
            </a:r>
            <a:r>
              <a:rPr lang="sv-FI" sz="900"/>
              <a:t> by Unknown Author is licensed under </a:t>
            </a:r>
            <a:r>
              <a:rPr lang="sv-FI" sz="900">
                <a:hlinkClick r:id="rId4" tooltip="https://creativecommons.org/licenses/by-sa/3.0/"/>
              </a:rPr>
              <a:t>CC BY-SA</a:t>
            </a:r>
            <a:endParaRPr lang="sv-FI" sz="900"/>
          </a:p>
        </p:txBody>
      </p:sp>
    </p:spTree>
    <p:extLst>
      <p:ext uri="{BB962C8B-B14F-4D97-AF65-F5344CB8AC3E}">
        <p14:creationId xmlns:p14="http://schemas.microsoft.com/office/powerpoint/2010/main" val="76006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7828425-FCCF-FEC9-4A45-4CA8610C6905}"/>
              </a:ext>
            </a:extLst>
          </p:cNvPr>
          <p:cNvSpPr>
            <a:spLocks noGrp="1"/>
          </p:cNvSpPr>
          <p:nvPr>
            <p:ph type="title"/>
          </p:nvPr>
        </p:nvSpPr>
        <p:spPr>
          <a:xfrm>
            <a:off x="560292" y="494852"/>
            <a:ext cx="11344836" cy="502920"/>
          </a:xfrm>
        </p:spPr>
        <p:txBody>
          <a:bodyPr/>
          <a:lstStyle/>
          <a:p>
            <a:pPr fontAlgn="base"/>
            <a:r>
              <a:rPr lang="en-US" sz="3600"/>
              <a:t>Sviter av pandemin </a:t>
            </a:r>
          </a:p>
        </p:txBody>
      </p:sp>
      <p:sp>
        <p:nvSpPr>
          <p:cNvPr id="4" name="Platshållare för innehåll 3">
            <a:extLst>
              <a:ext uri="{FF2B5EF4-FFF2-40B4-BE49-F238E27FC236}">
                <a16:creationId xmlns:a16="http://schemas.microsoft.com/office/drawing/2014/main" id="{E1740D44-D2F8-B075-490C-0B25ABD0B109}"/>
              </a:ext>
            </a:extLst>
          </p:cNvPr>
          <p:cNvSpPr>
            <a:spLocks noGrp="1"/>
          </p:cNvSpPr>
          <p:nvPr>
            <p:ph idx="1"/>
          </p:nvPr>
        </p:nvSpPr>
        <p:spPr>
          <a:xfrm>
            <a:off x="560292" y="1189073"/>
            <a:ext cx="11344836" cy="5220148"/>
          </a:xfrm>
        </p:spPr>
        <p:txBody>
          <a:bodyPr/>
          <a:lstStyle/>
          <a:p>
            <a:pPr marL="0" indent="0" fontAlgn="base">
              <a:lnSpc>
                <a:spcPct val="100000"/>
              </a:lnSpc>
              <a:spcBef>
                <a:spcPts val="0"/>
              </a:spcBef>
              <a:buNone/>
            </a:pPr>
            <a:r>
              <a:rPr lang="en-US" sz="1600"/>
              <a:t>Enligt Arbetshälsoinstitutets rapport “Koronapandemian seuraukset ja resilienssiä tukeneet tekijät kunta-alalla” (Följderna av koronapandemin och faktorer som har stött resiliensen inom den kommunala sektorn) från år 2024 förandrade pandemin arbetslivet på ett grundligt sätt. Pandemin var ett hot för hälsosäkerheten, dessutom orsakade den omfattande ekomnomiska och sociala störningar. Koronapandemin belastade speciellt i yrken inom hälsovård, uppfostran och undervisning. Distansarbete verkar ha skyddat mot pandemins skadliga effekter medan närarbete, dvs. arbete inom hälsovård, uppfostran och undervisning, är kopplade till försämrad arbetsförmåga och hälsa.</a:t>
            </a:r>
          </a:p>
          <a:p>
            <a:pPr marL="0" indent="0" fontAlgn="base">
              <a:lnSpc>
                <a:spcPct val="100000"/>
              </a:lnSpc>
              <a:spcBef>
                <a:spcPts val="0"/>
              </a:spcBef>
              <a:buNone/>
            </a:pPr>
            <a:endParaRPr lang="en-US" sz="1600"/>
          </a:p>
          <a:p>
            <a:pPr marL="0" indent="0" fontAlgn="base">
              <a:lnSpc>
                <a:spcPct val="100000"/>
              </a:lnSpc>
              <a:spcBef>
                <a:spcPts val="0"/>
              </a:spcBef>
              <a:buNone/>
            </a:pPr>
            <a:r>
              <a:rPr lang="en-US" sz="1600"/>
              <a:t>Enligt THL:s rapport (4 / 2022) påverkade pandemin befolkningen och servicesystemet på ett omfattande sätt. Mentala problem förekom hos personer i alla åldrar men de negativa effekterna var starkest hos unga och unga vuxna. Barn och unga upplevde bl.a. ångestsymtom, ätstörningar blev vanligare. De negativa effekterna förekom oftast hos barn och unga som redan från tidigare hade det svårare än andra. Både bashälsovården och specialsjukvården var belastade men klarade pressen tämligen väl. Munhälsovårdens verksamhet försvårades av personalens sjukfrånvaro, avbokade tider pga. patienters sjukdomar samt personalbrist. Under coronapandemin uppstod en stor vårdskuld inom munhälsovården. Signaler om brister och problem inom social service syntes mest inom äldreservicen och vid psykiska störningar. Inom äldreservicen försvårades personalbristen i en redan från tidigare ansträngd situation. Efterfrågan på psykiatriska tjänster ökade under coronapandemin, eftersom den ökade psykiska ohälsan ledde till att flera sökte vård. En bakomliggande orsak var den utveckling som hade pågått hela 2010-talet samt otillräckliga resurser inom primärvården för behandling av lindriga och medelsvåra psykiska problem. Pandemin orsakade förändringar också inom missbrukar- och beroendevården.</a:t>
            </a:r>
          </a:p>
          <a:p>
            <a:pPr marL="0" indent="0" fontAlgn="base">
              <a:lnSpc>
                <a:spcPct val="100000"/>
              </a:lnSpc>
              <a:spcBef>
                <a:spcPts val="0"/>
              </a:spcBef>
              <a:buNone/>
            </a:pPr>
            <a:endParaRPr lang="en-US" sz="1400"/>
          </a:p>
          <a:p>
            <a:pPr marL="0" indent="0" fontAlgn="base">
              <a:lnSpc>
                <a:spcPct val="100000"/>
              </a:lnSpc>
              <a:spcBef>
                <a:spcPts val="0"/>
              </a:spcBef>
              <a:buNone/>
            </a:pPr>
            <a:endParaRPr lang="en-US" sz="1400"/>
          </a:p>
          <a:p>
            <a:pPr marL="0" indent="0" fontAlgn="base">
              <a:buNone/>
            </a:pPr>
            <a:endParaRPr lang="en-US"/>
          </a:p>
          <a:p>
            <a:pPr marL="0" indent="0" fontAlgn="base">
              <a:buNone/>
            </a:pPr>
            <a:endParaRPr lang="en-US"/>
          </a:p>
          <a:p>
            <a:endParaRPr lang="sv-FI"/>
          </a:p>
        </p:txBody>
      </p:sp>
      <p:sp>
        <p:nvSpPr>
          <p:cNvPr id="6" name="Platshållare för bildnummer 5">
            <a:extLst>
              <a:ext uri="{FF2B5EF4-FFF2-40B4-BE49-F238E27FC236}">
                <a16:creationId xmlns:a16="http://schemas.microsoft.com/office/drawing/2014/main" id="{6D246624-DBE1-33DB-C588-1B41670944A6}"/>
              </a:ext>
            </a:extLst>
          </p:cNvPr>
          <p:cNvSpPr>
            <a:spLocks noGrp="1"/>
          </p:cNvSpPr>
          <p:nvPr>
            <p:ph type="sldNum" sz="quarter" idx="12"/>
          </p:nvPr>
        </p:nvSpPr>
        <p:spPr/>
        <p:txBody>
          <a:bodyPr/>
          <a:lstStyle/>
          <a:p>
            <a:fld id="{31160B98-140E-4345-B1A3-2A7247C42973}" type="slidenum">
              <a:rPr lang="fi-FI" smtClean="0"/>
              <a:t>10</a:t>
            </a:fld>
            <a:endParaRPr lang="fi-FI"/>
          </a:p>
        </p:txBody>
      </p:sp>
    </p:spTree>
    <p:extLst>
      <p:ext uri="{BB962C8B-B14F-4D97-AF65-F5344CB8AC3E}">
        <p14:creationId xmlns:p14="http://schemas.microsoft.com/office/powerpoint/2010/main" val="417499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957C-FFA9-9E53-0422-0D0B4AB5555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B137D549-D4BA-2A3D-E353-AA745A618486}"/>
              </a:ext>
            </a:extLst>
          </p:cNvPr>
          <p:cNvSpPr>
            <a:spLocks noGrp="1"/>
          </p:cNvSpPr>
          <p:nvPr>
            <p:ph type="title"/>
          </p:nvPr>
        </p:nvSpPr>
        <p:spPr>
          <a:xfrm>
            <a:off x="560292" y="494852"/>
            <a:ext cx="11344836" cy="502920"/>
          </a:xfrm>
        </p:spPr>
        <p:txBody>
          <a:bodyPr/>
          <a:lstStyle/>
          <a:p>
            <a:pPr fontAlgn="base"/>
            <a:r>
              <a:rPr lang="en-US" sz="3600"/>
              <a:t>Sviter av pandemin </a:t>
            </a:r>
          </a:p>
        </p:txBody>
      </p:sp>
      <p:sp>
        <p:nvSpPr>
          <p:cNvPr id="4" name="Platshållare för innehåll 3">
            <a:extLst>
              <a:ext uri="{FF2B5EF4-FFF2-40B4-BE49-F238E27FC236}">
                <a16:creationId xmlns:a16="http://schemas.microsoft.com/office/drawing/2014/main" id="{4D36444D-7AD0-E100-37E0-8B3B75E48448}"/>
              </a:ext>
            </a:extLst>
          </p:cNvPr>
          <p:cNvSpPr>
            <a:spLocks noGrp="1"/>
          </p:cNvSpPr>
          <p:nvPr>
            <p:ph idx="1"/>
          </p:nvPr>
        </p:nvSpPr>
        <p:spPr>
          <a:xfrm>
            <a:off x="560292" y="1143000"/>
            <a:ext cx="11344836" cy="5220148"/>
          </a:xfrm>
        </p:spPr>
        <p:txBody>
          <a:bodyPr/>
          <a:lstStyle/>
          <a:p>
            <a:pPr marL="0" indent="0" fontAlgn="base">
              <a:lnSpc>
                <a:spcPct val="100000"/>
              </a:lnSpc>
              <a:spcBef>
                <a:spcPts val="0"/>
              </a:spcBef>
              <a:buNone/>
            </a:pPr>
            <a:r>
              <a:rPr lang="en-US" sz="1900"/>
              <a:t>Coronapandemin minskade äldres rörlighet utanför hemmet och ökade ensamheten. Livsutrymmet krympte och service lades ner. Närståendevårdarnas ork sattes på prov på grund av otillräckligt stöd. Pandemin påverkade också barns, ungas och barnfamiljers välbefinnande och tjänster. Utmaningarna med att kombinera arbete och familjearbete verkar ha varit tillfälliga men vissa barn, unga och föräldrar upplevde länge oro över orken och var länge i behov av stöd. Långa perioder med distansundervisning, minskade sociala kontakter och familjernas utmaningar ökade den psykiska belastningen. Psykiska symptom och ensamhet bland skolelever ökade, inlärningen blev svårare. </a:t>
            </a:r>
          </a:p>
          <a:p>
            <a:pPr marL="0" indent="0" fontAlgn="base">
              <a:lnSpc>
                <a:spcPct val="100000"/>
              </a:lnSpc>
              <a:spcBef>
                <a:spcPts val="0"/>
              </a:spcBef>
              <a:buNone/>
            </a:pPr>
            <a:endParaRPr lang="en-US" sz="1900"/>
          </a:p>
          <a:p>
            <a:pPr marL="0" indent="0" fontAlgn="base">
              <a:lnSpc>
                <a:spcPct val="100000"/>
              </a:lnSpc>
              <a:spcBef>
                <a:spcPts val="0"/>
              </a:spcBef>
              <a:buNone/>
            </a:pPr>
            <a:r>
              <a:rPr lang="en-US" sz="1900"/>
              <a:t>Många föreningar och gruppverksamheter förlorade medlemmar och deltagare under pandemitiden. Också t.ex. äldres dagverksamhet har lidit av deltagarbrist sedan pandemin. För personer som tidigare kände sig ensamma blev pandemin ett fenomen som ytterligare begränsade kontakten till yttervärlden och andra människor.</a:t>
            </a:r>
          </a:p>
          <a:p>
            <a:pPr marL="0" indent="0" fontAlgn="base">
              <a:lnSpc>
                <a:spcPct val="100000"/>
              </a:lnSpc>
              <a:spcBef>
                <a:spcPts val="0"/>
              </a:spcBef>
              <a:buNone/>
            </a:pPr>
            <a:endParaRPr lang="en-US" sz="1900"/>
          </a:p>
          <a:p>
            <a:pPr marL="0" indent="0" fontAlgn="base">
              <a:lnSpc>
                <a:spcPct val="100000"/>
              </a:lnSpc>
              <a:spcBef>
                <a:spcPts val="0"/>
              </a:spcBef>
              <a:buNone/>
            </a:pPr>
            <a:r>
              <a:rPr lang="en-US" sz="1900"/>
              <a:t>I Pargas lyckades man väl med alla de åtgärder som krävdes unde pandemins olika faser. Man lyckades upprätthålla en välfungerande hälso- och sjukvård och smittspårning. Pandemin föranledde under år 2021 kostnader på dryga 2 M€. Till huvuddelen täcktes dessa av de riktade statliga stöden till kommuner.</a:t>
            </a:r>
          </a:p>
          <a:p>
            <a:pPr marL="0" indent="0" fontAlgn="base">
              <a:lnSpc>
                <a:spcPct val="100000"/>
              </a:lnSpc>
              <a:spcBef>
                <a:spcPts val="0"/>
              </a:spcBef>
              <a:buNone/>
            </a:pPr>
            <a:endParaRPr lang="en-US" sz="1600"/>
          </a:p>
          <a:p>
            <a:pPr marL="0" indent="0" fontAlgn="base">
              <a:lnSpc>
                <a:spcPct val="100000"/>
              </a:lnSpc>
              <a:spcBef>
                <a:spcPts val="0"/>
              </a:spcBef>
              <a:buNone/>
            </a:pPr>
            <a:endParaRPr lang="en-US" sz="1600"/>
          </a:p>
          <a:p>
            <a:pPr lvl="1" fontAlgn="base">
              <a:lnSpc>
                <a:spcPct val="100000"/>
              </a:lnSpc>
              <a:spcBef>
                <a:spcPts val="0"/>
              </a:spcBef>
              <a:buFontTx/>
              <a:buChar char="-"/>
            </a:pPr>
            <a:endParaRPr lang="en-US" sz="1600">
              <a:solidFill>
                <a:srgbClr val="FF0000"/>
              </a:solidFill>
            </a:endParaRPr>
          </a:p>
          <a:p>
            <a:pPr marL="0" indent="0" fontAlgn="base">
              <a:lnSpc>
                <a:spcPct val="100000"/>
              </a:lnSpc>
              <a:spcBef>
                <a:spcPts val="0"/>
              </a:spcBef>
              <a:buNone/>
            </a:pPr>
            <a:endParaRPr lang="en-US" sz="1400"/>
          </a:p>
          <a:p>
            <a:pPr marL="0" indent="0" fontAlgn="base">
              <a:buNone/>
            </a:pPr>
            <a:endParaRPr lang="en-US"/>
          </a:p>
          <a:p>
            <a:pPr marL="0" indent="0" fontAlgn="base">
              <a:buNone/>
            </a:pPr>
            <a:endParaRPr lang="en-US"/>
          </a:p>
          <a:p>
            <a:endParaRPr lang="sv-FI"/>
          </a:p>
        </p:txBody>
      </p:sp>
      <p:sp>
        <p:nvSpPr>
          <p:cNvPr id="6" name="Platshållare för bildnummer 5">
            <a:extLst>
              <a:ext uri="{FF2B5EF4-FFF2-40B4-BE49-F238E27FC236}">
                <a16:creationId xmlns:a16="http://schemas.microsoft.com/office/drawing/2014/main" id="{32FC3A27-3C75-D610-322C-F05AC0E278BD}"/>
              </a:ext>
            </a:extLst>
          </p:cNvPr>
          <p:cNvSpPr>
            <a:spLocks noGrp="1"/>
          </p:cNvSpPr>
          <p:nvPr>
            <p:ph type="sldNum" sz="quarter" idx="12"/>
          </p:nvPr>
        </p:nvSpPr>
        <p:spPr/>
        <p:txBody>
          <a:bodyPr/>
          <a:lstStyle/>
          <a:p>
            <a:fld id="{31160B98-140E-4345-B1A3-2A7247C42973}" type="slidenum">
              <a:rPr lang="fi-FI" smtClean="0"/>
              <a:t>11</a:t>
            </a:fld>
            <a:endParaRPr lang="fi-FI"/>
          </a:p>
        </p:txBody>
      </p:sp>
    </p:spTree>
    <p:extLst>
      <p:ext uri="{BB962C8B-B14F-4D97-AF65-F5344CB8AC3E}">
        <p14:creationId xmlns:p14="http://schemas.microsoft.com/office/powerpoint/2010/main" val="18305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0E527-FABD-09C9-C8CA-FA145B5CDEEE}"/>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A081D4E-2546-FA5A-2B0C-0C3C0C048838}"/>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8862CD7F-AD21-B978-40F7-D4FA61C7FDCE}"/>
              </a:ext>
            </a:extLst>
          </p:cNvPr>
          <p:cNvSpPr>
            <a:spLocks noGrp="1"/>
          </p:cNvSpPr>
          <p:nvPr>
            <p:ph type="title"/>
          </p:nvPr>
        </p:nvSpPr>
        <p:spPr>
          <a:xfrm>
            <a:off x="560292" y="567493"/>
            <a:ext cx="11344836" cy="502836"/>
          </a:xfrm>
        </p:spPr>
        <p:txBody>
          <a:bodyPr/>
          <a:lstStyle/>
          <a:p>
            <a:r>
              <a:rPr lang="en-US"/>
              <a:t>Ekonomisk recession och stadens ekonomi</a:t>
            </a:r>
            <a:endParaRPr lang="sv-FI"/>
          </a:p>
        </p:txBody>
      </p:sp>
      <p:sp>
        <p:nvSpPr>
          <p:cNvPr id="4" name="Platshållare för innehåll 3">
            <a:extLst>
              <a:ext uri="{FF2B5EF4-FFF2-40B4-BE49-F238E27FC236}">
                <a16:creationId xmlns:a16="http://schemas.microsoft.com/office/drawing/2014/main" id="{69F6EC98-4460-30E8-FB26-ACC84A1FB4DA}"/>
              </a:ext>
            </a:extLst>
          </p:cNvPr>
          <p:cNvSpPr>
            <a:spLocks noGrp="1"/>
          </p:cNvSpPr>
          <p:nvPr>
            <p:ph idx="1"/>
          </p:nvPr>
        </p:nvSpPr>
        <p:spPr>
          <a:xfrm>
            <a:off x="560292" y="1217362"/>
            <a:ext cx="10874188" cy="4892966"/>
          </a:xfrm>
        </p:spPr>
        <p:txBody>
          <a:bodyPr/>
          <a:lstStyle/>
          <a:p>
            <a:pPr marL="0" indent="0">
              <a:buNone/>
            </a:pPr>
            <a:r>
              <a:rPr lang="en-US" sz="1600"/>
              <a:t>Den ekonomiska recessionen syns i kommunekonomin under åren 2021 - 2025, så också i Pargas. I bokslutstexter kan man läsa bl.a. om att </a:t>
            </a:r>
          </a:p>
          <a:p>
            <a:pPr>
              <a:buFont typeface="Wingdings" panose="05000000000000000000" pitchFamily="2" charset="2"/>
              <a:buChar char="Ø"/>
            </a:pPr>
            <a:r>
              <a:rPr lang="en-US" sz="1600"/>
              <a:t>året 2021 var ekonomiskt förknippat med stor osäkerhet och stora fluktuationer i prognoser för skatter och statsandelar. Osäkerheten gällde bade coronaersättningar, skatteutfallet och –betalningar och statsandelar. Kostnadsdämpande åtgärder vidtogs på hösten då risken för betydande underskott fanns.</a:t>
            </a:r>
          </a:p>
          <a:p>
            <a:pPr>
              <a:buFont typeface="Wingdings" panose="05000000000000000000" pitchFamily="2" charset="2"/>
              <a:buChar char="Ø"/>
            </a:pPr>
            <a:r>
              <a:rPr lang="sv-FI" sz="1600"/>
              <a:t>Pandemin i samverkan med det av kriget förvärrande konjunkturläget skapade en kraftig obalans i den offentliga ekonomin och en oro fanns att dessa framöver har en betydande inverkan på kommunernas ekonomiska förutsättningar både genom åtstramande statsandelar och en stagnerande skatteutveckling.</a:t>
            </a:r>
          </a:p>
          <a:p>
            <a:pPr>
              <a:buFont typeface="Wingdings" panose="05000000000000000000" pitchFamily="2" charset="2"/>
              <a:buChar char="Ø"/>
            </a:pPr>
            <a:r>
              <a:rPr lang="sv-FI" sz="1600"/>
              <a:t>Den offentliga ekonomin belastas av att välfärdsområdena kommer att ha det mycket svårt att stävja kostnadsutvecklingen för social- och hälsovård.</a:t>
            </a:r>
          </a:p>
          <a:p>
            <a:pPr>
              <a:buFont typeface="Wingdings" panose="05000000000000000000" pitchFamily="2" charset="2"/>
              <a:buChar char="Ø"/>
            </a:pPr>
            <a:r>
              <a:rPr lang="sv-FI" sz="1600"/>
              <a:t>Minskade statsandelar var en utmaning i Pargas under år 2024. Kommunernas intäkter och utgifter påverkades av den svaga konjunkturutvecklingen, minskningen av statsandelarna med 250 miljoner euro samt ökade räntekostnader.</a:t>
            </a:r>
          </a:p>
          <a:p>
            <a:pPr>
              <a:buFont typeface="Wingdings" panose="05000000000000000000" pitchFamily="2" charset="2"/>
              <a:buChar char="Ø"/>
            </a:pPr>
            <a:r>
              <a:rPr lang="sv-FI" sz="1600"/>
              <a:t>Även i slutet av år 2025 vidtogs </a:t>
            </a:r>
            <a:r>
              <a:rPr lang="en-US" sz="1600"/>
              <a:t>kostnadsdämpande åtgärder inom stadens organisation</a:t>
            </a:r>
            <a:r>
              <a:rPr lang="sv-FI" sz="1600"/>
              <a:t>. </a:t>
            </a:r>
          </a:p>
        </p:txBody>
      </p:sp>
      <p:sp>
        <p:nvSpPr>
          <p:cNvPr id="6" name="Platshållare för bildnummer 5">
            <a:extLst>
              <a:ext uri="{FF2B5EF4-FFF2-40B4-BE49-F238E27FC236}">
                <a16:creationId xmlns:a16="http://schemas.microsoft.com/office/drawing/2014/main" id="{9E8F4158-F71D-4E89-802B-AD0B8856BEB2}"/>
              </a:ext>
            </a:extLst>
          </p:cNvPr>
          <p:cNvSpPr>
            <a:spLocks noGrp="1"/>
          </p:cNvSpPr>
          <p:nvPr>
            <p:ph type="sldNum" sz="quarter" idx="12"/>
          </p:nvPr>
        </p:nvSpPr>
        <p:spPr/>
        <p:txBody>
          <a:bodyPr/>
          <a:lstStyle/>
          <a:p>
            <a:fld id="{31160B98-140E-4345-B1A3-2A7247C42973}" type="slidenum">
              <a:rPr lang="fi-FI" smtClean="0"/>
              <a:t>12</a:t>
            </a:fld>
            <a:endParaRPr lang="fi-FI"/>
          </a:p>
        </p:txBody>
      </p:sp>
    </p:spTree>
    <p:extLst>
      <p:ext uri="{BB962C8B-B14F-4D97-AF65-F5344CB8AC3E}">
        <p14:creationId xmlns:p14="http://schemas.microsoft.com/office/powerpoint/2010/main" val="38776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F739DCC-C374-27A5-A459-74B358461863}"/>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0C49BD68-4A90-DBEF-63BE-19B5CCFDCF22}"/>
              </a:ext>
            </a:extLst>
          </p:cNvPr>
          <p:cNvSpPr>
            <a:spLocks noGrp="1"/>
          </p:cNvSpPr>
          <p:nvPr>
            <p:ph type="title"/>
          </p:nvPr>
        </p:nvSpPr>
        <p:spPr>
          <a:xfrm>
            <a:off x="560292" y="612146"/>
            <a:ext cx="11344836" cy="654424"/>
          </a:xfrm>
        </p:spPr>
        <p:txBody>
          <a:bodyPr/>
          <a:lstStyle/>
          <a:p>
            <a:r>
              <a:rPr lang="en-US"/>
              <a:t>Det oroande världsläget</a:t>
            </a:r>
            <a:endParaRPr lang="sv-FI"/>
          </a:p>
        </p:txBody>
      </p:sp>
      <p:sp>
        <p:nvSpPr>
          <p:cNvPr id="4" name="Platshållare för innehåll 3">
            <a:extLst>
              <a:ext uri="{FF2B5EF4-FFF2-40B4-BE49-F238E27FC236}">
                <a16:creationId xmlns:a16="http://schemas.microsoft.com/office/drawing/2014/main" id="{EECE18EA-1AC1-151D-D6B9-EBBBB74BF273}"/>
              </a:ext>
            </a:extLst>
          </p:cNvPr>
          <p:cNvSpPr>
            <a:spLocks noGrp="1"/>
          </p:cNvSpPr>
          <p:nvPr>
            <p:ph idx="1"/>
          </p:nvPr>
        </p:nvSpPr>
        <p:spPr>
          <a:xfrm>
            <a:off x="560292" y="1266570"/>
            <a:ext cx="10874188" cy="4801721"/>
          </a:xfrm>
        </p:spPr>
        <p:txBody>
          <a:bodyPr/>
          <a:lstStyle/>
          <a:p>
            <a:pPr marL="0" indent="0">
              <a:buNone/>
            </a:pPr>
            <a:r>
              <a:rPr lang="sv-FI"/>
              <a:t>Det oroande världsläget, präglat av konflikter, ekonomisk osäkerhet och klimatförändringar, har en omfattande negativ inverkan på människors psykiska hälsa och välbefinnande. Krig och andra katastrofer kan väcka ångest och rädsla även om det inte finns något hot om krig här. Man vill hjälpa de nödställda i krigszonen. Situationen berör oss alla på ett eller annat sätt, så både vår egen och våra närståendes ork sätts på prov. Enligt Institutet för hälsa och välfärd kan bl.a. följande saker hjälpa människor att må bra och orka psykiskt:</a:t>
            </a:r>
          </a:p>
          <a:p>
            <a:pPr>
              <a:buFontTx/>
              <a:buChar char="-"/>
            </a:pPr>
            <a:r>
              <a:rPr lang="sv-FI"/>
              <a:t>Ät bra, rör på dig, sov tillräckligt</a:t>
            </a:r>
          </a:p>
          <a:p>
            <a:pPr>
              <a:buFontTx/>
              <a:buChar char="-"/>
            </a:pPr>
            <a:r>
              <a:rPr lang="sv-FI"/>
              <a:t>Undvik alkohol</a:t>
            </a:r>
          </a:p>
          <a:p>
            <a:pPr>
              <a:buFontTx/>
              <a:buChar char="-"/>
            </a:pPr>
            <a:r>
              <a:rPr lang="sv-FI"/>
              <a:t>Håll kontakt till familj och vänner, prata om dina känslor</a:t>
            </a:r>
          </a:p>
          <a:p>
            <a:pPr>
              <a:buFontTx/>
              <a:buChar char="-"/>
            </a:pPr>
            <a:r>
              <a:rPr lang="sv-FI"/>
              <a:t>Var empatisk mot dig själv, var närvarande, var medveten om din omgivning och dina känslor</a:t>
            </a:r>
          </a:p>
          <a:p>
            <a:pPr>
              <a:buFontTx/>
              <a:buChar char="-"/>
            </a:pPr>
            <a:r>
              <a:rPr lang="sv-FI"/>
              <a:t>Ta hand om andra</a:t>
            </a:r>
          </a:p>
          <a:p>
            <a:pPr>
              <a:buFontTx/>
              <a:buChar char="-"/>
            </a:pPr>
            <a:r>
              <a:rPr lang="sv-FI"/>
              <a:t>Ta en paus och slappna av, gå ut i naturen</a:t>
            </a:r>
          </a:p>
        </p:txBody>
      </p:sp>
      <p:sp>
        <p:nvSpPr>
          <p:cNvPr id="5" name="Platshållare för sidfot 4">
            <a:extLst>
              <a:ext uri="{FF2B5EF4-FFF2-40B4-BE49-F238E27FC236}">
                <a16:creationId xmlns:a16="http://schemas.microsoft.com/office/drawing/2014/main" id="{B334D6C5-5CD8-7F2E-2EB4-7C2C9D0BAE0E}"/>
              </a:ext>
            </a:extLst>
          </p:cNvPr>
          <p:cNvSpPr>
            <a:spLocks noGrp="1"/>
          </p:cNvSpPr>
          <p:nvPr>
            <p:ph type="ftr" sz="quarter" idx="11"/>
          </p:nvPr>
        </p:nvSpPr>
        <p:spPr>
          <a:xfrm>
            <a:off x="1510553" y="6391837"/>
            <a:ext cx="4169811" cy="242047"/>
          </a:xfrm>
        </p:spPr>
        <p:txBody>
          <a:bodyPr/>
          <a:lstStyle/>
          <a:p>
            <a:r>
              <a:rPr lang="sv-FI">
                <a:hlinkClick r:id="rId2"/>
              </a:rPr>
              <a:t>Psykisk hälsa i kristid - THL</a:t>
            </a:r>
            <a:endParaRPr lang="fi-FI"/>
          </a:p>
        </p:txBody>
      </p:sp>
      <p:sp>
        <p:nvSpPr>
          <p:cNvPr id="6" name="Platshållare för bildnummer 5">
            <a:extLst>
              <a:ext uri="{FF2B5EF4-FFF2-40B4-BE49-F238E27FC236}">
                <a16:creationId xmlns:a16="http://schemas.microsoft.com/office/drawing/2014/main" id="{FF29F3C4-0357-CF53-F6E6-0D7C83927867}"/>
              </a:ext>
            </a:extLst>
          </p:cNvPr>
          <p:cNvSpPr>
            <a:spLocks noGrp="1"/>
          </p:cNvSpPr>
          <p:nvPr>
            <p:ph type="sldNum" sz="quarter" idx="12"/>
          </p:nvPr>
        </p:nvSpPr>
        <p:spPr/>
        <p:txBody>
          <a:bodyPr/>
          <a:lstStyle/>
          <a:p>
            <a:fld id="{31160B98-140E-4345-B1A3-2A7247C42973}" type="slidenum">
              <a:rPr lang="fi-FI" smtClean="0"/>
              <a:t>13</a:t>
            </a:fld>
            <a:endParaRPr lang="fi-FI"/>
          </a:p>
        </p:txBody>
      </p:sp>
    </p:spTree>
    <p:extLst>
      <p:ext uri="{BB962C8B-B14F-4D97-AF65-F5344CB8AC3E}">
        <p14:creationId xmlns:p14="http://schemas.microsoft.com/office/powerpoint/2010/main" val="11257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0E5B1-8E68-F9F7-78CD-25CD71FB942C}"/>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B30D720-D898-04D3-0A18-8ED19DB9CF3E}"/>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49251B8E-7775-24CD-DD9A-B9A4CFDABB32}"/>
              </a:ext>
            </a:extLst>
          </p:cNvPr>
          <p:cNvSpPr>
            <a:spLocks noGrp="1"/>
          </p:cNvSpPr>
          <p:nvPr>
            <p:ph type="title"/>
          </p:nvPr>
        </p:nvSpPr>
        <p:spPr>
          <a:xfrm>
            <a:off x="423581" y="610317"/>
            <a:ext cx="11344836" cy="502920"/>
          </a:xfrm>
        </p:spPr>
        <p:txBody>
          <a:bodyPr/>
          <a:lstStyle/>
          <a:p>
            <a:r>
              <a:rPr lang="en-US"/>
              <a:t>Reformen av arbets- och näringstjänsterna</a:t>
            </a:r>
          </a:p>
        </p:txBody>
      </p:sp>
      <p:sp>
        <p:nvSpPr>
          <p:cNvPr id="4" name="Platshållare för innehåll 3">
            <a:extLst>
              <a:ext uri="{FF2B5EF4-FFF2-40B4-BE49-F238E27FC236}">
                <a16:creationId xmlns:a16="http://schemas.microsoft.com/office/drawing/2014/main" id="{39F00671-2C77-AE01-2BF8-0D9FCCAF1A29}"/>
              </a:ext>
            </a:extLst>
          </p:cNvPr>
          <p:cNvSpPr>
            <a:spLocks noGrp="1"/>
          </p:cNvSpPr>
          <p:nvPr>
            <p:ph idx="1"/>
          </p:nvPr>
        </p:nvSpPr>
        <p:spPr>
          <a:xfrm>
            <a:off x="423581" y="1071929"/>
            <a:ext cx="11344836" cy="5077251"/>
          </a:xfrm>
        </p:spPr>
        <p:txBody>
          <a:bodyPr/>
          <a:lstStyle/>
          <a:p>
            <a:pPr fontAlgn="base">
              <a:lnSpc>
                <a:spcPct val="100000"/>
              </a:lnSpc>
              <a:spcBef>
                <a:spcPts val="0"/>
              </a:spcBef>
            </a:pPr>
            <a:r>
              <a:rPr lang="sv-FI" sz="1600"/>
              <a:t>Ansvaret för att ordna offentlig arbetskraftsservice överfördes den 1 januari 2025 från statens arbets- och näringsbyråer till kommunerna och kommunernas samarbetsområden. Det finns sammanlagt 45 sysselsättningsområden. Målet med reformen var en servicestruktur som på bästa möjliga sätt främjar snabb sysselsättning och ökar arbets- och näringstjänsternas effekti vitet, tillgänglighet, resultat och mångsidighet. I samband med överföringen skapades en finansieringsmodell för kommunerna som ska sporra dem att utveckla sin verksamhet. (Källa: </a:t>
            </a:r>
            <a:r>
              <a:rPr lang="sv-FI" sz="1600">
                <a:hlinkClick r:id="rId2"/>
              </a:rPr>
              <a:t>Reformen av arbets- och näringstjänsterna 2024 - Arbets- och näringsministeriet</a:t>
            </a:r>
            <a:r>
              <a:rPr lang="sv-FI" sz="1600"/>
              <a:t>)</a:t>
            </a:r>
          </a:p>
          <a:p>
            <a:pPr marL="0" indent="0" fontAlgn="base">
              <a:lnSpc>
                <a:spcPct val="100000"/>
              </a:lnSpc>
              <a:spcBef>
                <a:spcPts val="0"/>
              </a:spcBef>
              <a:buNone/>
            </a:pPr>
            <a:endParaRPr lang="sv-FI" sz="1600"/>
          </a:p>
          <a:p>
            <a:pPr fontAlgn="base">
              <a:lnSpc>
                <a:spcPct val="100000"/>
              </a:lnSpc>
              <a:spcBef>
                <a:spcPts val="0"/>
              </a:spcBef>
            </a:pPr>
            <a:r>
              <a:rPr lang="sv-FI" sz="1600"/>
              <a:t>Åbo sysselsättningsområde är det största i Finland sett till antalet kommuner. Sysselsättningsområdet är den lokala myndigheten för sysselsättning och består av 23 kommuner i Egentliga Finland. Åbo fungerar som ansvarskommun för Åbo sysselsättningsområde och erbjuder centraliserade tjänster. Inom Åbo sysselsättningsområde har Pargas stad avtalat med värdkommunen Åbo om att få erbjuda lokala närservicetjänster. Utöver det har ytterligare Pargas stad avtalat med Kimitoön om att även där erbjuda närservicetjänster. Pargas stad och Kimitoön bildar verksamhetsområdet Åboland där Åbolands sysselsättningstjänster erbjuder lagstadgad närservice till jobbsökande och arbetsgivare. Pargas stad är arbetsgivaren för Åbolands sysselsättningstjänster som består av en sysselsättningschef och 6,5 sysselsättningsexperter. Jobbsökande kunder med jobbsökningen i kraft är ca. 1080 (hösten 2025) till antalet och arbetsgivarkunder är i princip alla organisationer (främst företag) som är potentiella arbetsgivare.</a:t>
            </a:r>
          </a:p>
          <a:p>
            <a:pPr marL="0" indent="0" fontAlgn="base">
              <a:lnSpc>
                <a:spcPct val="100000"/>
              </a:lnSpc>
              <a:spcBef>
                <a:spcPts val="0"/>
              </a:spcBef>
              <a:buNone/>
            </a:pPr>
            <a:endParaRPr lang="sv-FI" sz="1600"/>
          </a:p>
          <a:p>
            <a:pPr fontAlgn="base">
              <a:lnSpc>
                <a:spcPct val="100000"/>
              </a:lnSpc>
              <a:spcBef>
                <a:spcPts val="0"/>
              </a:spcBef>
            </a:pPr>
            <a:r>
              <a:rPr lang="sv-FI" sz="1600"/>
              <a:t>I juni 2025 hade Pargas regionens lägsta arbetslöshetsprocent, 5,6. Kommunen betalar trots det höga avgifter till staten för de arbetslösa kunderna, ca. 70 000 euro i genomsnitt per månad. Orsaken till det är att ca. en tredjedel av de arbetslösa i Pargas är långtidsarbetslösa ( arbetslösheten har varat över 700 dagar). För dem betalar vi hälften av deras arbetslöshetsersättningar. </a:t>
            </a:r>
          </a:p>
        </p:txBody>
      </p:sp>
      <p:sp>
        <p:nvSpPr>
          <p:cNvPr id="6" name="Platshållare för bildnummer 5">
            <a:extLst>
              <a:ext uri="{FF2B5EF4-FFF2-40B4-BE49-F238E27FC236}">
                <a16:creationId xmlns:a16="http://schemas.microsoft.com/office/drawing/2014/main" id="{C3E69F26-2195-B3A5-BB27-F5B799D4A602}"/>
              </a:ext>
            </a:extLst>
          </p:cNvPr>
          <p:cNvSpPr>
            <a:spLocks noGrp="1"/>
          </p:cNvSpPr>
          <p:nvPr>
            <p:ph type="sldNum" sz="quarter" idx="12"/>
          </p:nvPr>
        </p:nvSpPr>
        <p:spPr/>
        <p:txBody>
          <a:bodyPr/>
          <a:lstStyle/>
          <a:p>
            <a:fld id="{31160B98-140E-4345-B1A3-2A7247C42973}" type="slidenum">
              <a:rPr lang="fi-FI" smtClean="0"/>
              <a:t>14</a:t>
            </a:fld>
            <a:endParaRPr lang="fi-FI"/>
          </a:p>
        </p:txBody>
      </p:sp>
    </p:spTree>
    <p:extLst>
      <p:ext uri="{BB962C8B-B14F-4D97-AF65-F5344CB8AC3E}">
        <p14:creationId xmlns:p14="http://schemas.microsoft.com/office/powerpoint/2010/main" val="46529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F002F-6C38-C86D-0036-B9205D37C36B}"/>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085B908-F917-52D3-FA7C-C7F1D4AFB41B}"/>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D2BDB3F5-8F2C-B8D9-F98A-A82E2E9A1AD2}"/>
              </a:ext>
            </a:extLst>
          </p:cNvPr>
          <p:cNvSpPr>
            <a:spLocks noGrp="1"/>
          </p:cNvSpPr>
          <p:nvPr>
            <p:ph type="title"/>
          </p:nvPr>
        </p:nvSpPr>
        <p:spPr>
          <a:xfrm>
            <a:off x="423581" y="665181"/>
            <a:ext cx="11344836" cy="502920"/>
          </a:xfrm>
        </p:spPr>
        <p:txBody>
          <a:bodyPr/>
          <a:lstStyle/>
          <a:p>
            <a:r>
              <a:rPr lang="en-US"/>
              <a:t>Reformen av arbets- och näringstjänsterna</a:t>
            </a:r>
          </a:p>
        </p:txBody>
      </p:sp>
      <p:sp>
        <p:nvSpPr>
          <p:cNvPr id="4" name="Platshållare för innehåll 3">
            <a:extLst>
              <a:ext uri="{FF2B5EF4-FFF2-40B4-BE49-F238E27FC236}">
                <a16:creationId xmlns:a16="http://schemas.microsoft.com/office/drawing/2014/main" id="{1A618A4A-BC65-D035-7B43-DC5439780BBD}"/>
              </a:ext>
            </a:extLst>
          </p:cNvPr>
          <p:cNvSpPr>
            <a:spLocks noGrp="1"/>
          </p:cNvSpPr>
          <p:nvPr>
            <p:ph idx="1"/>
          </p:nvPr>
        </p:nvSpPr>
        <p:spPr>
          <a:xfrm>
            <a:off x="423581" y="1556633"/>
            <a:ext cx="11344836" cy="5077251"/>
          </a:xfrm>
        </p:spPr>
        <p:txBody>
          <a:bodyPr/>
          <a:lstStyle/>
          <a:p>
            <a:pPr fontAlgn="base">
              <a:lnSpc>
                <a:spcPct val="100000"/>
              </a:lnSpc>
              <a:spcBef>
                <a:spcPts val="0"/>
              </a:spcBef>
            </a:pPr>
            <a:r>
              <a:rPr lang="sv-FI"/>
              <a:t>Även stadens flyktingenhet hör till enheten sysselsättningstjänster. Flyktingenheten har två anställda varav den ena är anställd tillsvidare och den andra är anställd på projektpengar till slutet av februari 2026. Kunderna som är ca. 128 till antalet delas på de båda resurserna. Till kunderna hör:</a:t>
            </a:r>
          </a:p>
          <a:p>
            <a:pPr lvl="1" fontAlgn="base">
              <a:lnSpc>
                <a:spcPct val="100000"/>
              </a:lnSpc>
              <a:spcBef>
                <a:spcPts val="0"/>
              </a:spcBef>
            </a:pPr>
            <a:r>
              <a:rPr lang="sv-FI"/>
              <a:t>Kvotflyktingar 40 st. (ca. 25 kunder på Sysselsättningstjänster)</a:t>
            </a:r>
          </a:p>
          <a:p>
            <a:pPr lvl="1" fontAlgn="base">
              <a:lnSpc>
                <a:spcPct val="100000"/>
              </a:lnSpc>
              <a:spcBef>
                <a:spcPts val="0"/>
              </a:spcBef>
            </a:pPr>
            <a:r>
              <a:rPr lang="sv-FI"/>
              <a:t>Asylsökande 2 st.                  </a:t>
            </a:r>
          </a:p>
          <a:p>
            <a:pPr lvl="1" fontAlgn="base">
              <a:lnSpc>
                <a:spcPct val="100000"/>
              </a:lnSpc>
              <a:spcBef>
                <a:spcPts val="0"/>
              </a:spcBef>
            </a:pPr>
            <a:r>
              <a:rPr lang="sv-FI"/>
              <a:t>Kunder med tillfälligt skydd (personer från Ukraina) 80 st. </a:t>
            </a:r>
          </a:p>
          <a:p>
            <a:pPr lvl="1" fontAlgn="base">
              <a:lnSpc>
                <a:spcPct val="100000"/>
              </a:lnSpc>
              <a:spcBef>
                <a:spcPts val="0"/>
              </a:spcBef>
            </a:pPr>
            <a:r>
              <a:rPr lang="sv-FI"/>
              <a:t>Offer för människohandel 1 st.</a:t>
            </a:r>
          </a:p>
          <a:p>
            <a:pPr lvl="1" fontAlgn="base">
              <a:lnSpc>
                <a:spcPct val="100000"/>
              </a:lnSpc>
              <a:spcBef>
                <a:spcPts val="0"/>
              </a:spcBef>
            </a:pPr>
            <a:r>
              <a:rPr lang="sv-FI"/>
              <a:t>Övriga ca. 5 st. / månad</a:t>
            </a:r>
          </a:p>
          <a:p>
            <a:pPr marL="0" indent="0" fontAlgn="base">
              <a:lnSpc>
                <a:spcPct val="100000"/>
              </a:lnSpc>
              <a:spcBef>
                <a:spcPts val="0"/>
              </a:spcBef>
              <a:buNone/>
            </a:pPr>
            <a:endParaRPr lang="sv-FI"/>
          </a:p>
          <a:p>
            <a:pPr fontAlgn="base">
              <a:lnSpc>
                <a:spcPct val="100000"/>
              </a:lnSpc>
              <a:spcBef>
                <a:spcPts val="0"/>
              </a:spcBef>
            </a:pPr>
            <a:r>
              <a:rPr lang="sv-FI"/>
              <a:t>I juni 2025 har man tagit emot två flyktingfamiljer enligt kvoten för år 2024. Ytterligare väntar man två familjer i slutet på året. De nya kunderna integreras på svenska. För år 2026 har staden avtal med Närings-, trafik- och miljöcentralen om att ta in 5-10 kvotflyktingar. Ett av stadens primära målsättningar är att öka tillväxt och antal invånare. Ett konkret tillvägagångs-sätt kunde vara att öka på antalet kvotflyktingar.</a:t>
            </a:r>
          </a:p>
          <a:p>
            <a:pPr fontAlgn="base">
              <a:lnSpc>
                <a:spcPct val="100000"/>
              </a:lnSpc>
              <a:spcBef>
                <a:spcPts val="0"/>
              </a:spcBef>
            </a:pPr>
            <a:endParaRPr lang="sv-FI" sz="1400"/>
          </a:p>
        </p:txBody>
      </p:sp>
      <p:sp>
        <p:nvSpPr>
          <p:cNvPr id="6" name="Platshållare för bildnummer 5">
            <a:extLst>
              <a:ext uri="{FF2B5EF4-FFF2-40B4-BE49-F238E27FC236}">
                <a16:creationId xmlns:a16="http://schemas.microsoft.com/office/drawing/2014/main" id="{5F167E0C-1E73-D3FF-496E-6A80FF564B22}"/>
              </a:ext>
            </a:extLst>
          </p:cNvPr>
          <p:cNvSpPr>
            <a:spLocks noGrp="1"/>
          </p:cNvSpPr>
          <p:nvPr>
            <p:ph type="sldNum" sz="quarter" idx="12"/>
          </p:nvPr>
        </p:nvSpPr>
        <p:spPr/>
        <p:txBody>
          <a:bodyPr/>
          <a:lstStyle/>
          <a:p>
            <a:fld id="{31160B98-140E-4345-B1A3-2A7247C42973}" type="slidenum">
              <a:rPr lang="fi-FI" smtClean="0"/>
              <a:t>15</a:t>
            </a:fld>
            <a:endParaRPr lang="fi-FI"/>
          </a:p>
        </p:txBody>
      </p:sp>
    </p:spTree>
    <p:extLst>
      <p:ext uri="{BB962C8B-B14F-4D97-AF65-F5344CB8AC3E}">
        <p14:creationId xmlns:p14="http://schemas.microsoft.com/office/powerpoint/2010/main" val="345349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7DCD3-FC84-D0CD-E6AD-B683998D0E3F}"/>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55949F1-016D-B76E-3F69-06D060B796B3}"/>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9654AC3C-90DD-896F-17CA-1923276FAF83}"/>
              </a:ext>
            </a:extLst>
          </p:cNvPr>
          <p:cNvSpPr>
            <a:spLocks noGrp="1"/>
          </p:cNvSpPr>
          <p:nvPr>
            <p:ph type="title"/>
          </p:nvPr>
        </p:nvSpPr>
        <p:spPr>
          <a:xfrm>
            <a:off x="560292" y="494852"/>
            <a:ext cx="11344836" cy="502920"/>
          </a:xfrm>
        </p:spPr>
        <p:txBody>
          <a:bodyPr/>
          <a:lstStyle/>
          <a:p>
            <a:pPr fontAlgn="base">
              <a:lnSpc>
                <a:spcPct val="100000"/>
              </a:lnSpc>
              <a:spcBef>
                <a:spcPts val="0"/>
              </a:spcBef>
            </a:pPr>
            <a:r>
              <a:rPr lang="en-US" sz="3600"/>
              <a:t>Digitalisering​ och delaktighet</a:t>
            </a:r>
          </a:p>
        </p:txBody>
      </p:sp>
      <p:sp>
        <p:nvSpPr>
          <p:cNvPr id="4" name="Platshållare för innehåll 3">
            <a:extLst>
              <a:ext uri="{FF2B5EF4-FFF2-40B4-BE49-F238E27FC236}">
                <a16:creationId xmlns:a16="http://schemas.microsoft.com/office/drawing/2014/main" id="{7327CA75-9FE5-5348-05FE-545079B9FD16}"/>
              </a:ext>
            </a:extLst>
          </p:cNvPr>
          <p:cNvSpPr>
            <a:spLocks noGrp="1"/>
          </p:cNvSpPr>
          <p:nvPr>
            <p:ph idx="1"/>
          </p:nvPr>
        </p:nvSpPr>
        <p:spPr>
          <a:xfrm>
            <a:off x="560292" y="1156179"/>
            <a:ext cx="11344836" cy="5077251"/>
          </a:xfrm>
        </p:spPr>
        <p:txBody>
          <a:bodyPr/>
          <a:lstStyle/>
          <a:p>
            <a:pPr marL="0" indent="0" fontAlgn="base">
              <a:lnSpc>
                <a:spcPct val="100000"/>
              </a:lnSpc>
              <a:spcBef>
                <a:spcPts val="0"/>
              </a:spcBef>
              <a:buNone/>
            </a:pPr>
            <a:endParaRPr lang="en-US" sz="1200"/>
          </a:p>
          <a:p>
            <a:pPr marL="0" indent="0" fontAlgn="base">
              <a:lnSpc>
                <a:spcPct val="100000"/>
              </a:lnSpc>
              <a:spcBef>
                <a:spcPts val="0"/>
              </a:spcBef>
              <a:buNone/>
            </a:pPr>
            <a:r>
              <a:rPr lang="sv-FI" sz="1400"/>
              <a:t>Olika samhällsfunktioner och tjänster blir allt mer digitala. Digitalisering kan vara en utmaning eller en möjlighet för delaktighet: Till exempel kan brist på utrustning eller kunnande göra det svårt eller till och med omöjligt att sköta ärenden. Däremot kan fjärrkontakter möjliggöra deltagande i aktiviteter för den som annars skulle ha svårt att komma till närmöten. Genom att främja digital delaktighet strävar man till att säkerställa att människor deltar i den digitala världen och att digital delaktighet ökar delaktighet och välbefinnande inom alla livsområden. </a:t>
            </a:r>
            <a:endParaRPr lang="sv-FI" sz="1400" b="1"/>
          </a:p>
          <a:p>
            <a:pPr marL="0" indent="0" fontAlgn="base">
              <a:lnSpc>
                <a:spcPct val="100000"/>
              </a:lnSpc>
              <a:spcBef>
                <a:spcPts val="0"/>
              </a:spcBef>
              <a:buNone/>
            </a:pPr>
            <a:r>
              <a:rPr lang="sv-FI" sz="1400"/>
              <a:t>Digital inkludering handlar inte enbart om människords digitala färdgheter. Digitala miljöer och tjänster måst ei första hand utformas så att de är lättanvända, tillgängliga och säkra, så att så lite som möjligt hänger på användarens kunskaper. Detta är delvis å offentliga aktörers ansvar och regleras även av lag.</a:t>
            </a:r>
          </a:p>
          <a:p>
            <a:pPr marL="0" indent="0" fontAlgn="base">
              <a:lnSpc>
                <a:spcPct val="100000"/>
              </a:lnSpc>
              <a:spcBef>
                <a:spcPts val="0"/>
              </a:spcBef>
              <a:buNone/>
            </a:pPr>
            <a:endParaRPr lang="sv-FI" sz="1400"/>
          </a:p>
          <a:p>
            <a:pPr marL="0" indent="0" fontAlgn="base">
              <a:lnSpc>
                <a:spcPct val="100000"/>
              </a:lnSpc>
              <a:spcBef>
                <a:spcPts val="0"/>
              </a:spcBef>
              <a:buNone/>
            </a:pPr>
            <a:r>
              <a:rPr lang="sv-FI" sz="1400"/>
              <a:t>Kommuner, välfärdsområden och andra offentliga aktörer kan främja invånarnas delaktighet och möjligheter till påverkan genom digitala plattformar. Kommunernas och områdenas delaktighetsprogram kan även inkludera digital delaktighet, där man tar hänsyn till människör i utsatt position och deras mäjligheter att påverka. (Källa: THL) </a:t>
            </a:r>
          </a:p>
          <a:p>
            <a:pPr marL="0" indent="0" fontAlgn="base">
              <a:lnSpc>
                <a:spcPct val="100000"/>
              </a:lnSpc>
              <a:spcBef>
                <a:spcPts val="0"/>
              </a:spcBef>
              <a:buNone/>
            </a:pPr>
            <a:endParaRPr lang="sv-FI" sz="1400"/>
          </a:p>
          <a:p>
            <a:pPr marL="0" indent="0" fontAlgn="base">
              <a:lnSpc>
                <a:spcPct val="100000"/>
              </a:lnSpc>
              <a:spcBef>
                <a:spcPts val="0"/>
              </a:spcBef>
              <a:buNone/>
            </a:pPr>
            <a:r>
              <a:rPr lang="sv-FI" sz="1400"/>
              <a:t>I Finansministeriets Digi i vardagen-delegationens rundabordsdiskussion konstaterades det att det är viktigt att ta i beaktande att tillhörigheten till en viss åldersgrupp inte avgör nivån på digital kompetens. I alla åldersgrupper finns det människor med olika kompetens och färdigheter. I diskussionen betonades det att digitala färdigheter och digital kompetens måste uppdateras kontinuerligt för att färdigheterna ska hållas uppdaterade. Utvecklingen och säkerställandet av digitala färdigheter och digital kompetens i samhället kräver samarbete mellan olika samhälleliga aktörer. För barns del framhävdes familjens digitala vardag. Föräldrarnas kompetens och färdigheter samt uppväxtmiljön påverkar och styr utvecklingen av barns digitala färdigheter och attityder. Digitaliseringen bör diskuteras med barnen på ett uppmuntrande sätt, och utvecklingen av barns digitala färdigheter bör inledas redan i ett tidigt skede. En förutsättning för detta är att de vuxna som arbetar med barn, såväl i hemmet som i samhällstjänsterna, har nödvändiga kunskaper och kompetens.</a:t>
            </a:r>
          </a:p>
          <a:p>
            <a:pPr marL="0" indent="0" fontAlgn="base">
              <a:lnSpc>
                <a:spcPct val="100000"/>
              </a:lnSpc>
              <a:spcBef>
                <a:spcPts val="0"/>
              </a:spcBef>
              <a:buNone/>
            </a:pPr>
            <a:endParaRPr lang="en-US" sz="1400"/>
          </a:p>
          <a:p>
            <a:pPr marL="0" indent="0" fontAlgn="base">
              <a:buNone/>
            </a:pPr>
            <a:endParaRPr lang="en-US" sz="1400"/>
          </a:p>
          <a:p>
            <a:pPr marL="0" indent="0" fontAlgn="base">
              <a:buNone/>
            </a:pPr>
            <a:endParaRPr lang="en-US" sz="1400"/>
          </a:p>
          <a:p>
            <a:endParaRPr lang="sv-FI"/>
          </a:p>
        </p:txBody>
      </p:sp>
      <p:sp>
        <p:nvSpPr>
          <p:cNvPr id="6" name="Platshållare för bildnummer 5">
            <a:extLst>
              <a:ext uri="{FF2B5EF4-FFF2-40B4-BE49-F238E27FC236}">
                <a16:creationId xmlns:a16="http://schemas.microsoft.com/office/drawing/2014/main" id="{A5305DEA-BB6A-6058-71E6-00EF3F1E6584}"/>
              </a:ext>
            </a:extLst>
          </p:cNvPr>
          <p:cNvSpPr>
            <a:spLocks noGrp="1"/>
          </p:cNvSpPr>
          <p:nvPr>
            <p:ph type="sldNum" sz="quarter" idx="12"/>
          </p:nvPr>
        </p:nvSpPr>
        <p:spPr/>
        <p:txBody>
          <a:bodyPr/>
          <a:lstStyle/>
          <a:p>
            <a:fld id="{31160B98-140E-4345-B1A3-2A7247C42973}" type="slidenum">
              <a:rPr lang="fi-FI" smtClean="0"/>
              <a:t>16</a:t>
            </a:fld>
            <a:endParaRPr lang="fi-FI"/>
          </a:p>
        </p:txBody>
      </p:sp>
    </p:spTree>
    <p:extLst>
      <p:ext uri="{BB962C8B-B14F-4D97-AF65-F5344CB8AC3E}">
        <p14:creationId xmlns:p14="http://schemas.microsoft.com/office/powerpoint/2010/main" val="31225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BB3224-8FD2-936F-F675-968DBAE78939}"/>
              </a:ext>
            </a:extLst>
          </p:cNvPr>
          <p:cNvSpPr>
            <a:spLocks noGrp="1"/>
          </p:cNvSpPr>
          <p:nvPr>
            <p:ph type="ctrTitle"/>
          </p:nvPr>
        </p:nvSpPr>
        <p:spPr>
          <a:xfrm>
            <a:off x="574353" y="957203"/>
            <a:ext cx="5662860" cy="2387600"/>
          </a:xfrm>
        </p:spPr>
        <p:txBody>
          <a:bodyPr anchor="b">
            <a:normAutofit/>
          </a:bodyPr>
          <a:lstStyle/>
          <a:p>
            <a:r>
              <a:rPr lang="en-US" sz="4800"/>
              <a:t>Befolkningsutveckling</a:t>
            </a:r>
            <a:endParaRPr lang="sv-FI" sz="4800"/>
          </a:p>
        </p:txBody>
      </p:sp>
      <p:sp>
        <p:nvSpPr>
          <p:cNvPr id="3" name="Underrubrik 2">
            <a:extLst>
              <a:ext uri="{FF2B5EF4-FFF2-40B4-BE49-F238E27FC236}">
                <a16:creationId xmlns:a16="http://schemas.microsoft.com/office/drawing/2014/main" id="{69CC1B1F-25D4-C563-B36D-661DD40E38EA}"/>
              </a:ext>
            </a:extLst>
          </p:cNvPr>
          <p:cNvSpPr>
            <a:spLocks noGrp="1"/>
          </p:cNvSpPr>
          <p:nvPr>
            <p:ph type="subTitle" idx="1"/>
          </p:nvPr>
        </p:nvSpPr>
        <p:spPr>
          <a:xfrm>
            <a:off x="574353" y="3431395"/>
            <a:ext cx="5662860" cy="1655762"/>
          </a:xfrm>
        </p:spPr>
        <p:txBody>
          <a:bodyPr>
            <a:normAutofit/>
          </a:bodyPr>
          <a:lstStyle/>
          <a:p>
            <a:pPr marL="0" indent="0">
              <a:spcAft>
                <a:spcPts val="600"/>
              </a:spcAft>
              <a:buNone/>
            </a:pPr>
            <a:r>
              <a:rPr lang="en-US"/>
              <a:t>2021 - 2025</a:t>
            </a:r>
            <a:endParaRPr lang="sv-FI"/>
          </a:p>
        </p:txBody>
      </p:sp>
      <p:sp>
        <p:nvSpPr>
          <p:cNvPr id="5" name="Platshållare för bildnummer 4">
            <a:extLst>
              <a:ext uri="{FF2B5EF4-FFF2-40B4-BE49-F238E27FC236}">
                <a16:creationId xmlns:a16="http://schemas.microsoft.com/office/drawing/2014/main" id="{7A8B32DA-A4CF-4845-3CEF-10C7EE7CDD29}"/>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17</a:t>
            </a:fld>
            <a:endParaRPr lang="fi-FI"/>
          </a:p>
        </p:txBody>
      </p:sp>
      <p:pic>
        <p:nvPicPr>
          <p:cNvPr id="10" name="Platshållare för bild 9" descr="En bild som visar svart, mörker&#10;&#10;AI-genererat innehåll kan vara felaktigt.">
            <a:extLst>
              <a:ext uri="{FF2B5EF4-FFF2-40B4-BE49-F238E27FC236}">
                <a16:creationId xmlns:a16="http://schemas.microsoft.com/office/drawing/2014/main" id="{7622B0B7-C9FF-1239-D877-8A8164BA847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567" r="14567"/>
          <a:stretch/>
        </p:blipFill>
        <p:spPr>
          <a:xfrm>
            <a:off x="6189785" y="288894"/>
            <a:ext cx="5715343" cy="5702628"/>
          </a:xfrm>
          <a:noFill/>
        </p:spPr>
      </p:pic>
    </p:spTree>
    <p:extLst>
      <p:ext uri="{BB962C8B-B14F-4D97-AF65-F5344CB8AC3E}">
        <p14:creationId xmlns:p14="http://schemas.microsoft.com/office/powerpoint/2010/main" val="3825700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24B7B3F-A5B1-8AC1-100C-6C67EA694A86}"/>
              </a:ext>
            </a:extLst>
          </p:cNvPr>
          <p:cNvSpPr>
            <a:spLocks noGrp="1"/>
          </p:cNvSpPr>
          <p:nvPr>
            <p:ph type="title"/>
          </p:nvPr>
        </p:nvSpPr>
        <p:spPr>
          <a:xfrm>
            <a:off x="560293" y="565140"/>
            <a:ext cx="11344836" cy="599631"/>
          </a:xfrm>
        </p:spPr>
        <p:txBody>
          <a:bodyPr/>
          <a:lstStyle/>
          <a:p>
            <a:r>
              <a:rPr lang="en-US"/>
              <a:t>Befolkningsutveckling</a:t>
            </a:r>
            <a:endParaRPr lang="sv-FI" sz="1600"/>
          </a:p>
        </p:txBody>
      </p:sp>
      <p:sp>
        <p:nvSpPr>
          <p:cNvPr id="4" name="Platshållare för innehåll 3">
            <a:extLst>
              <a:ext uri="{FF2B5EF4-FFF2-40B4-BE49-F238E27FC236}">
                <a16:creationId xmlns:a16="http://schemas.microsoft.com/office/drawing/2014/main" id="{1C9DE8E8-A844-E24E-EE59-70A872092F47}"/>
              </a:ext>
            </a:extLst>
          </p:cNvPr>
          <p:cNvSpPr>
            <a:spLocks noGrp="1"/>
          </p:cNvSpPr>
          <p:nvPr>
            <p:ph idx="1"/>
          </p:nvPr>
        </p:nvSpPr>
        <p:spPr>
          <a:xfrm>
            <a:off x="560293" y="1262742"/>
            <a:ext cx="11344836" cy="4792917"/>
          </a:xfrm>
        </p:spPr>
        <p:txBody>
          <a:bodyPr/>
          <a:lstStyle/>
          <a:p>
            <a:r>
              <a:rPr lang="en-US"/>
              <a:t>Antalet Pargasbor har under åren 2021 – 2025 minskat med 161 personer. I slutet av år 2025 var invånarantalet 14 925 personer. </a:t>
            </a:r>
          </a:p>
          <a:p>
            <a:r>
              <a:rPr lang="en-US"/>
              <a:t>Invånarantalet har sjunkit i alla andra åldersgrupper förutom 75-84 –åringar (1429 → 1769) samt över 85-åringar (527 → 580).</a:t>
            </a:r>
          </a:p>
          <a:p>
            <a:r>
              <a:rPr lang="en-US"/>
              <a:t>Under kommande välfärdsplaneperiod (2026 – 2029) förväntas invånarantalet ytterligare minska en aning, till 14 780 invånade.</a:t>
            </a:r>
          </a:p>
          <a:p>
            <a:r>
              <a:rPr lang="en-US"/>
              <a:t>Inga större förändringar i invånarantalet förväntas under kommande årtionden. Antalet barn, unga och personer i arbetsför ålder fortsätter dock att sjunka (bild 2).</a:t>
            </a:r>
          </a:p>
          <a:p>
            <a:r>
              <a:rPr lang="en-US"/>
              <a:t>Antalet personer från åldern 75 ökar, enligt befolkningsprognosen är de 3012 st. år 2045. Kraftigast förväntas antalet personer i åldern 85+ öka (527 → 1157).</a:t>
            </a:r>
          </a:p>
          <a:p>
            <a:r>
              <a:rPr lang="en-US"/>
              <a:t>Kraftigast sjunker antalet personer under 18 år, i alla ålderskategorier (bild 3). Mellan åren 2021 och 2045 förväntas antalet minska med 756 personer.</a:t>
            </a:r>
          </a:p>
          <a:p>
            <a:pPr marL="0" indent="0">
              <a:buNone/>
            </a:pPr>
            <a:endParaRPr lang="sv-FI"/>
          </a:p>
        </p:txBody>
      </p:sp>
      <p:sp>
        <p:nvSpPr>
          <p:cNvPr id="5" name="Platshållare för sidfot 4">
            <a:extLst>
              <a:ext uri="{FF2B5EF4-FFF2-40B4-BE49-F238E27FC236}">
                <a16:creationId xmlns:a16="http://schemas.microsoft.com/office/drawing/2014/main" id="{FCE0C38A-43F2-C7B5-F4C3-B72D26F0F015}"/>
              </a:ext>
            </a:extLst>
          </p:cNvPr>
          <p:cNvSpPr>
            <a:spLocks noGrp="1"/>
          </p:cNvSpPr>
          <p:nvPr>
            <p:ph type="ftr" sz="quarter" idx="11"/>
          </p:nvPr>
        </p:nvSpPr>
        <p:spPr/>
        <p:txBody>
          <a:bodyPr/>
          <a:lstStyle/>
          <a:p>
            <a:r>
              <a:rPr lang="en-US"/>
              <a:t>(Källa: Statistikcentralen / Kuntamaisema)</a:t>
            </a:r>
            <a:endParaRPr lang="fi-FI"/>
          </a:p>
        </p:txBody>
      </p:sp>
      <p:sp>
        <p:nvSpPr>
          <p:cNvPr id="6" name="Platshållare för bildnummer 5">
            <a:extLst>
              <a:ext uri="{FF2B5EF4-FFF2-40B4-BE49-F238E27FC236}">
                <a16:creationId xmlns:a16="http://schemas.microsoft.com/office/drawing/2014/main" id="{1481799A-67B2-2A96-D7E0-DD18829262A0}"/>
              </a:ext>
            </a:extLst>
          </p:cNvPr>
          <p:cNvSpPr>
            <a:spLocks noGrp="1"/>
          </p:cNvSpPr>
          <p:nvPr>
            <p:ph type="sldNum" sz="quarter" idx="12"/>
          </p:nvPr>
        </p:nvSpPr>
        <p:spPr/>
        <p:txBody>
          <a:bodyPr/>
          <a:lstStyle/>
          <a:p>
            <a:fld id="{31160B98-140E-4345-B1A3-2A7247C42973}" type="slidenum">
              <a:rPr lang="fi-FI" smtClean="0"/>
              <a:t>18</a:t>
            </a:fld>
            <a:endParaRPr lang="fi-FI"/>
          </a:p>
        </p:txBody>
      </p:sp>
    </p:spTree>
    <p:extLst>
      <p:ext uri="{BB962C8B-B14F-4D97-AF65-F5344CB8AC3E}">
        <p14:creationId xmlns:p14="http://schemas.microsoft.com/office/powerpoint/2010/main" val="102062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F7B52630-25BA-0CE7-2529-6F6C0F30B915}"/>
              </a:ext>
            </a:extLst>
          </p:cNvPr>
          <p:cNvSpPr>
            <a:spLocks noGrp="1"/>
          </p:cNvSpPr>
          <p:nvPr>
            <p:ph type="ftr" sz="quarter" idx="11"/>
          </p:nvPr>
        </p:nvSpPr>
        <p:spPr/>
        <p:txBody>
          <a:bodyPr/>
          <a:lstStyle/>
          <a:p>
            <a:r>
              <a:rPr lang="fi-FI"/>
              <a:t>Bild 2</a:t>
            </a:r>
          </a:p>
        </p:txBody>
      </p:sp>
      <p:sp>
        <p:nvSpPr>
          <p:cNvPr id="3" name="Platshållare för bildnummer 2">
            <a:extLst>
              <a:ext uri="{FF2B5EF4-FFF2-40B4-BE49-F238E27FC236}">
                <a16:creationId xmlns:a16="http://schemas.microsoft.com/office/drawing/2014/main" id="{B52F2919-A731-D21F-2F8C-24C58E091B7C}"/>
              </a:ext>
            </a:extLst>
          </p:cNvPr>
          <p:cNvSpPr>
            <a:spLocks noGrp="1"/>
          </p:cNvSpPr>
          <p:nvPr>
            <p:ph type="sldNum" sz="quarter" idx="12"/>
          </p:nvPr>
        </p:nvSpPr>
        <p:spPr/>
        <p:txBody>
          <a:bodyPr/>
          <a:lstStyle/>
          <a:p>
            <a:fld id="{31160B98-140E-4345-B1A3-2A7247C42973}" type="slidenum">
              <a:rPr lang="fi-FI" smtClean="0"/>
              <a:t>19</a:t>
            </a:fld>
            <a:endParaRPr lang="fi-FI"/>
          </a:p>
        </p:txBody>
      </p:sp>
      <p:pic>
        <p:nvPicPr>
          <p:cNvPr id="7" name="Bildobjekt 6" descr="En bild som visar text, skärmbild, Teckensnitt, Graf&#10;&#10;AI-genererat innehåll kan vara felaktigt.">
            <a:extLst>
              <a:ext uri="{FF2B5EF4-FFF2-40B4-BE49-F238E27FC236}">
                <a16:creationId xmlns:a16="http://schemas.microsoft.com/office/drawing/2014/main" id="{5C5195BB-4C01-726B-A50E-BD3559CEDEA3}"/>
              </a:ext>
            </a:extLst>
          </p:cNvPr>
          <p:cNvPicPr>
            <a:picLocks noChangeAspect="1"/>
          </p:cNvPicPr>
          <p:nvPr/>
        </p:nvPicPr>
        <p:blipFill>
          <a:blip r:embed="rId2"/>
          <a:stretch>
            <a:fillRect/>
          </a:stretch>
        </p:blipFill>
        <p:spPr>
          <a:xfrm>
            <a:off x="371726" y="179152"/>
            <a:ext cx="11533402" cy="6111579"/>
          </a:xfrm>
          <a:prstGeom prst="rect">
            <a:avLst/>
          </a:prstGeom>
        </p:spPr>
      </p:pic>
    </p:spTree>
    <p:extLst>
      <p:ext uri="{BB962C8B-B14F-4D97-AF65-F5344CB8AC3E}">
        <p14:creationId xmlns:p14="http://schemas.microsoft.com/office/powerpoint/2010/main" val="209199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1F7027-2915-9A9A-AEE8-1C2DAB2096BB}"/>
              </a:ext>
            </a:extLst>
          </p:cNvPr>
          <p:cNvSpPr>
            <a:spLocks noGrp="1"/>
          </p:cNvSpPr>
          <p:nvPr>
            <p:ph type="title"/>
          </p:nvPr>
        </p:nvSpPr>
        <p:spPr>
          <a:xfrm>
            <a:off x="560292" y="475129"/>
            <a:ext cx="11344836" cy="654424"/>
          </a:xfrm>
        </p:spPr>
        <p:txBody>
          <a:bodyPr/>
          <a:lstStyle/>
          <a:p>
            <a:r>
              <a:rPr lang="en-US"/>
              <a:t>Innehåll</a:t>
            </a:r>
            <a:endParaRPr lang="sv-FI"/>
          </a:p>
        </p:txBody>
      </p:sp>
      <p:sp>
        <p:nvSpPr>
          <p:cNvPr id="3" name="Platshållare för innehåll 2">
            <a:extLst>
              <a:ext uri="{FF2B5EF4-FFF2-40B4-BE49-F238E27FC236}">
                <a16:creationId xmlns:a16="http://schemas.microsoft.com/office/drawing/2014/main" id="{87055C24-23E6-D39D-F3F0-C1ECB18EE50C}"/>
              </a:ext>
            </a:extLst>
          </p:cNvPr>
          <p:cNvSpPr>
            <a:spLocks noGrp="1"/>
          </p:cNvSpPr>
          <p:nvPr>
            <p:ph idx="1"/>
          </p:nvPr>
        </p:nvSpPr>
        <p:spPr>
          <a:xfrm>
            <a:off x="889665" y="1528483"/>
            <a:ext cx="9150353" cy="4464424"/>
          </a:xfrm>
        </p:spPr>
        <p:txBody>
          <a:bodyPr/>
          <a:lstStyle/>
          <a:p>
            <a:r>
              <a:rPr lang="en-US" sz="2800"/>
              <a:t>Inledning</a:t>
            </a:r>
          </a:p>
          <a:p>
            <a:r>
              <a:rPr lang="en-US" sz="2800"/>
              <a:t>Lagstiftning</a:t>
            </a:r>
          </a:p>
          <a:p>
            <a:r>
              <a:rPr lang="en-US" sz="2800"/>
              <a:t>Förändringar i samhället</a:t>
            </a:r>
          </a:p>
          <a:p>
            <a:r>
              <a:rPr lang="en-US" sz="2800"/>
              <a:t>Befolkningsutveckling</a:t>
            </a:r>
          </a:p>
          <a:p>
            <a:r>
              <a:rPr lang="en-US" sz="2800"/>
              <a:t>Hälsa och välfärd enligt indikatorer</a:t>
            </a:r>
          </a:p>
          <a:p>
            <a:r>
              <a:rPr lang="en-US" sz="2800"/>
              <a:t>Sammanfattning av tidigare målsättningar och åtgärder</a:t>
            </a:r>
          </a:p>
          <a:p>
            <a:pPr marL="0" indent="0">
              <a:buNone/>
            </a:pPr>
            <a:endParaRPr lang="sv-FI"/>
          </a:p>
        </p:txBody>
      </p:sp>
      <p:sp>
        <p:nvSpPr>
          <p:cNvPr id="5" name="Platshållare för sidfot 4">
            <a:extLst>
              <a:ext uri="{FF2B5EF4-FFF2-40B4-BE49-F238E27FC236}">
                <a16:creationId xmlns:a16="http://schemas.microsoft.com/office/drawing/2014/main" id="{3B679C2A-0896-8924-8438-DB90613855B2}"/>
              </a:ext>
            </a:extLst>
          </p:cNvPr>
          <p:cNvSpPr>
            <a:spLocks noGrp="1"/>
          </p:cNvSpPr>
          <p:nvPr>
            <p:ph type="ftr" sz="quarter" idx="11"/>
          </p:nvPr>
        </p:nvSpPr>
        <p:spPr/>
        <p:txBody>
          <a:bodyPr/>
          <a:lstStyle/>
          <a:p>
            <a:endParaRPr lang="fi-FI"/>
          </a:p>
          <a:p>
            <a:r>
              <a:rPr lang="fi-FI"/>
              <a:t>Välfärdsberättelse 2021 - 2025</a:t>
            </a:r>
          </a:p>
          <a:p>
            <a:endParaRPr lang="fi-FI"/>
          </a:p>
        </p:txBody>
      </p:sp>
      <p:sp>
        <p:nvSpPr>
          <p:cNvPr id="6" name="Platshållare för bildnummer 5">
            <a:extLst>
              <a:ext uri="{FF2B5EF4-FFF2-40B4-BE49-F238E27FC236}">
                <a16:creationId xmlns:a16="http://schemas.microsoft.com/office/drawing/2014/main" id="{721C8970-BAD9-98A2-E30D-432D5F2569AC}"/>
              </a:ext>
            </a:extLst>
          </p:cNvPr>
          <p:cNvSpPr>
            <a:spLocks noGrp="1"/>
          </p:cNvSpPr>
          <p:nvPr>
            <p:ph type="sldNum" sz="quarter" idx="12"/>
          </p:nvPr>
        </p:nvSpPr>
        <p:spPr/>
        <p:txBody>
          <a:bodyPr/>
          <a:lstStyle/>
          <a:p>
            <a:fld id="{31160B98-140E-4345-B1A3-2A7247C42973}" type="slidenum">
              <a:rPr lang="fi-FI" smtClean="0"/>
              <a:t>2</a:t>
            </a:fld>
            <a:endParaRPr lang="fi-FI"/>
          </a:p>
        </p:txBody>
      </p:sp>
    </p:spTree>
    <p:extLst>
      <p:ext uri="{BB962C8B-B14F-4D97-AF65-F5344CB8AC3E}">
        <p14:creationId xmlns:p14="http://schemas.microsoft.com/office/powerpoint/2010/main" val="407020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B13ED-B2FB-1EF9-0CB1-5F44585A68E4}"/>
            </a:ext>
          </a:extLst>
        </p:cNvPr>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79F4AA73-87D4-4D15-7C28-192A716DB5A2}"/>
              </a:ext>
            </a:extLst>
          </p:cNvPr>
          <p:cNvSpPr>
            <a:spLocks noGrp="1"/>
          </p:cNvSpPr>
          <p:nvPr>
            <p:ph type="ftr" sz="quarter" idx="11"/>
          </p:nvPr>
        </p:nvSpPr>
        <p:spPr/>
        <p:txBody>
          <a:bodyPr/>
          <a:lstStyle/>
          <a:p>
            <a:r>
              <a:rPr lang="fi-FI"/>
              <a:t>Bild 3</a:t>
            </a:r>
          </a:p>
        </p:txBody>
      </p:sp>
      <p:sp>
        <p:nvSpPr>
          <p:cNvPr id="3" name="Platshållare för bildnummer 2">
            <a:extLst>
              <a:ext uri="{FF2B5EF4-FFF2-40B4-BE49-F238E27FC236}">
                <a16:creationId xmlns:a16="http://schemas.microsoft.com/office/drawing/2014/main" id="{2FF865CB-8BDD-4A96-FD07-5EB5F9016ED7}"/>
              </a:ext>
            </a:extLst>
          </p:cNvPr>
          <p:cNvSpPr>
            <a:spLocks noGrp="1"/>
          </p:cNvSpPr>
          <p:nvPr>
            <p:ph type="sldNum" sz="quarter" idx="12"/>
          </p:nvPr>
        </p:nvSpPr>
        <p:spPr/>
        <p:txBody>
          <a:bodyPr/>
          <a:lstStyle/>
          <a:p>
            <a:fld id="{31160B98-140E-4345-B1A3-2A7247C42973}" type="slidenum">
              <a:rPr lang="fi-FI" smtClean="0"/>
              <a:t>20</a:t>
            </a:fld>
            <a:endParaRPr lang="fi-FI"/>
          </a:p>
        </p:txBody>
      </p:sp>
      <p:pic>
        <p:nvPicPr>
          <p:cNvPr id="5" name="Bildobjekt 4" descr="En bild som visar text, skärmbild, Teckensnitt, Graf&#10;&#10;AI-genererat innehåll kan vara felaktigt.">
            <a:extLst>
              <a:ext uri="{FF2B5EF4-FFF2-40B4-BE49-F238E27FC236}">
                <a16:creationId xmlns:a16="http://schemas.microsoft.com/office/drawing/2014/main" id="{8168EDBA-06F2-4CF2-BDAD-13ADB4E58D92}"/>
              </a:ext>
            </a:extLst>
          </p:cNvPr>
          <p:cNvPicPr>
            <a:picLocks noChangeAspect="1"/>
          </p:cNvPicPr>
          <p:nvPr/>
        </p:nvPicPr>
        <p:blipFill>
          <a:blip r:embed="rId2"/>
          <a:stretch>
            <a:fillRect/>
          </a:stretch>
        </p:blipFill>
        <p:spPr>
          <a:xfrm>
            <a:off x="217715" y="224116"/>
            <a:ext cx="11800114" cy="6078713"/>
          </a:xfrm>
          <a:prstGeom prst="rect">
            <a:avLst/>
          </a:prstGeom>
        </p:spPr>
      </p:pic>
    </p:spTree>
    <p:extLst>
      <p:ext uri="{BB962C8B-B14F-4D97-AF65-F5344CB8AC3E}">
        <p14:creationId xmlns:p14="http://schemas.microsoft.com/office/powerpoint/2010/main" val="355535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1F5D2D-6F0D-C468-96F6-4E617F10E1BA}"/>
              </a:ext>
            </a:extLst>
          </p:cNvPr>
          <p:cNvSpPr>
            <a:spLocks noGrp="1"/>
          </p:cNvSpPr>
          <p:nvPr>
            <p:ph type="ctrTitle"/>
          </p:nvPr>
        </p:nvSpPr>
        <p:spPr>
          <a:xfrm>
            <a:off x="568434" y="822959"/>
            <a:ext cx="5662860" cy="1442851"/>
          </a:xfrm>
        </p:spPr>
        <p:txBody>
          <a:bodyPr/>
          <a:lstStyle/>
          <a:p>
            <a:r>
              <a:rPr lang="en-US"/>
              <a:t>Hälsa och välfärd enligt indikatorer</a:t>
            </a:r>
            <a:endParaRPr lang="sv-FI"/>
          </a:p>
        </p:txBody>
      </p:sp>
      <p:sp>
        <p:nvSpPr>
          <p:cNvPr id="3" name="Underrubrik 2">
            <a:extLst>
              <a:ext uri="{FF2B5EF4-FFF2-40B4-BE49-F238E27FC236}">
                <a16:creationId xmlns:a16="http://schemas.microsoft.com/office/drawing/2014/main" id="{50E86C43-09AB-1762-675E-D5EE65D1B072}"/>
              </a:ext>
            </a:extLst>
          </p:cNvPr>
          <p:cNvSpPr>
            <a:spLocks noGrp="1"/>
          </p:cNvSpPr>
          <p:nvPr>
            <p:ph type="subTitle" idx="1"/>
          </p:nvPr>
        </p:nvSpPr>
        <p:spPr>
          <a:xfrm>
            <a:off x="433140" y="2523744"/>
            <a:ext cx="5662860" cy="3038901"/>
          </a:xfrm>
        </p:spPr>
        <p:txBody>
          <a:bodyPr/>
          <a:lstStyle/>
          <a:p>
            <a:r>
              <a:rPr lang="en-US"/>
              <a:t>Minimidatainnehåll</a:t>
            </a:r>
          </a:p>
          <a:p>
            <a:r>
              <a:rPr lang="en-US"/>
              <a:t>Vad berättar TEA-visaren och HYTE-koefficienten?</a:t>
            </a:r>
          </a:p>
          <a:p>
            <a:r>
              <a:rPr lang="en-US"/>
              <a:t>Hälsa, trygghet, livskvalitet och delaktighet</a:t>
            </a:r>
          </a:p>
          <a:p>
            <a:r>
              <a:rPr lang="en-US"/>
              <a:t>Barn och unga</a:t>
            </a:r>
          </a:p>
          <a:p>
            <a:r>
              <a:rPr lang="en-US"/>
              <a:t>Personer i arbetsför ålder</a:t>
            </a:r>
          </a:p>
          <a:p>
            <a:r>
              <a:rPr lang="en-US"/>
              <a:t>Äldre</a:t>
            </a:r>
          </a:p>
        </p:txBody>
      </p:sp>
      <p:sp>
        <p:nvSpPr>
          <p:cNvPr id="5" name="Platshållare för bildnummer 4">
            <a:extLst>
              <a:ext uri="{FF2B5EF4-FFF2-40B4-BE49-F238E27FC236}">
                <a16:creationId xmlns:a16="http://schemas.microsoft.com/office/drawing/2014/main" id="{98144007-9009-E601-30F8-2B7BE0993305}"/>
              </a:ext>
            </a:extLst>
          </p:cNvPr>
          <p:cNvSpPr>
            <a:spLocks noGrp="1"/>
          </p:cNvSpPr>
          <p:nvPr>
            <p:ph type="sldNum" sz="quarter" idx="12"/>
          </p:nvPr>
        </p:nvSpPr>
        <p:spPr/>
        <p:txBody>
          <a:bodyPr/>
          <a:lstStyle/>
          <a:p>
            <a:fld id="{31160B98-140E-4345-B1A3-2A7247C42973}" type="slidenum">
              <a:rPr lang="fi-FI" smtClean="0"/>
              <a:t>21</a:t>
            </a:fld>
            <a:endParaRPr lang="fi-FI"/>
          </a:p>
        </p:txBody>
      </p:sp>
      <p:pic>
        <p:nvPicPr>
          <p:cNvPr id="8" name="Platshållare för bild 7" descr="En bild som visar Grafik, skärmbild, clipart, grafisk design&#10;&#10;AI-genererat innehåll kan vara felaktigt.">
            <a:extLst>
              <a:ext uri="{FF2B5EF4-FFF2-40B4-BE49-F238E27FC236}">
                <a16:creationId xmlns:a16="http://schemas.microsoft.com/office/drawing/2014/main" id="{D22D0085-79E9-6A47-72B8-F8C6F50956D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92" r="16592"/>
          <a:stretch>
            <a:fillRect/>
          </a:stretch>
        </p:blipFill>
        <p:spPr>
          <a:xfrm>
            <a:off x="6189784" y="198015"/>
            <a:ext cx="5715343" cy="57027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ruta 8">
            <a:extLst>
              <a:ext uri="{FF2B5EF4-FFF2-40B4-BE49-F238E27FC236}">
                <a16:creationId xmlns:a16="http://schemas.microsoft.com/office/drawing/2014/main" id="{662C6AE5-D3FB-FA4E-BC24-98B1BA617109}"/>
              </a:ext>
            </a:extLst>
          </p:cNvPr>
          <p:cNvSpPr txBox="1"/>
          <p:nvPr/>
        </p:nvSpPr>
        <p:spPr>
          <a:xfrm>
            <a:off x="6189785" y="5991599"/>
            <a:ext cx="5715343" cy="138499"/>
          </a:xfrm>
          <a:prstGeom prst="rect">
            <a:avLst/>
          </a:prstGeom>
          <a:noFill/>
        </p:spPr>
        <p:txBody>
          <a:bodyPr wrap="square" lIns="0" tIns="0" rIns="0" bIns="0" rtlCol="0">
            <a:spAutoFit/>
          </a:bodyPr>
          <a:lstStyle/>
          <a:p>
            <a:r>
              <a:rPr lang="sv-FI" sz="900">
                <a:hlinkClick r:id="rId3" tooltip="https://www.safespace.qa/en/taxonomy/term/196"/>
              </a:rPr>
              <a:t>Det här fotot</a:t>
            </a:r>
            <a:r>
              <a:rPr lang="sv-FI" sz="900"/>
              <a:t> av Okänd författare licensieras enligt </a:t>
            </a:r>
            <a:r>
              <a:rPr lang="sv-FI" sz="900">
                <a:hlinkClick r:id="rId4" tooltip="https://creativecommons.org/licenses/by-nc-nd/3.0/"/>
              </a:rPr>
              <a:t>CC BY-NC-ND</a:t>
            </a:r>
            <a:endParaRPr lang="sv-FI" sz="900"/>
          </a:p>
        </p:txBody>
      </p:sp>
    </p:spTree>
    <p:extLst>
      <p:ext uri="{BB962C8B-B14F-4D97-AF65-F5344CB8AC3E}">
        <p14:creationId xmlns:p14="http://schemas.microsoft.com/office/powerpoint/2010/main" val="3875837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D73973C-55F3-D633-E63B-CF762798FD93}"/>
              </a:ext>
            </a:extLst>
          </p:cNvPr>
          <p:cNvSpPr>
            <a:spLocks noGrp="1"/>
          </p:cNvSpPr>
          <p:nvPr>
            <p:ph type="title"/>
          </p:nvPr>
        </p:nvSpPr>
        <p:spPr/>
        <p:txBody>
          <a:bodyPr/>
          <a:lstStyle/>
          <a:p>
            <a:r>
              <a:rPr lang="en-US"/>
              <a:t>Minimidatainnehåll</a:t>
            </a:r>
            <a:endParaRPr lang="sv-FI"/>
          </a:p>
        </p:txBody>
      </p:sp>
      <p:sp>
        <p:nvSpPr>
          <p:cNvPr id="4" name="Platshållare för innehåll 3">
            <a:extLst>
              <a:ext uri="{FF2B5EF4-FFF2-40B4-BE49-F238E27FC236}">
                <a16:creationId xmlns:a16="http://schemas.microsoft.com/office/drawing/2014/main" id="{CDE99832-2DE8-C9D9-8D8B-CBE84A1FA59D}"/>
              </a:ext>
            </a:extLst>
          </p:cNvPr>
          <p:cNvSpPr>
            <a:spLocks noGrp="1"/>
          </p:cNvSpPr>
          <p:nvPr>
            <p:ph idx="1"/>
          </p:nvPr>
        </p:nvSpPr>
        <p:spPr>
          <a:xfrm>
            <a:off x="696736" y="1577839"/>
            <a:ext cx="10660111" cy="4464424"/>
          </a:xfrm>
        </p:spPr>
        <p:txBody>
          <a:bodyPr/>
          <a:lstStyle/>
          <a:p>
            <a:r>
              <a:rPr lang="en-US" sz="2000"/>
              <a:t>Välfärdsberättelsen samlar information från olika källor om kommuninvånarnas hälsa och välfärd samt faktorer som påverkar dessa. Dessutom innehåller berättelsen uppgifter om kommunens eller områdets åtgärder som har främjat invånarnas välbefinnande och hälsa. </a:t>
            </a:r>
          </a:p>
          <a:p>
            <a:r>
              <a:rPr lang="en-US" sz="2000"/>
              <a:t>Institutet för hälsa och välfärd THL har bearbetat ett förslag till minimidatainnehåll för välfärdsberättelsen. Minimidatainnehållet hjälper kommunen att välja de indikatorer som på en tillräckligt noggrann nivå följer upp invånarnas välmående. Minimidatainnehållet samlas från manga olika källor: Sotkanet, Enkäten Hälsa i skolan, Statistikcentralen, TEA-visaren, Statskontoret, KULTTI, Liiteri, Lipas och Nuorisotilastot.fi. </a:t>
            </a:r>
          </a:p>
          <a:p>
            <a:r>
              <a:rPr lang="en-US" sz="2000"/>
              <a:t>Med hjälp av indikatorerna kan man styra resurser och följa upp verksamhetens effekter.</a:t>
            </a:r>
          </a:p>
          <a:p>
            <a:r>
              <a:rPr lang="en-US" sz="2000"/>
              <a:t>Även välfärdsberättelsen och –planen för Egentliga Finlands välfärdsområde ger riktlinjer för motsvarande dokument i Pargas.</a:t>
            </a:r>
            <a:endParaRPr lang="sv-FI" sz="2000"/>
          </a:p>
        </p:txBody>
      </p:sp>
      <p:sp>
        <p:nvSpPr>
          <p:cNvPr id="6" name="Platshållare för bildnummer 5">
            <a:extLst>
              <a:ext uri="{FF2B5EF4-FFF2-40B4-BE49-F238E27FC236}">
                <a16:creationId xmlns:a16="http://schemas.microsoft.com/office/drawing/2014/main" id="{DAB9B0E6-2E80-9ECD-8D23-B9648EBD53D6}"/>
              </a:ext>
            </a:extLst>
          </p:cNvPr>
          <p:cNvSpPr>
            <a:spLocks noGrp="1"/>
          </p:cNvSpPr>
          <p:nvPr>
            <p:ph type="sldNum" sz="quarter" idx="12"/>
          </p:nvPr>
        </p:nvSpPr>
        <p:spPr/>
        <p:txBody>
          <a:bodyPr/>
          <a:lstStyle/>
          <a:p>
            <a:fld id="{31160B98-140E-4345-B1A3-2A7247C42973}" type="slidenum">
              <a:rPr lang="fi-FI" smtClean="0"/>
              <a:t>22</a:t>
            </a:fld>
            <a:endParaRPr lang="fi-FI"/>
          </a:p>
        </p:txBody>
      </p:sp>
    </p:spTree>
    <p:extLst>
      <p:ext uri="{BB962C8B-B14F-4D97-AF65-F5344CB8AC3E}">
        <p14:creationId xmlns:p14="http://schemas.microsoft.com/office/powerpoint/2010/main" val="1638028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5A9A7D-5F64-7947-CCC6-C1386C6BEA34}"/>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A195A703-0F8E-4205-B98C-D9B826810AF5}"/>
              </a:ext>
            </a:extLst>
          </p:cNvPr>
          <p:cNvSpPr>
            <a:spLocks noGrp="1"/>
          </p:cNvSpPr>
          <p:nvPr>
            <p:ph type="title"/>
          </p:nvPr>
        </p:nvSpPr>
        <p:spPr>
          <a:xfrm>
            <a:off x="560293" y="565140"/>
            <a:ext cx="11344836" cy="541284"/>
          </a:xfrm>
        </p:spPr>
        <p:txBody>
          <a:bodyPr/>
          <a:lstStyle/>
          <a:p>
            <a:r>
              <a:rPr lang="en-US"/>
              <a:t>TEAviisari</a:t>
            </a:r>
            <a:endParaRPr lang="sv-FI"/>
          </a:p>
        </p:txBody>
      </p:sp>
      <p:sp>
        <p:nvSpPr>
          <p:cNvPr id="4" name="Platshållare för innehåll 3">
            <a:extLst>
              <a:ext uri="{FF2B5EF4-FFF2-40B4-BE49-F238E27FC236}">
                <a16:creationId xmlns:a16="http://schemas.microsoft.com/office/drawing/2014/main" id="{A6526733-C31F-6393-B3AB-7BB1D727E2F4}"/>
              </a:ext>
            </a:extLst>
          </p:cNvPr>
          <p:cNvSpPr>
            <a:spLocks noGrp="1"/>
          </p:cNvSpPr>
          <p:nvPr>
            <p:ph idx="1"/>
          </p:nvPr>
        </p:nvSpPr>
        <p:spPr>
          <a:xfrm>
            <a:off x="560293" y="1132522"/>
            <a:ext cx="11201041" cy="4929949"/>
          </a:xfrm>
        </p:spPr>
        <p:txBody>
          <a:bodyPr/>
          <a:lstStyle/>
          <a:p>
            <a:r>
              <a:rPr lang="sv-FI"/>
              <a:t>TEAviisari är en webbtjänst som beskriver kommunens verksamhet för att främja kommuninvånarnas hälsa.</a:t>
            </a:r>
          </a:p>
          <a:p>
            <a:r>
              <a:rPr lang="sv-FI"/>
              <a:t>Tjänsten stödjer planeringen och ledningen av det hälsofrämjande arbetet i kommunerna, regionerna och skolorna.</a:t>
            </a:r>
          </a:p>
          <a:p>
            <a:r>
              <a:rPr lang="sv-FI"/>
              <a:t>Termen TEA (terveydenedistämisaktiivisuus) avser hälsofrämjande verksamhet i ett samhälle. TEAviisari presenterar resultat av organisationers mätbara egenskaper och verksamhet. Mätningen fokuserar särskilt på organisationernas förmåga att integrera arbetet med att främja hälsa och välfärd i organisationens grundläggande verksamhet så att man ska kunna uppnå effekter i kommuninvånarnas hälsa och välfärd.</a:t>
            </a:r>
          </a:p>
          <a:p>
            <a:r>
              <a:rPr lang="sv-FI"/>
              <a:t>TEAviisari mäter den hälsofrämjande verksamheten inom följande verksamhetsområden:</a:t>
            </a:r>
          </a:p>
          <a:p>
            <a:pPr lvl="1">
              <a:spcBef>
                <a:spcPts val="0"/>
              </a:spcBef>
            </a:pPr>
            <a:r>
              <a:rPr lang="sv-FI"/>
              <a:t>Kommunledning</a:t>
            </a:r>
          </a:p>
          <a:p>
            <a:pPr lvl="1">
              <a:spcBef>
                <a:spcPts val="0"/>
              </a:spcBef>
            </a:pPr>
            <a:r>
              <a:rPr lang="sv-FI"/>
              <a:t>Grundläggande utbildning</a:t>
            </a:r>
          </a:p>
          <a:p>
            <a:pPr lvl="1">
              <a:spcBef>
                <a:spcPts val="0"/>
              </a:spcBef>
            </a:pPr>
            <a:r>
              <a:rPr lang="sv-FI"/>
              <a:t>Gymnasieutbildning</a:t>
            </a:r>
          </a:p>
          <a:p>
            <a:pPr lvl="1">
              <a:spcBef>
                <a:spcPts val="0"/>
              </a:spcBef>
            </a:pPr>
            <a:r>
              <a:rPr lang="sv-FI"/>
              <a:t>Yrkesutbildning</a:t>
            </a:r>
          </a:p>
          <a:p>
            <a:pPr lvl="1">
              <a:spcBef>
                <a:spcPts val="0"/>
              </a:spcBef>
            </a:pPr>
            <a:r>
              <a:rPr lang="sv-FI"/>
              <a:t>Motion och idrott</a:t>
            </a:r>
          </a:p>
          <a:p>
            <a:pPr lvl="1">
              <a:spcBef>
                <a:spcPts val="0"/>
              </a:spcBef>
            </a:pPr>
            <a:r>
              <a:rPr lang="sv-FI"/>
              <a:t>Kultur</a:t>
            </a:r>
          </a:p>
          <a:p>
            <a:endParaRPr lang="sv-FI"/>
          </a:p>
        </p:txBody>
      </p:sp>
      <p:sp>
        <p:nvSpPr>
          <p:cNvPr id="6" name="Platshållare för bildnummer 5">
            <a:extLst>
              <a:ext uri="{FF2B5EF4-FFF2-40B4-BE49-F238E27FC236}">
                <a16:creationId xmlns:a16="http://schemas.microsoft.com/office/drawing/2014/main" id="{7382CA60-7515-8601-8B52-4865B5135221}"/>
              </a:ext>
            </a:extLst>
          </p:cNvPr>
          <p:cNvSpPr>
            <a:spLocks noGrp="1"/>
          </p:cNvSpPr>
          <p:nvPr>
            <p:ph type="sldNum" sz="quarter" idx="12"/>
          </p:nvPr>
        </p:nvSpPr>
        <p:spPr/>
        <p:txBody>
          <a:bodyPr/>
          <a:lstStyle/>
          <a:p>
            <a:fld id="{31160B98-140E-4345-B1A3-2A7247C42973}" type="slidenum">
              <a:rPr lang="fi-FI" smtClean="0"/>
              <a:t>23</a:t>
            </a:fld>
            <a:endParaRPr lang="fi-FI"/>
          </a:p>
        </p:txBody>
      </p:sp>
      <p:pic>
        <p:nvPicPr>
          <p:cNvPr id="7" name="Platshållare för bild 6">
            <a:extLst>
              <a:ext uri="{FF2B5EF4-FFF2-40B4-BE49-F238E27FC236}">
                <a16:creationId xmlns:a16="http://schemas.microsoft.com/office/drawing/2014/main" id="{98994F0C-6E02-385A-6057-ABFD67BD683C}"/>
              </a:ext>
            </a:extLst>
          </p:cNvPr>
          <p:cNvPicPr>
            <a:picLocks noGrp="1" noChangeAspect="1"/>
          </p:cNvPicPr>
          <p:nvPr>
            <p:ph idx="4294967295"/>
          </p:nvPr>
        </p:nvPicPr>
        <p:blipFill>
          <a:blip r:embed="rId2"/>
          <a:srcRect l="14892" r="26900" b="-1"/>
          <a:stretch>
            <a:fillRect/>
          </a:stretch>
        </p:blipFill>
        <p:spPr>
          <a:xfrm>
            <a:off x="7864253" y="4299015"/>
            <a:ext cx="3321650" cy="1426463"/>
          </a:xfrm>
          <a:prstGeom prst="rect">
            <a:avLst/>
          </a:prstGeom>
          <a:noFill/>
        </p:spPr>
      </p:pic>
    </p:spTree>
    <p:extLst>
      <p:ext uri="{BB962C8B-B14F-4D97-AF65-F5344CB8AC3E}">
        <p14:creationId xmlns:p14="http://schemas.microsoft.com/office/powerpoint/2010/main" val="2748717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8818B86E-73B3-CF20-9812-C6FA48BCF3C2}"/>
              </a:ext>
            </a:extLst>
          </p:cNvPr>
          <p:cNvSpPr>
            <a:spLocks noGrp="1"/>
          </p:cNvSpPr>
          <p:nvPr>
            <p:ph type="ftr" sz="quarter" idx="11"/>
          </p:nvPr>
        </p:nvSpPr>
        <p:spPr>
          <a:xfrm>
            <a:off x="1510553" y="6391837"/>
            <a:ext cx="4585447" cy="242047"/>
          </a:xfrm>
        </p:spPr>
        <p:txBody>
          <a:bodyPr/>
          <a:lstStyle/>
          <a:p>
            <a:r>
              <a:rPr lang="sv-FI">
                <a:hlinkClick r:id="rId2"/>
              </a:rPr>
              <a:t>- TEAviisari - Benchmarkingsystem av hälsofrämjande aktivitet</a:t>
            </a:r>
            <a:endParaRPr lang="fi-FI"/>
          </a:p>
        </p:txBody>
      </p:sp>
      <p:sp>
        <p:nvSpPr>
          <p:cNvPr id="3" name="Platshållare för bildnummer 2">
            <a:extLst>
              <a:ext uri="{FF2B5EF4-FFF2-40B4-BE49-F238E27FC236}">
                <a16:creationId xmlns:a16="http://schemas.microsoft.com/office/drawing/2014/main" id="{4CD3164B-E6F2-2658-3E87-5EEC0128FD4C}"/>
              </a:ext>
            </a:extLst>
          </p:cNvPr>
          <p:cNvSpPr>
            <a:spLocks noGrp="1"/>
          </p:cNvSpPr>
          <p:nvPr>
            <p:ph type="sldNum" sz="quarter" idx="12"/>
          </p:nvPr>
        </p:nvSpPr>
        <p:spPr/>
        <p:txBody>
          <a:bodyPr/>
          <a:lstStyle/>
          <a:p>
            <a:fld id="{31160B98-140E-4345-B1A3-2A7247C42973}" type="slidenum">
              <a:rPr lang="fi-FI" smtClean="0"/>
              <a:t>24</a:t>
            </a:fld>
            <a:endParaRPr lang="fi-FI"/>
          </a:p>
        </p:txBody>
      </p:sp>
      <p:pic>
        <p:nvPicPr>
          <p:cNvPr id="5" name="Bildobjekt 4" descr="En bild som visar text, skärmbild, Teckensnitt, diagram&#10;&#10;AI-genererat innehåll kan vara felaktigt.">
            <a:extLst>
              <a:ext uri="{FF2B5EF4-FFF2-40B4-BE49-F238E27FC236}">
                <a16:creationId xmlns:a16="http://schemas.microsoft.com/office/drawing/2014/main" id="{DAEB26EC-FE32-BC54-1B18-16D5C5313617}"/>
              </a:ext>
            </a:extLst>
          </p:cNvPr>
          <p:cNvPicPr>
            <a:picLocks noChangeAspect="1"/>
          </p:cNvPicPr>
          <p:nvPr/>
        </p:nvPicPr>
        <p:blipFill>
          <a:blip r:embed="rId3"/>
          <a:stretch>
            <a:fillRect/>
          </a:stretch>
        </p:blipFill>
        <p:spPr>
          <a:xfrm>
            <a:off x="943879" y="514482"/>
            <a:ext cx="10460807" cy="5703438"/>
          </a:xfrm>
          <a:prstGeom prst="rect">
            <a:avLst/>
          </a:prstGeom>
        </p:spPr>
      </p:pic>
    </p:spTree>
    <p:extLst>
      <p:ext uri="{BB962C8B-B14F-4D97-AF65-F5344CB8AC3E}">
        <p14:creationId xmlns:p14="http://schemas.microsoft.com/office/powerpoint/2010/main" val="284944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B9B96-0A21-969B-45D9-7CE6824673A0}"/>
              </a:ext>
            </a:extLst>
          </p:cNvPr>
          <p:cNvSpPr>
            <a:spLocks noGrp="1"/>
          </p:cNvSpPr>
          <p:nvPr>
            <p:ph type="title"/>
          </p:nvPr>
        </p:nvSpPr>
        <p:spPr>
          <a:xfrm>
            <a:off x="387722" y="224116"/>
            <a:ext cx="11344836" cy="654424"/>
          </a:xfrm>
        </p:spPr>
        <p:txBody>
          <a:bodyPr/>
          <a:lstStyle/>
          <a:p>
            <a:r>
              <a:rPr lang="en-US"/>
              <a:t>Noteringar</a:t>
            </a:r>
            <a:endParaRPr lang="sv-FI"/>
          </a:p>
        </p:txBody>
      </p:sp>
      <p:sp>
        <p:nvSpPr>
          <p:cNvPr id="3" name="Platshållare för innehåll 2">
            <a:extLst>
              <a:ext uri="{FF2B5EF4-FFF2-40B4-BE49-F238E27FC236}">
                <a16:creationId xmlns:a16="http://schemas.microsoft.com/office/drawing/2014/main" id="{A3001271-8A91-7C1D-26D5-677C49B78F74}"/>
              </a:ext>
            </a:extLst>
          </p:cNvPr>
          <p:cNvSpPr>
            <a:spLocks noGrp="1"/>
          </p:cNvSpPr>
          <p:nvPr>
            <p:ph idx="1"/>
          </p:nvPr>
        </p:nvSpPr>
        <p:spPr>
          <a:xfrm>
            <a:off x="459442" y="749808"/>
            <a:ext cx="5547360" cy="5049819"/>
          </a:xfrm>
        </p:spPr>
        <p:txBody>
          <a:bodyPr/>
          <a:lstStyle/>
          <a:p>
            <a:pPr marL="0" indent="0">
              <a:buNone/>
            </a:pPr>
            <a:r>
              <a:rPr lang="en-US" b="1"/>
              <a:t>Positivt, bl.a.</a:t>
            </a:r>
          </a:p>
          <a:p>
            <a:r>
              <a:rPr lang="sv-FI"/>
              <a:t>Mål för att främja kommuninvånarnas delaktighet definierade</a:t>
            </a:r>
          </a:p>
          <a:p>
            <a:r>
              <a:rPr lang="sv-FI"/>
              <a:t>Indikatorer i verksamhets- och ekonomiplanen</a:t>
            </a:r>
          </a:p>
          <a:p>
            <a:r>
              <a:rPr lang="sv-FI"/>
              <a:t>Ansvar och resurs för ledning och utförandet av arbetet med att främja välfärd och hälsan, välfärdsplan</a:t>
            </a:r>
          </a:p>
          <a:p>
            <a:r>
              <a:rPr lang="sv-FI"/>
              <a:t>Behandling av förändringar i befolkningens välfärd i kommunens ledningsgrupp: delaktighet</a:t>
            </a:r>
          </a:p>
          <a:p>
            <a:r>
              <a:rPr lang="sv-FI"/>
              <a:t>Biblioteksstatistik: positiva siffror från verksamheten</a:t>
            </a:r>
          </a:p>
          <a:p>
            <a:r>
              <a:rPr lang="sv-FI"/>
              <a:t>Skolan: bra uppföljning av mobbning och trakasserier</a:t>
            </a:r>
          </a:p>
          <a:p>
            <a:endParaRPr lang="sv-FI"/>
          </a:p>
          <a:p>
            <a:endParaRPr lang="sv-FI"/>
          </a:p>
        </p:txBody>
      </p:sp>
      <p:sp>
        <p:nvSpPr>
          <p:cNvPr id="4" name="Platshållare för innehåll 3">
            <a:extLst>
              <a:ext uri="{FF2B5EF4-FFF2-40B4-BE49-F238E27FC236}">
                <a16:creationId xmlns:a16="http://schemas.microsoft.com/office/drawing/2014/main" id="{AAB9493B-5BBB-32CA-335C-5D9BB4EEFE0E}"/>
              </a:ext>
            </a:extLst>
          </p:cNvPr>
          <p:cNvSpPr>
            <a:spLocks noGrp="1"/>
          </p:cNvSpPr>
          <p:nvPr>
            <p:ph idx="14"/>
          </p:nvPr>
        </p:nvSpPr>
        <p:spPr>
          <a:xfrm>
            <a:off x="6269636" y="759668"/>
            <a:ext cx="5200088" cy="5540548"/>
          </a:xfrm>
        </p:spPr>
        <p:txBody>
          <a:bodyPr/>
          <a:lstStyle/>
          <a:p>
            <a:pPr marL="0" indent="0">
              <a:buNone/>
            </a:pPr>
            <a:r>
              <a:rPr lang="en-US" b="1"/>
              <a:t>Saker att utveckla, bl.a.</a:t>
            </a:r>
          </a:p>
          <a:p>
            <a:r>
              <a:rPr lang="en-US"/>
              <a:t>Anlitandet av klientråd, erfarenhetsexpertis, barnparlament</a:t>
            </a:r>
          </a:p>
          <a:p>
            <a:r>
              <a:rPr lang="en-US"/>
              <a:t>Kommuninvånarnas möjlighet att delta i utvecklingsarbetet</a:t>
            </a:r>
          </a:p>
          <a:p>
            <a:r>
              <a:rPr lang="en-US"/>
              <a:t>Lokal säkerhetsplan</a:t>
            </a:r>
          </a:p>
          <a:p>
            <a:r>
              <a:rPr lang="en-US"/>
              <a:t>Jämnställdhets- och likabehandlingsplan</a:t>
            </a:r>
          </a:p>
          <a:p>
            <a:r>
              <a:rPr lang="en-US"/>
              <a:t>Förhandsbedömning av konsekvenserna av beslut</a:t>
            </a:r>
          </a:p>
          <a:p>
            <a:r>
              <a:rPr lang="sv-FI"/>
              <a:t>Ledningsgruppens uppföljning: hälsotillstånd, levnadsvanor, livshantering, delaktighet</a:t>
            </a:r>
          </a:p>
          <a:p>
            <a:r>
              <a:rPr lang="sv-FI"/>
              <a:t>Motioneringsmöjligheter under skoldagen</a:t>
            </a:r>
          </a:p>
          <a:p>
            <a:r>
              <a:rPr lang="sv-FI"/>
              <a:t>Vårdnadshavarnas möjlighet att påverka i skolan</a:t>
            </a:r>
          </a:p>
          <a:p>
            <a:pPr marL="0" indent="0">
              <a:buNone/>
            </a:pPr>
            <a:br>
              <a:rPr lang="sv-FI"/>
            </a:br>
            <a:endParaRPr lang="sv-FI"/>
          </a:p>
        </p:txBody>
      </p:sp>
      <p:sp>
        <p:nvSpPr>
          <p:cNvPr id="5" name="Platshållare för sidfot 4">
            <a:extLst>
              <a:ext uri="{FF2B5EF4-FFF2-40B4-BE49-F238E27FC236}">
                <a16:creationId xmlns:a16="http://schemas.microsoft.com/office/drawing/2014/main" id="{D9EB7574-0BEC-4DF6-32AC-762AA1F5FCEF}"/>
              </a:ext>
            </a:extLst>
          </p:cNvPr>
          <p:cNvSpPr>
            <a:spLocks noGrp="1"/>
          </p:cNvSpPr>
          <p:nvPr>
            <p:ph type="ftr" sz="quarter" idx="11"/>
          </p:nvPr>
        </p:nvSpPr>
        <p:spPr>
          <a:xfrm>
            <a:off x="1510553" y="6391837"/>
            <a:ext cx="4679935" cy="242047"/>
          </a:xfrm>
        </p:spPr>
        <p:txBody>
          <a:bodyPr/>
          <a:lstStyle/>
          <a:p>
            <a:r>
              <a:rPr lang="sv-FI">
                <a:hlinkClick r:id="rId2"/>
              </a:rPr>
              <a:t>TOP 10 - TEAviisari - Benchmarkingsystem av hälsofrämjande aktivitet</a:t>
            </a:r>
            <a:endParaRPr lang="fi-FI"/>
          </a:p>
        </p:txBody>
      </p:sp>
      <p:sp>
        <p:nvSpPr>
          <p:cNvPr id="6" name="Platshållare för bildnummer 5">
            <a:extLst>
              <a:ext uri="{FF2B5EF4-FFF2-40B4-BE49-F238E27FC236}">
                <a16:creationId xmlns:a16="http://schemas.microsoft.com/office/drawing/2014/main" id="{CBD5FA34-500D-469F-1487-50EAE3BCC2EF}"/>
              </a:ext>
            </a:extLst>
          </p:cNvPr>
          <p:cNvSpPr>
            <a:spLocks noGrp="1"/>
          </p:cNvSpPr>
          <p:nvPr>
            <p:ph type="sldNum" sz="quarter" idx="12"/>
          </p:nvPr>
        </p:nvSpPr>
        <p:spPr/>
        <p:txBody>
          <a:bodyPr/>
          <a:lstStyle/>
          <a:p>
            <a:fld id="{31160B98-140E-4345-B1A3-2A7247C42973}" type="slidenum">
              <a:rPr lang="fi-FI" smtClean="0"/>
              <a:t>25</a:t>
            </a:fld>
            <a:endParaRPr lang="fi-FI"/>
          </a:p>
        </p:txBody>
      </p:sp>
    </p:spTree>
    <p:extLst>
      <p:ext uri="{BB962C8B-B14F-4D97-AF65-F5344CB8AC3E}">
        <p14:creationId xmlns:p14="http://schemas.microsoft.com/office/powerpoint/2010/main" val="47951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00DB9FC7-D110-5617-8F03-E57468EF18B4}"/>
              </a:ext>
            </a:extLst>
          </p:cNvPr>
          <p:cNvSpPr>
            <a:spLocks noGrp="1"/>
          </p:cNvSpPr>
          <p:nvPr>
            <p:ph type="body" sz="quarter" idx="14"/>
          </p:nvPr>
        </p:nvSpPr>
        <p:spPr>
          <a:xfrm>
            <a:off x="286870" y="134471"/>
            <a:ext cx="11618258" cy="275663"/>
          </a:xfrm>
        </p:spPr>
        <p:txBody>
          <a:bodyPr/>
          <a:lstStyle/>
          <a:p>
            <a:endParaRPr lang="en-US"/>
          </a:p>
        </p:txBody>
      </p:sp>
      <p:sp>
        <p:nvSpPr>
          <p:cNvPr id="3" name="Rubrik 2">
            <a:extLst>
              <a:ext uri="{FF2B5EF4-FFF2-40B4-BE49-F238E27FC236}">
                <a16:creationId xmlns:a16="http://schemas.microsoft.com/office/drawing/2014/main" id="{2708723C-92BB-3B8F-E802-687F62AC838C}"/>
              </a:ext>
            </a:extLst>
          </p:cNvPr>
          <p:cNvSpPr>
            <a:spLocks noGrp="1"/>
          </p:cNvSpPr>
          <p:nvPr>
            <p:ph type="title"/>
          </p:nvPr>
        </p:nvSpPr>
        <p:spPr>
          <a:xfrm>
            <a:off x="560293" y="720146"/>
            <a:ext cx="11344836" cy="654424"/>
          </a:xfrm>
        </p:spPr>
        <p:txBody>
          <a:bodyPr anchor="t">
            <a:normAutofit/>
          </a:bodyPr>
          <a:lstStyle/>
          <a:p>
            <a:r>
              <a:rPr lang="en-US"/>
              <a:t>HYTE-koefficient</a:t>
            </a:r>
            <a:endParaRPr lang="sv-FI"/>
          </a:p>
        </p:txBody>
      </p:sp>
      <p:sp>
        <p:nvSpPr>
          <p:cNvPr id="12" name="Platshållare för innehåll 11">
            <a:extLst>
              <a:ext uri="{FF2B5EF4-FFF2-40B4-BE49-F238E27FC236}">
                <a16:creationId xmlns:a16="http://schemas.microsoft.com/office/drawing/2014/main" id="{D432AB31-E773-6FEF-E573-AA1DBCB83161}"/>
              </a:ext>
            </a:extLst>
          </p:cNvPr>
          <p:cNvSpPr>
            <a:spLocks noGrp="1"/>
          </p:cNvSpPr>
          <p:nvPr>
            <p:ph idx="1"/>
          </p:nvPr>
        </p:nvSpPr>
        <p:spPr>
          <a:xfrm>
            <a:off x="560293" y="1374570"/>
            <a:ext cx="5595641" cy="4464424"/>
          </a:xfrm>
        </p:spPr>
        <p:txBody>
          <a:bodyPr>
            <a:normAutofit/>
          </a:bodyPr>
          <a:lstStyle/>
          <a:p>
            <a:pPr>
              <a:lnSpc>
                <a:spcPct val="104000"/>
              </a:lnSpc>
            </a:pPr>
            <a:r>
              <a:rPr lang="sv-FI" sz="1700"/>
              <a:t>I början av 2023 infördes en tilläggsdel till statsandelen för främjande av hälsa och välfärd, en s.k. HYTE-koefficient. HYTE-koefficienten är ett incitament som innebär att storleken på kommunfinansieringens statsandel delvis fastställs enligt det arbete de utför för främjandet av hälsa och välfärd. Med detta ville man säkerställa kommunernas aktiva verksamhet för att främja invånarnas hälsa och välfärd även efter Social- och hälsovårdsreformen. </a:t>
            </a:r>
          </a:p>
          <a:p>
            <a:pPr>
              <a:lnSpc>
                <a:spcPct val="104000"/>
              </a:lnSpc>
            </a:pPr>
            <a:r>
              <a:rPr lang="sv-FI" sz="1700" b="1"/>
              <a:t>Processindikatorerna som beskriver verksamheten</a:t>
            </a:r>
            <a:r>
              <a:rPr lang="sv-FI" sz="1700"/>
              <a:t> (15 st.) mäter nuläget. Med de söker man svar på frågan ”Hurdant är kommunens arbete för att främja hälsa och välfärd?”.</a:t>
            </a:r>
          </a:p>
          <a:p>
            <a:pPr>
              <a:lnSpc>
                <a:spcPct val="104000"/>
              </a:lnSpc>
            </a:pPr>
            <a:r>
              <a:rPr lang="sv-FI" sz="1700" b="1"/>
              <a:t>Resultatindikatorerna</a:t>
            </a:r>
            <a:r>
              <a:rPr lang="sv-FI" sz="1700"/>
              <a:t> (5 st.) mäter förändringarna i befolkningens hälsa och välfärd.  </a:t>
            </a:r>
          </a:p>
          <a:p>
            <a:pPr>
              <a:lnSpc>
                <a:spcPct val="104000"/>
              </a:lnSpc>
            </a:pPr>
            <a:endParaRPr lang="sv-FI" sz="1700"/>
          </a:p>
        </p:txBody>
      </p:sp>
      <p:sp>
        <p:nvSpPr>
          <p:cNvPr id="5" name="Platshållare för sidfot 4">
            <a:extLst>
              <a:ext uri="{FF2B5EF4-FFF2-40B4-BE49-F238E27FC236}">
                <a16:creationId xmlns:a16="http://schemas.microsoft.com/office/drawing/2014/main" id="{13D98E83-A111-8D14-65AE-49DB2BD221C4}"/>
              </a:ext>
            </a:extLst>
          </p:cNvPr>
          <p:cNvSpPr>
            <a:spLocks noGrp="1"/>
          </p:cNvSpPr>
          <p:nvPr>
            <p:ph type="ftr" sz="quarter" idx="11"/>
          </p:nvPr>
        </p:nvSpPr>
        <p:spPr>
          <a:xfrm>
            <a:off x="1510553" y="6391837"/>
            <a:ext cx="3778623" cy="242047"/>
          </a:xfrm>
        </p:spPr>
        <p:txBody>
          <a:bodyPr anchor="ctr">
            <a:normAutofit/>
          </a:bodyPr>
          <a:lstStyle/>
          <a:p>
            <a:pPr>
              <a:spcAft>
                <a:spcPts val="600"/>
              </a:spcAft>
            </a:pPr>
            <a:r>
              <a:rPr lang="sv-FI" sz="1100">
                <a:hlinkClick r:id="rId3"/>
              </a:rPr>
              <a:t>HYTE-koefficienten – ett incitament för kommunerna - THL</a:t>
            </a:r>
            <a:endParaRPr lang="fi-FI" sz="1100"/>
          </a:p>
        </p:txBody>
      </p:sp>
      <p:sp>
        <p:nvSpPr>
          <p:cNvPr id="6" name="Platshållare för bildnummer 5">
            <a:extLst>
              <a:ext uri="{FF2B5EF4-FFF2-40B4-BE49-F238E27FC236}">
                <a16:creationId xmlns:a16="http://schemas.microsoft.com/office/drawing/2014/main" id="{474CD615-06D4-E616-BC63-9ABBF87D8BCD}"/>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26</a:t>
            </a:fld>
            <a:endParaRPr lang="fi-FI"/>
          </a:p>
        </p:txBody>
      </p:sp>
      <p:pic>
        <p:nvPicPr>
          <p:cNvPr id="14" name="Bildobjekt 13" descr="En bild som visar text, skärmbild, Teckensnitt&#10;&#10;AI-genererat innehåll kan vara felaktigt.">
            <a:extLst>
              <a:ext uri="{FF2B5EF4-FFF2-40B4-BE49-F238E27FC236}">
                <a16:creationId xmlns:a16="http://schemas.microsoft.com/office/drawing/2014/main" id="{AB8F2E05-4127-B3C4-74C8-5F992A6EBE5C}"/>
              </a:ext>
            </a:extLst>
          </p:cNvPr>
          <p:cNvPicPr>
            <a:picLocks noChangeAspect="1"/>
          </p:cNvPicPr>
          <p:nvPr/>
        </p:nvPicPr>
        <p:blipFill>
          <a:blip r:embed="rId4"/>
          <a:stretch>
            <a:fillRect/>
          </a:stretch>
        </p:blipFill>
        <p:spPr>
          <a:xfrm>
            <a:off x="6232711" y="1970375"/>
            <a:ext cx="5834497" cy="2917249"/>
          </a:xfrm>
          <a:prstGeom prst="rect">
            <a:avLst/>
          </a:prstGeom>
          <a:noFill/>
        </p:spPr>
      </p:pic>
    </p:spTree>
    <p:extLst>
      <p:ext uri="{BB962C8B-B14F-4D97-AF65-F5344CB8AC3E}">
        <p14:creationId xmlns:p14="http://schemas.microsoft.com/office/powerpoint/2010/main" val="2054974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F21D92F-B7D1-7459-2A30-EA57AC0271CB}"/>
              </a:ext>
            </a:extLst>
          </p:cNvPr>
          <p:cNvSpPr>
            <a:spLocks noGrp="1"/>
          </p:cNvSpPr>
          <p:nvPr>
            <p:ph type="title"/>
          </p:nvPr>
        </p:nvSpPr>
        <p:spPr>
          <a:xfrm>
            <a:off x="423582" y="299522"/>
            <a:ext cx="11344836" cy="654424"/>
          </a:xfrm>
        </p:spPr>
        <p:txBody>
          <a:bodyPr/>
          <a:lstStyle/>
          <a:p>
            <a:r>
              <a:rPr lang="en-US"/>
              <a:t>Processindikatorer, Pargas vs. Varha-kommuner</a:t>
            </a:r>
            <a:endParaRPr lang="sv-FI"/>
          </a:p>
        </p:txBody>
      </p:sp>
      <p:graphicFrame>
        <p:nvGraphicFramePr>
          <p:cNvPr id="9" name="Platshållare för innehåll 8">
            <a:extLst>
              <a:ext uri="{FF2B5EF4-FFF2-40B4-BE49-F238E27FC236}">
                <a16:creationId xmlns:a16="http://schemas.microsoft.com/office/drawing/2014/main" id="{FEA329FB-446A-E67E-3C95-C5394FC1F861}"/>
              </a:ext>
            </a:extLst>
          </p:cNvPr>
          <p:cNvGraphicFramePr>
            <a:graphicFrameLocks noGrp="1"/>
          </p:cNvGraphicFramePr>
          <p:nvPr>
            <p:ph idx="1"/>
            <p:extLst>
              <p:ext uri="{D42A27DB-BD31-4B8C-83A1-F6EECF244321}">
                <p14:modId xmlns:p14="http://schemas.microsoft.com/office/powerpoint/2010/main" val="1550529375"/>
              </p:ext>
            </p:extLst>
          </p:nvPr>
        </p:nvGraphicFramePr>
        <p:xfrm>
          <a:off x="423581" y="953946"/>
          <a:ext cx="5483644" cy="4501289"/>
        </p:xfrm>
        <a:graphic>
          <a:graphicData uri="http://schemas.openxmlformats.org/drawingml/2006/table">
            <a:tbl>
              <a:tblPr firstRow="1" bandRow="1">
                <a:tableStyleId>{BDBED569-4797-4DF1-A0F4-6AAB3CD982D8}</a:tableStyleId>
              </a:tblPr>
              <a:tblGrid>
                <a:gridCol w="490819">
                  <a:extLst>
                    <a:ext uri="{9D8B030D-6E8A-4147-A177-3AD203B41FA5}">
                      <a16:colId xmlns:a16="http://schemas.microsoft.com/office/drawing/2014/main" val="1875552378"/>
                    </a:ext>
                  </a:extLst>
                </a:gridCol>
                <a:gridCol w="2780145">
                  <a:extLst>
                    <a:ext uri="{9D8B030D-6E8A-4147-A177-3AD203B41FA5}">
                      <a16:colId xmlns:a16="http://schemas.microsoft.com/office/drawing/2014/main" val="1379522971"/>
                    </a:ext>
                  </a:extLst>
                </a:gridCol>
                <a:gridCol w="1078623">
                  <a:extLst>
                    <a:ext uri="{9D8B030D-6E8A-4147-A177-3AD203B41FA5}">
                      <a16:colId xmlns:a16="http://schemas.microsoft.com/office/drawing/2014/main" val="3144241132"/>
                    </a:ext>
                  </a:extLst>
                </a:gridCol>
                <a:gridCol w="1134057">
                  <a:extLst>
                    <a:ext uri="{9D8B030D-6E8A-4147-A177-3AD203B41FA5}">
                      <a16:colId xmlns:a16="http://schemas.microsoft.com/office/drawing/2014/main" val="2953442565"/>
                    </a:ext>
                  </a:extLst>
                </a:gridCol>
              </a:tblGrid>
              <a:tr h="362790">
                <a:tc rowSpan="5">
                  <a:txBody>
                    <a:bodyPr/>
                    <a:lstStyle/>
                    <a:p>
                      <a:endParaRPr lang="sv-FI"/>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a:t>Indikator </a:t>
                      </a:r>
                      <a:r>
                        <a:rPr lang="sv-FI" sz="1600" b="1"/>
                        <a:t>(%)</a:t>
                      </a:r>
                    </a:p>
                  </a:txBody>
                  <a:tcPr anchor="ctr">
                    <a:lnT w="12700" cap="flat" cmpd="sng" algn="ctr">
                      <a:solidFill>
                        <a:schemeClr val="tx1"/>
                      </a:solidFill>
                      <a:prstDash val="solid"/>
                      <a:round/>
                      <a:headEnd type="none" w="med" len="med"/>
                      <a:tailEnd type="none" w="med" len="med"/>
                    </a:lnT>
                  </a:tcPr>
                </a:tc>
                <a:tc>
                  <a:txBody>
                    <a:bodyPr/>
                    <a:lstStyle/>
                    <a:p>
                      <a:r>
                        <a:rPr lang="en-US"/>
                        <a:t>Pargas</a:t>
                      </a:r>
                      <a:endParaRPr lang="sv-FI"/>
                    </a:p>
                  </a:txBody>
                  <a:tcPr anchor="ctr">
                    <a:lnT w="12700" cap="flat" cmpd="sng" algn="ctr">
                      <a:solidFill>
                        <a:schemeClr val="tx1"/>
                      </a:solidFill>
                      <a:prstDash val="solid"/>
                      <a:round/>
                      <a:headEnd type="none" w="med" len="med"/>
                      <a:tailEnd type="none" w="med" len="med"/>
                    </a:lnT>
                  </a:tcPr>
                </a:tc>
                <a:tc>
                  <a:txBody>
                    <a:bodyPr/>
                    <a:lstStyle/>
                    <a:p>
                      <a:r>
                        <a:rPr lang="en-US"/>
                        <a:t>Varha</a:t>
                      </a:r>
                      <a:endParaRPr lang="sv-FI"/>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4741666"/>
                  </a:ext>
                </a:extLst>
              </a:tr>
              <a:tr h="1231248">
                <a:tc vMerge="1">
                  <a:txBody>
                    <a:bodyPr/>
                    <a:lstStyle/>
                    <a:p>
                      <a:endParaRPr lang="sv-FI"/>
                    </a:p>
                  </a:txBody>
                  <a:tcPr/>
                </a:tc>
                <a:tc>
                  <a:txBody>
                    <a:bodyPr/>
                    <a:lstStyle/>
                    <a:p>
                      <a:r>
                        <a:rPr lang="sv-FI" sz="1600" b="0"/>
                        <a:t>Inspektion av hur man främjar hälsosamhet och säkerhet i skolmiljön samt välbefinnandet i skolgemenskapen</a:t>
                      </a:r>
                    </a:p>
                  </a:txBody>
                  <a:tcPr/>
                </a:tc>
                <a:tc>
                  <a:txBody>
                    <a:bodyPr/>
                    <a:lstStyle/>
                    <a:p>
                      <a:pPr algn="ctr"/>
                      <a:r>
                        <a:rPr lang="en-US" sz="2000"/>
                        <a:t>95</a:t>
                      </a:r>
                      <a:endParaRPr lang="sv-FI" sz="2000"/>
                    </a:p>
                  </a:txBody>
                  <a:tcPr anchor="ctr"/>
                </a:tc>
                <a:tc>
                  <a:txBody>
                    <a:bodyPr/>
                    <a:lstStyle/>
                    <a:p>
                      <a:pPr algn="ctr"/>
                      <a:r>
                        <a:rPr lang="en-US" sz="2000"/>
                        <a:t>83,13</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5626678"/>
                  </a:ext>
                </a:extLst>
              </a:tr>
              <a:tr h="841470">
                <a:tc vMerge="1">
                  <a:txBody>
                    <a:bodyPr/>
                    <a:lstStyle/>
                    <a:p>
                      <a:endParaRPr lang="sv-FI"/>
                    </a:p>
                  </a:txBody>
                  <a:tcPr/>
                </a:tc>
                <a:tc>
                  <a:txBody>
                    <a:bodyPr/>
                    <a:lstStyle/>
                    <a:p>
                      <a:r>
                        <a:rPr lang="sv-FI" sz="1600" b="0" kern="1200">
                          <a:solidFill>
                            <a:schemeClr val="tx1"/>
                          </a:solidFill>
                          <a:latin typeface="+mn-lt"/>
                          <a:ea typeface="+mn-ea"/>
                          <a:cs typeface="+mn-cs"/>
                        </a:rPr>
                        <a:t>Den totala mängden elevfrånvaro följs i hela skolan </a:t>
                      </a:r>
                    </a:p>
                  </a:txBody>
                  <a:tcPr/>
                </a:tc>
                <a:tc>
                  <a:txBody>
                    <a:bodyPr/>
                    <a:lstStyle/>
                    <a:p>
                      <a:pPr algn="ctr"/>
                      <a:r>
                        <a:rPr lang="en-US" sz="2000"/>
                        <a:t>78</a:t>
                      </a:r>
                      <a:endParaRPr lang="sv-FI" sz="2000"/>
                    </a:p>
                  </a:txBody>
                  <a:tcPr anchor="ctr"/>
                </a:tc>
                <a:tc>
                  <a:txBody>
                    <a:bodyPr/>
                    <a:lstStyle/>
                    <a:p>
                      <a:pPr algn="ctr"/>
                      <a:r>
                        <a:rPr lang="en-US" sz="2000"/>
                        <a:t>85,61</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6604431"/>
                  </a:ext>
                </a:extLst>
              </a:tr>
              <a:tr h="672779">
                <a:tc vMerge="1">
                  <a:txBody>
                    <a:bodyPr/>
                    <a:lstStyle/>
                    <a:p>
                      <a:endParaRPr lang="sv-FI"/>
                    </a:p>
                  </a:txBody>
                  <a:tcPr/>
                </a:tc>
                <a:tc>
                  <a:txBody>
                    <a:bodyPr/>
                    <a:lstStyle/>
                    <a:p>
                      <a:r>
                        <a:rPr lang="sv-FI" sz="1600" b="0" kern="1200">
                          <a:solidFill>
                            <a:schemeClr val="tx1"/>
                          </a:solidFill>
                          <a:latin typeface="+mn-lt"/>
                          <a:ea typeface="+mn-ea"/>
                          <a:cs typeface="+mn-cs"/>
                        </a:rPr>
                        <a:t>Skolan har långa motionsraster </a:t>
                      </a:r>
                    </a:p>
                  </a:txBody>
                  <a:tcPr/>
                </a:tc>
                <a:tc>
                  <a:txBody>
                    <a:bodyPr/>
                    <a:lstStyle/>
                    <a:p>
                      <a:pPr algn="ctr"/>
                      <a:r>
                        <a:rPr lang="en-US" sz="2000"/>
                        <a:t>42</a:t>
                      </a:r>
                      <a:endParaRPr lang="sv-FI" sz="2000"/>
                    </a:p>
                  </a:txBody>
                  <a:tcPr anchor="ctr"/>
                </a:tc>
                <a:tc>
                  <a:txBody>
                    <a:bodyPr/>
                    <a:lstStyle/>
                    <a:p>
                      <a:pPr algn="ctr"/>
                      <a:r>
                        <a:rPr lang="en-US" sz="2000"/>
                        <a:t>68,41</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4799265"/>
                  </a:ext>
                </a:extLst>
              </a:tr>
              <a:tr h="1174531">
                <a:tc vMerge="1">
                  <a:txBody>
                    <a:bodyPr/>
                    <a:lstStyle/>
                    <a:p>
                      <a:endParaRPr lang="sv-FI"/>
                    </a:p>
                  </a:txBody>
                  <a:tcPr/>
                </a:tc>
                <a:tc>
                  <a:txBody>
                    <a:bodyPr/>
                    <a:lstStyle/>
                    <a:p>
                      <a:r>
                        <a:rPr lang="sv-FI" sz="1600" b="0" kern="1200">
                          <a:solidFill>
                            <a:schemeClr val="tx1"/>
                          </a:solidFill>
                          <a:latin typeface="+mn-lt"/>
                          <a:ea typeface="+mn-ea"/>
                          <a:cs typeface="+mn-cs"/>
                        </a:rPr>
                        <a:t>I skolan iakttas Statens näringsdelegations skolmatsrekommendationer om skolluncher och mellanmål </a:t>
                      </a:r>
                    </a:p>
                  </a:txBody>
                  <a:tcPr>
                    <a:lnB w="12700" cap="flat" cmpd="sng" algn="ctr">
                      <a:solidFill>
                        <a:schemeClr val="tx1"/>
                      </a:solidFill>
                      <a:prstDash val="solid"/>
                      <a:round/>
                      <a:headEnd type="none" w="med" len="med"/>
                      <a:tailEnd type="none" w="med" len="med"/>
                    </a:lnB>
                  </a:tcPr>
                </a:tc>
                <a:tc>
                  <a:txBody>
                    <a:bodyPr/>
                    <a:lstStyle/>
                    <a:p>
                      <a:pPr algn="ctr"/>
                      <a:r>
                        <a:rPr lang="en-US" sz="2000"/>
                        <a:t>13</a:t>
                      </a:r>
                      <a:endParaRPr lang="sv-FI" sz="2000"/>
                    </a:p>
                  </a:txBody>
                  <a:tcPr anchor="ctr">
                    <a:lnB w="12700" cap="flat" cmpd="sng" algn="ctr">
                      <a:solidFill>
                        <a:schemeClr val="tx1"/>
                      </a:solidFill>
                      <a:prstDash val="solid"/>
                      <a:round/>
                      <a:headEnd type="none" w="med" len="med"/>
                      <a:tailEnd type="none" w="med" len="med"/>
                    </a:lnB>
                  </a:tcPr>
                </a:tc>
                <a:tc>
                  <a:txBody>
                    <a:bodyPr/>
                    <a:lstStyle/>
                    <a:p>
                      <a:pPr algn="ctr"/>
                      <a:r>
                        <a:rPr lang="en-US" sz="2000"/>
                        <a:t>3,68</a:t>
                      </a:r>
                      <a:endParaRPr lang="sv-FI" sz="200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998118"/>
                  </a:ext>
                </a:extLst>
              </a:tr>
            </a:tbl>
          </a:graphicData>
        </a:graphic>
      </p:graphicFrame>
      <p:graphicFrame>
        <p:nvGraphicFramePr>
          <p:cNvPr id="11" name="Platshållare för innehåll 10">
            <a:extLst>
              <a:ext uri="{FF2B5EF4-FFF2-40B4-BE49-F238E27FC236}">
                <a16:creationId xmlns:a16="http://schemas.microsoft.com/office/drawing/2014/main" id="{3024FEB4-6BDE-AE90-925F-EDBBBBC1E0EE}"/>
              </a:ext>
            </a:extLst>
          </p:cNvPr>
          <p:cNvGraphicFramePr>
            <a:graphicFrameLocks noGrp="1"/>
          </p:cNvGraphicFramePr>
          <p:nvPr>
            <p:ph idx="14"/>
            <p:extLst>
              <p:ext uri="{D42A27DB-BD31-4B8C-83A1-F6EECF244321}">
                <p14:modId xmlns:p14="http://schemas.microsoft.com/office/powerpoint/2010/main" val="1257752723"/>
              </p:ext>
            </p:extLst>
          </p:nvPr>
        </p:nvGraphicFramePr>
        <p:xfrm>
          <a:off x="6096000" y="953945"/>
          <a:ext cx="5809128" cy="5151291"/>
        </p:xfrm>
        <a:graphic>
          <a:graphicData uri="http://schemas.openxmlformats.org/drawingml/2006/table">
            <a:tbl>
              <a:tblPr firstRow="1" bandRow="1">
                <a:tableStyleId>{BDBED569-4797-4DF1-A0F4-6AAB3CD982D8}</a:tableStyleId>
              </a:tblPr>
              <a:tblGrid>
                <a:gridCol w="539916">
                  <a:extLst>
                    <a:ext uri="{9D8B030D-6E8A-4147-A177-3AD203B41FA5}">
                      <a16:colId xmlns:a16="http://schemas.microsoft.com/office/drawing/2014/main" val="2286403290"/>
                    </a:ext>
                  </a:extLst>
                </a:gridCol>
                <a:gridCol w="3186942">
                  <a:extLst>
                    <a:ext uri="{9D8B030D-6E8A-4147-A177-3AD203B41FA5}">
                      <a16:colId xmlns:a16="http://schemas.microsoft.com/office/drawing/2014/main" val="942014331"/>
                    </a:ext>
                  </a:extLst>
                </a:gridCol>
                <a:gridCol w="1046169">
                  <a:extLst>
                    <a:ext uri="{9D8B030D-6E8A-4147-A177-3AD203B41FA5}">
                      <a16:colId xmlns:a16="http://schemas.microsoft.com/office/drawing/2014/main" val="4038659107"/>
                    </a:ext>
                  </a:extLst>
                </a:gridCol>
                <a:gridCol w="1036101">
                  <a:extLst>
                    <a:ext uri="{9D8B030D-6E8A-4147-A177-3AD203B41FA5}">
                      <a16:colId xmlns:a16="http://schemas.microsoft.com/office/drawing/2014/main" val="2559725832"/>
                    </a:ext>
                  </a:extLst>
                </a:gridCol>
              </a:tblGrid>
              <a:tr h="372970">
                <a:tc rowSpan="6">
                  <a:txBody>
                    <a:bodyPr/>
                    <a:lstStyle/>
                    <a:p>
                      <a:endParaRPr lang="sv-FI"/>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a:t>Indikator (Index)</a:t>
                      </a:r>
                      <a:endParaRPr lang="sv-FI" sz="1600" b="1"/>
                    </a:p>
                  </a:txBody>
                  <a:tcPr anchor="ctr">
                    <a:lnT w="12700" cap="flat" cmpd="sng" algn="ctr">
                      <a:solidFill>
                        <a:schemeClr val="tx1"/>
                      </a:solidFill>
                      <a:prstDash val="solid"/>
                      <a:round/>
                      <a:headEnd type="none" w="med" len="med"/>
                      <a:tailEnd type="none" w="med" len="med"/>
                    </a:lnT>
                  </a:tcPr>
                </a:tc>
                <a:tc>
                  <a:txBody>
                    <a:bodyPr/>
                    <a:lstStyle/>
                    <a:p>
                      <a:r>
                        <a:rPr lang="en-US"/>
                        <a:t>Pargas</a:t>
                      </a:r>
                      <a:endParaRPr lang="sv-FI"/>
                    </a:p>
                  </a:txBody>
                  <a:tcPr anchor="ctr">
                    <a:lnT w="12700" cap="flat" cmpd="sng" algn="ctr">
                      <a:solidFill>
                        <a:schemeClr val="tx1"/>
                      </a:solidFill>
                      <a:prstDash val="solid"/>
                      <a:round/>
                      <a:headEnd type="none" w="med" len="med"/>
                      <a:tailEnd type="none" w="med" len="med"/>
                    </a:lnT>
                  </a:tcPr>
                </a:tc>
                <a:tc>
                  <a:txBody>
                    <a:bodyPr/>
                    <a:lstStyle/>
                    <a:p>
                      <a:r>
                        <a:rPr lang="en-US"/>
                        <a:t>Varha</a:t>
                      </a:r>
                      <a:endParaRPr lang="sv-FI"/>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4084841"/>
                  </a:ext>
                </a:extLst>
              </a:tr>
              <a:tr h="1008416">
                <a:tc vMerge="1">
                  <a:txBody>
                    <a:bodyPr/>
                    <a:lstStyle/>
                    <a:p>
                      <a:endParaRPr lang="sv-FI"/>
                    </a:p>
                  </a:txBody>
                  <a:tcPr/>
                </a:tc>
                <a:tc>
                  <a:txBody>
                    <a:bodyPr/>
                    <a:lstStyle/>
                    <a:p>
                      <a:r>
                        <a:rPr lang="sv-FI" sz="1400" b="0" kern="1200">
                          <a:solidFill>
                            <a:schemeClr val="tx1"/>
                          </a:solidFill>
                          <a:latin typeface="+mn-lt"/>
                          <a:ea typeface="+mn-ea"/>
                          <a:cs typeface="+mn-cs"/>
                        </a:rPr>
                        <a:t>Motionsaktiviteten bland barn och ungdomar rapporteras årligen i kommunens välfärdsberättelse eller i motsvarande berättelse </a:t>
                      </a:r>
                    </a:p>
                  </a:txBody>
                  <a:tcPr anchor="ctr"/>
                </a:tc>
                <a:tc>
                  <a:txBody>
                    <a:bodyPr/>
                    <a:lstStyle/>
                    <a:p>
                      <a:pPr algn="ctr"/>
                      <a:r>
                        <a:rPr lang="en-US"/>
                        <a:t>100</a:t>
                      </a:r>
                      <a:endParaRPr lang="sv-FI"/>
                    </a:p>
                  </a:txBody>
                  <a:tcPr anchor="ctr"/>
                </a:tc>
                <a:tc>
                  <a:txBody>
                    <a:bodyPr/>
                    <a:lstStyle/>
                    <a:p>
                      <a:pPr algn="ctr"/>
                      <a:r>
                        <a:rPr lang="en-US"/>
                        <a:t>93,94</a:t>
                      </a:r>
                      <a:endParaRPr lang="sv-FI"/>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3010439"/>
                  </a:ext>
                </a:extLst>
              </a:tr>
              <a:tr h="793192">
                <a:tc vMerge="1">
                  <a:txBody>
                    <a:bodyPr/>
                    <a:lstStyle/>
                    <a:p>
                      <a:endParaRPr lang="sv-FI"/>
                    </a:p>
                  </a:txBody>
                  <a:tcPr/>
                </a:tc>
                <a:tc>
                  <a:txBody>
                    <a:bodyPr/>
                    <a:lstStyle/>
                    <a:p>
                      <a:r>
                        <a:rPr lang="sv-FI" sz="1400"/>
                        <a:t>Kommunen sammankallar regelbundet till gemensamt möte med idrottssällskapen och föreningarna</a:t>
                      </a:r>
                    </a:p>
                  </a:txBody>
                  <a:tcPr anchor="ctr"/>
                </a:tc>
                <a:tc>
                  <a:txBody>
                    <a:bodyPr/>
                    <a:lstStyle/>
                    <a:p>
                      <a:pPr algn="ctr"/>
                      <a:r>
                        <a:rPr lang="en-US"/>
                        <a:t>100</a:t>
                      </a:r>
                      <a:endParaRPr lang="sv-FI"/>
                    </a:p>
                  </a:txBody>
                  <a:tcPr anchor="ctr"/>
                </a:tc>
                <a:tc>
                  <a:txBody>
                    <a:bodyPr/>
                    <a:lstStyle/>
                    <a:p>
                      <a:pPr algn="ctr"/>
                      <a:r>
                        <a:rPr lang="en-US"/>
                        <a:t>95,79</a:t>
                      </a:r>
                      <a:endParaRPr lang="sv-FI"/>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99604933"/>
                  </a:ext>
                </a:extLst>
              </a:tr>
              <a:tr h="963506">
                <a:tc vMerge="1">
                  <a:txBody>
                    <a:bodyPr/>
                    <a:lstStyle/>
                    <a:p>
                      <a:endParaRPr lang="sv-FI"/>
                    </a:p>
                  </a:txBody>
                  <a:tcPr/>
                </a:tc>
                <a:tc>
                  <a:txBody>
                    <a:bodyPr/>
                    <a:lstStyle/>
                    <a:p>
                      <a:r>
                        <a:rPr lang="sv-FI" sz="1400" kern="1200">
                          <a:solidFill>
                            <a:schemeClr val="tx1"/>
                          </a:solidFill>
                          <a:latin typeface="+mn-lt"/>
                          <a:ea typeface="+mn-ea"/>
                          <a:cs typeface="+mn-cs"/>
                        </a:rPr>
                        <a:t>I kommunen ordnas motionsgrupper som riktar sig till barn och ungdomar som inte deltar i idrottsföreningsverksamhet</a:t>
                      </a:r>
                    </a:p>
                  </a:txBody>
                  <a:tcPr anchor="ctr"/>
                </a:tc>
                <a:tc>
                  <a:txBody>
                    <a:bodyPr/>
                    <a:lstStyle/>
                    <a:p>
                      <a:pPr algn="ctr"/>
                      <a:r>
                        <a:rPr lang="en-US"/>
                        <a:t>100</a:t>
                      </a:r>
                      <a:endParaRPr lang="sv-FI"/>
                    </a:p>
                  </a:txBody>
                  <a:tcPr anchor="ctr"/>
                </a:tc>
                <a:tc>
                  <a:txBody>
                    <a:bodyPr/>
                    <a:lstStyle/>
                    <a:p>
                      <a:pPr algn="ctr"/>
                      <a:r>
                        <a:rPr lang="en-US"/>
                        <a:t>93,43</a:t>
                      </a:r>
                      <a:endParaRPr lang="sv-FI"/>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0134059"/>
                  </a:ext>
                </a:extLst>
              </a:tr>
              <a:tr h="963506">
                <a:tc vMerge="1">
                  <a:txBody>
                    <a:bodyPr/>
                    <a:lstStyle/>
                    <a:p>
                      <a:endParaRPr lang="sv-FI"/>
                    </a:p>
                  </a:txBody>
                  <a:tcPr/>
                </a:tc>
                <a:tc>
                  <a:txBody>
                    <a:bodyPr/>
                    <a:lstStyle/>
                    <a:p>
                      <a:r>
                        <a:rPr lang="sv-FI" sz="1400" kern="1200">
                          <a:solidFill>
                            <a:schemeClr val="tx1"/>
                          </a:solidFill>
                          <a:latin typeface="+mn-lt"/>
                          <a:ea typeface="+mn-ea"/>
                          <a:cs typeface="+mn-cs"/>
                        </a:rPr>
                        <a:t>De tjänsteinnehavare som ansvarar för motionsfrämjandet deltar i organens förhandsbedömning av effekterna</a:t>
                      </a:r>
                    </a:p>
                  </a:txBody>
                  <a:tcPr anchor="ctr"/>
                </a:tc>
                <a:tc>
                  <a:txBody>
                    <a:bodyPr/>
                    <a:lstStyle/>
                    <a:p>
                      <a:pPr algn="ctr"/>
                      <a:r>
                        <a:rPr lang="en-US"/>
                        <a:t>100</a:t>
                      </a:r>
                      <a:endParaRPr lang="sv-FI"/>
                    </a:p>
                  </a:txBody>
                  <a:tcPr anchor="ctr"/>
                </a:tc>
                <a:tc>
                  <a:txBody>
                    <a:bodyPr/>
                    <a:lstStyle/>
                    <a:p>
                      <a:pPr algn="ctr"/>
                      <a:r>
                        <a:rPr lang="en-US"/>
                        <a:t>73,39</a:t>
                      </a:r>
                      <a:endParaRPr lang="sv-FI"/>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50403940"/>
                  </a:ext>
                </a:extLst>
              </a:tr>
              <a:tr h="1049701">
                <a:tc vMerge="1">
                  <a:txBody>
                    <a:bodyPr/>
                    <a:lstStyle/>
                    <a:p>
                      <a:endParaRPr lang="sv-FI"/>
                    </a:p>
                  </a:txBody>
                  <a:tcPr/>
                </a:tc>
                <a:tc>
                  <a:txBody>
                    <a:bodyPr/>
                    <a:lstStyle/>
                    <a:p>
                      <a:r>
                        <a:rPr lang="sv-FI" sz="1400" kern="1200">
                          <a:solidFill>
                            <a:schemeClr val="tx1"/>
                          </a:solidFill>
                          <a:latin typeface="+mn-lt"/>
                          <a:ea typeface="+mn-ea"/>
                          <a:cs typeface="+mn-cs"/>
                        </a:rPr>
                        <a:t>I kommunen verkar en tväradministrativ arbetsgrupp som behandlar motionsfrämjande </a:t>
                      </a:r>
                    </a:p>
                  </a:txBody>
                  <a:tcPr anchor="ctr">
                    <a:lnB w="12700" cap="flat" cmpd="sng" algn="ctr">
                      <a:solidFill>
                        <a:schemeClr val="tx1"/>
                      </a:solidFill>
                      <a:prstDash val="solid"/>
                      <a:round/>
                      <a:headEnd type="none" w="med" len="med"/>
                      <a:tailEnd type="none" w="med" len="med"/>
                    </a:lnB>
                  </a:tcPr>
                </a:tc>
                <a:tc>
                  <a:txBody>
                    <a:bodyPr/>
                    <a:lstStyle/>
                    <a:p>
                      <a:pPr algn="ctr"/>
                      <a:r>
                        <a:rPr lang="en-US"/>
                        <a:t>100</a:t>
                      </a:r>
                      <a:endParaRPr lang="sv-FI"/>
                    </a:p>
                  </a:txBody>
                  <a:tcPr anchor="ctr">
                    <a:lnB w="12700" cap="flat" cmpd="sng" algn="ctr">
                      <a:solidFill>
                        <a:schemeClr val="tx1"/>
                      </a:solidFill>
                      <a:prstDash val="solid"/>
                      <a:round/>
                      <a:headEnd type="none" w="med" len="med"/>
                      <a:tailEnd type="none" w="med" len="med"/>
                    </a:lnB>
                  </a:tcPr>
                </a:tc>
                <a:tc>
                  <a:txBody>
                    <a:bodyPr/>
                    <a:lstStyle/>
                    <a:p>
                      <a:pPr algn="ctr"/>
                      <a:r>
                        <a:rPr lang="en-US"/>
                        <a:t>96,70</a:t>
                      </a:r>
                      <a:endParaRPr lang="sv-FI"/>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904670"/>
                  </a:ext>
                </a:extLst>
              </a:tr>
            </a:tbl>
          </a:graphicData>
        </a:graphic>
      </p:graphicFrame>
      <p:sp>
        <p:nvSpPr>
          <p:cNvPr id="6" name="Platshållare för bildnummer 5">
            <a:extLst>
              <a:ext uri="{FF2B5EF4-FFF2-40B4-BE49-F238E27FC236}">
                <a16:creationId xmlns:a16="http://schemas.microsoft.com/office/drawing/2014/main" id="{278E065D-523F-A878-C26B-C2A16E10F8B4}"/>
              </a:ext>
            </a:extLst>
          </p:cNvPr>
          <p:cNvSpPr>
            <a:spLocks noGrp="1"/>
          </p:cNvSpPr>
          <p:nvPr>
            <p:ph type="sldNum" sz="quarter" idx="12"/>
          </p:nvPr>
        </p:nvSpPr>
        <p:spPr/>
        <p:txBody>
          <a:bodyPr/>
          <a:lstStyle/>
          <a:p>
            <a:fld id="{31160B98-140E-4345-B1A3-2A7247C42973}" type="slidenum">
              <a:rPr lang="fi-FI" smtClean="0"/>
              <a:t>27</a:t>
            </a:fld>
            <a:endParaRPr lang="fi-FI"/>
          </a:p>
        </p:txBody>
      </p:sp>
      <p:sp>
        <p:nvSpPr>
          <p:cNvPr id="10" name="textruta 9">
            <a:extLst>
              <a:ext uri="{FF2B5EF4-FFF2-40B4-BE49-F238E27FC236}">
                <a16:creationId xmlns:a16="http://schemas.microsoft.com/office/drawing/2014/main" id="{C9A71B5B-4758-D706-5494-4D582636B66B}"/>
              </a:ext>
            </a:extLst>
          </p:cNvPr>
          <p:cNvSpPr txBox="1"/>
          <p:nvPr/>
        </p:nvSpPr>
        <p:spPr>
          <a:xfrm>
            <a:off x="539138" y="1503826"/>
            <a:ext cx="305918" cy="3401529"/>
          </a:xfrm>
          <a:prstGeom prst="rect">
            <a:avLst/>
          </a:prstGeom>
          <a:noFill/>
        </p:spPr>
        <p:txBody>
          <a:bodyPr vert="wordArtVert" wrap="square" lIns="0" tIns="0" rIns="0" bIns="0" rtlCol="0">
            <a:spAutoFit/>
          </a:bodyPr>
          <a:lstStyle/>
          <a:p>
            <a:pPr algn="l"/>
            <a:r>
              <a:rPr lang="en-US" b="1">
                <a:solidFill>
                  <a:schemeClr val="tx2"/>
                </a:solidFill>
              </a:rPr>
              <a:t>Grundskolor</a:t>
            </a:r>
            <a:endParaRPr lang="sv-FI" b="1" dirty="0" err="1">
              <a:solidFill>
                <a:schemeClr val="tx2"/>
              </a:solidFill>
            </a:endParaRPr>
          </a:p>
        </p:txBody>
      </p:sp>
      <p:sp>
        <p:nvSpPr>
          <p:cNvPr id="12" name="textruta 11">
            <a:extLst>
              <a:ext uri="{FF2B5EF4-FFF2-40B4-BE49-F238E27FC236}">
                <a16:creationId xmlns:a16="http://schemas.microsoft.com/office/drawing/2014/main" id="{8EDE8887-01D4-83BD-2268-A0444674E7BD}"/>
              </a:ext>
            </a:extLst>
          </p:cNvPr>
          <p:cNvSpPr txBox="1"/>
          <p:nvPr/>
        </p:nvSpPr>
        <p:spPr>
          <a:xfrm>
            <a:off x="6229227" y="1097280"/>
            <a:ext cx="271998" cy="4806775"/>
          </a:xfrm>
          <a:prstGeom prst="rect">
            <a:avLst/>
          </a:prstGeom>
          <a:noFill/>
        </p:spPr>
        <p:txBody>
          <a:bodyPr vert="wordArtVert" wrap="square" lIns="0" tIns="0" rIns="0" bIns="0" rtlCol="0">
            <a:spAutoFit/>
          </a:bodyPr>
          <a:lstStyle/>
          <a:p>
            <a:pPr algn="l"/>
            <a:r>
              <a:rPr lang="en-US" sz="1600" b="1">
                <a:solidFill>
                  <a:schemeClr val="tx2"/>
                </a:solidFill>
              </a:rPr>
              <a:t>Motion och idrott</a:t>
            </a:r>
            <a:endParaRPr lang="sv-FI" sz="1600" b="1" dirty="0" err="1">
              <a:solidFill>
                <a:schemeClr val="tx2"/>
              </a:solidFill>
            </a:endParaRPr>
          </a:p>
        </p:txBody>
      </p:sp>
    </p:spTree>
    <p:extLst>
      <p:ext uri="{BB962C8B-B14F-4D97-AF65-F5344CB8AC3E}">
        <p14:creationId xmlns:p14="http://schemas.microsoft.com/office/powerpoint/2010/main" val="3926396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C52F0-3B66-1FC4-D55F-45A5B3F5B723}"/>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B0154694-811B-4C74-67B3-5CF598400D69}"/>
              </a:ext>
            </a:extLst>
          </p:cNvPr>
          <p:cNvSpPr>
            <a:spLocks noGrp="1"/>
          </p:cNvSpPr>
          <p:nvPr>
            <p:ph type="title"/>
          </p:nvPr>
        </p:nvSpPr>
        <p:spPr>
          <a:xfrm>
            <a:off x="423582" y="299522"/>
            <a:ext cx="11344836" cy="654424"/>
          </a:xfrm>
        </p:spPr>
        <p:txBody>
          <a:bodyPr/>
          <a:lstStyle/>
          <a:p>
            <a:r>
              <a:rPr lang="en-US"/>
              <a:t>Processindikatorer, Pargas vs. Varha-kommuner </a:t>
            </a:r>
            <a:endParaRPr lang="sv-FI"/>
          </a:p>
        </p:txBody>
      </p:sp>
      <p:graphicFrame>
        <p:nvGraphicFramePr>
          <p:cNvPr id="9" name="Platshållare för innehåll 8">
            <a:extLst>
              <a:ext uri="{FF2B5EF4-FFF2-40B4-BE49-F238E27FC236}">
                <a16:creationId xmlns:a16="http://schemas.microsoft.com/office/drawing/2014/main" id="{092A9FC5-8259-46B7-02F6-ED72AD4AA282}"/>
              </a:ext>
            </a:extLst>
          </p:cNvPr>
          <p:cNvGraphicFramePr>
            <a:graphicFrameLocks noGrp="1"/>
          </p:cNvGraphicFramePr>
          <p:nvPr>
            <p:ph idx="1"/>
            <p:extLst>
              <p:ext uri="{D42A27DB-BD31-4B8C-83A1-F6EECF244321}">
                <p14:modId xmlns:p14="http://schemas.microsoft.com/office/powerpoint/2010/main" val="485749434"/>
              </p:ext>
            </p:extLst>
          </p:nvPr>
        </p:nvGraphicFramePr>
        <p:xfrm>
          <a:off x="423582" y="749989"/>
          <a:ext cx="10752418" cy="5534975"/>
        </p:xfrm>
        <a:graphic>
          <a:graphicData uri="http://schemas.openxmlformats.org/drawingml/2006/table">
            <a:tbl>
              <a:tblPr firstRow="1" bandRow="1">
                <a:tableStyleId>{BDBED569-4797-4DF1-A0F4-6AAB3CD982D8}</a:tableStyleId>
              </a:tblPr>
              <a:tblGrid>
                <a:gridCol w="930138">
                  <a:extLst>
                    <a:ext uri="{9D8B030D-6E8A-4147-A177-3AD203B41FA5}">
                      <a16:colId xmlns:a16="http://schemas.microsoft.com/office/drawing/2014/main" val="1875552378"/>
                    </a:ext>
                  </a:extLst>
                </a:gridCol>
                <a:gridCol w="7642498">
                  <a:extLst>
                    <a:ext uri="{9D8B030D-6E8A-4147-A177-3AD203B41FA5}">
                      <a16:colId xmlns:a16="http://schemas.microsoft.com/office/drawing/2014/main" val="1379522971"/>
                    </a:ext>
                  </a:extLst>
                </a:gridCol>
                <a:gridCol w="1099127">
                  <a:extLst>
                    <a:ext uri="{9D8B030D-6E8A-4147-A177-3AD203B41FA5}">
                      <a16:colId xmlns:a16="http://schemas.microsoft.com/office/drawing/2014/main" val="3144241132"/>
                    </a:ext>
                  </a:extLst>
                </a:gridCol>
                <a:gridCol w="1080655">
                  <a:extLst>
                    <a:ext uri="{9D8B030D-6E8A-4147-A177-3AD203B41FA5}">
                      <a16:colId xmlns:a16="http://schemas.microsoft.com/office/drawing/2014/main" val="2953442565"/>
                    </a:ext>
                  </a:extLst>
                </a:gridCol>
              </a:tblGrid>
              <a:tr h="500893">
                <a:tc rowSpan="6">
                  <a:txBody>
                    <a:bodyPr/>
                    <a:lstStyle/>
                    <a:p>
                      <a:endParaRPr lang="sv-FI"/>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a:t>Indikator (Index)</a:t>
                      </a:r>
                      <a:endParaRPr lang="sv-FI" sz="1600" b="1"/>
                    </a:p>
                  </a:txBody>
                  <a:tcPr anchor="ctr">
                    <a:lnT w="12700" cap="flat" cmpd="sng" algn="ctr">
                      <a:solidFill>
                        <a:schemeClr val="tx1"/>
                      </a:solidFill>
                      <a:prstDash val="solid"/>
                      <a:round/>
                      <a:headEnd type="none" w="med" len="med"/>
                      <a:tailEnd type="none" w="med" len="med"/>
                    </a:lnT>
                  </a:tcPr>
                </a:tc>
                <a:tc>
                  <a:txBody>
                    <a:bodyPr/>
                    <a:lstStyle/>
                    <a:p>
                      <a:r>
                        <a:rPr lang="en-US"/>
                        <a:t>Pargas</a:t>
                      </a:r>
                      <a:endParaRPr lang="sv-FI"/>
                    </a:p>
                  </a:txBody>
                  <a:tcPr anchor="ctr">
                    <a:lnT w="12700" cap="flat" cmpd="sng" algn="ctr">
                      <a:solidFill>
                        <a:schemeClr val="tx1"/>
                      </a:solidFill>
                      <a:prstDash val="solid"/>
                      <a:round/>
                      <a:headEnd type="none" w="med" len="med"/>
                      <a:tailEnd type="none" w="med" len="med"/>
                    </a:lnT>
                  </a:tcPr>
                </a:tc>
                <a:tc>
                  <a:txBody>
                    <a:bodyPr/>
                    <a:lstStyle/>
                    <a:p>
                      <a:r>
                        <a:rPr lang="en-US"/>
                        <a:t>Varha</a:t>
                      </a:r>
                      <a:endParaRPr lang="sv-FI"/>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4741666"/>
                  </a:ext>
                </a:extLst>
              </a:tr>
              <a:tr h="720483">
                <a:tc vMerge="1">
                  <a:txBody>
                    <a:bodyPr/>
                    <a:lstStyle/>
                    <a:p>
                      <a:endParaRPr lang="sv-FI"/>
                    </a:p>
                  </a:txBody>
                  <a:tcPr/>
                </a:tc>
                <a:tc>
                  <a:txBody>
                    <a:bodyPr/>
                    <a:lstStyle/>
                    <a:p>
                      <a:r>
                        <a:rPr lang="sv-FI" sz="1600"/>
                        <a:t>Till fullmäktige rapporteras varje år om befolkningens levnadsvanor och om förändringar i dessa. </a:t>
                      </a:r>
                      <a:endParaRPr lang="sv-FI" sz="1600" b="0"/>
                    </a:p>
                  </a:txBody>
                  <a:tcPr anchor="ctr"/>
                </a:tc>
                <a:tc>
                  <a:txBody>
                    <a:bodyPr/>
                    <a:lstStyle/>
                    <a:p>
                      <a:pPr algn="ctr"/>
                      <a:r>
                        <a:rPr lang="en-US" sz="2000"/>
                        <a:t>100</a:t>
                      </a:r>
                      <a:endParaRPr lang="sv-FI" sz="2000"/>
                    </a:p>
                  </a:txBody>
                  <a:tcPr anchor="ctr"/>
                </a:tc>
                <a:tc>
                  <a:txBody>
                    <a:bodyPr/>
                    <a:lstStyle/>
                    <a:p>
                      <a:pPr algn="ctr"/>
                      <a:r>
                        <a:rPr lang="en-US" sz="2000"/>
                        <a:t>96,76</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5626678"/>
                  </a:ext>
                </a:extLst>
              </a:tr>
              <a:tr h="815909">
                <a:tc vMerge="1">
                  <a:txBody>
                    <a:bodyPr/>
                    <a:lstStyle/>
                    <a:p>
                      <a:endParaRPr lang="sv-FI"/>
                    </a:p>
                  </a:txBody>
                  <a:tcPr/>
                </a:tc>
                <a:tc>
                  <a:txBody>
                    <a:bodyPr/>
                    <a:lstStyle/>
                    <a:p>
                      <a:r>
                        <a:rPr lang="sv-FI" sz="1600"/>
                        <a:t>I kommunens budget och ekonomiplan fastställs mätare för budgetåret med vilka man följer hur målen för främjandet av befolkningens välfärd och hälsa uppfylls</a:t>
                      </a:r>
                      <a:endParaRPr lang="sv-FI" sz="1600" b="0" kern="1200">
                        <a:solidFill>
                          <a:schemeClr val="tx1"/>
                        </a:solidFill>
                        <a:latin typeface="+mn-lt"/>
                        <a:ea typeface="+mn-ea"/>
                        <a:cs typeface="+mn-cs"/>
                      </a:endParaRPr>
                    </a:p>
                  </a:txBody>
                  <a:tcPr anchor="ctr"/>
                </a:tc>
                <a:tc>
                  <a:txBody>
                    <a:bodyPr/>
                    <a:lstStyle/>
                    <a:p>
                      <a:pPr algn="ctr"/>
                      <a:r>
                        <a:rPr lang="en-US" sz="2000"/>
                        <a:t>100</a:t>
                      </a:r>
                      <a:endParaRPr lang="sv-FI" sz="2000"/>
                    </a:p>
                  </a:txBody>
                  <a:tcPr anchor="ctr"/>
                </a:tc>
                <a:tc>
                  <a:txBody>
                    <a:bodyPr/>
                    <a:lstStyle/>
                    <a:p>
                      <a:pPr algn="ctr"/>
                      <a:r>
                        <a:rPr lang="en-US" sz="2000"/>
                        <a:t>99,37</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6604431"/>
                  </a:ext>
                </a:extLst>
              </a:tr>
              <a:tr h="715397">
                <a:tc vMerge="1">
                  <a:txBody>
                    <a:bodyPr/>
                    <a:lstStyle/>
                    <a:p>
                      <a:endParaRPr lang="sv-FI"/>
                    </a:p>
                  </a:txBody>
                  <a:tcPr/>
                </a:tc>
                <a:tc>
                  <a:txBody>
                    <a:bodyPr/>
                    <a:lstStyle/>
                    <a:p>
                      <a:r>
                        <a:rPr lang="sv-FI" sz="1600"/>
                        <a:t>Kommunens revisionsnämnd utvärderar varje fullmäktigeperiod i sin utvärderingsberättelse hur kommunens mål för befolkningens välfärd och hälsa har uppnåtts</a:t>
                      </a:r>
                      <a:endParaRPr lang="sv-FI" sz="1600" b="0" kern="1200">
                        <a:solidFill>
                          <a:schemeClr val="tx1"/>
                        </a:solidFill>
                        <a:latin typeface="+mn-lt"/>
                        <a:ea typeface="+mn-ea"/>
                        <a:cs typeface="+mn-cs"/>
                      </a:endParaRPr>
                    </a:p>
                  </a:txBody>
                  <a:tcPr anchor="ctr"/>
                </a:tc>
                <a:tc>
                  <a:txBody>
                    <a:bodyPr/>
                    <a:lstStyle/>
                    <a:p>
                      <a:pPr algn="ctr"/>
                      <a:r>
                        <a:rPr lang="en-US" sz="2000"/>
                        <a:t>100</a:t>
                      </a:r>
                      <a:endParaRPr lang="sv-FI" sz="2000"/>
                    </a:p>
                  </a:txBody>
                  <a:tcPr anchor="ctr"/>
                </a:tc>
                <a:tc>
                  <a:txBody>
                    <a:bodyPr/>
                    <a:lstStyle/>
                    <a:p>
                      <a:pPr algn="ctr"/>
                      <a:r>
                        <a:rPr lang="en-US" sz="2000"/>
                        <a:t>97,90</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4799265"/>
                  </a:ext>
                </a:extLst>
              </a:tr>
              <a:tr h="662010">
                <a:tc vMerge="1">
                  <a:txBody>
                    <a:bodyPr/>
                    <a:lstStyle/>
                    <a:p>
                      <a:endParaRPr lang="sv-FI"/>
                    </a:p>
                  </a:txBody>
                  <a:tcPr/>
                </a:tc>
                <a:tc>
                  <a:txBody>
                    <a:bodyPr/>
                    <a:lstStyle/>
                    <a:p>
                      <a:r>
                        <a:rPr lang="sv-FI" sz="1600"/>
                        <a:t>I kommunen verkar en separat utsedd expert, planerare eller motsvarande som koordinerar främjandet av välfärd och hälsa</a:t>
                      </a:r>
                      <a:endParaRPr lang="sv-FI" sz="1600" b="0" kern="1200">
                        <a:solidFill>
                          <a:schemeClr val="tx1"/>
                        </a:solidFill>
                        <a:latin typeface="+mn-lt"/>
                        <a:ea typeface="+mn-ea"/>
                        <a:cs typeface="+mn-cs"/>
                      </a:endParaRPr>
                    </a:p>
                  </a:txBody>
                  <a:tcPr anchor="ctr"/>
                </a:tc>
                <a:tc>
                  <a:txBody>
                    <a:bodyPr/>
                    <a:lstStyle/>
                    <a:p>
                      <a:pPr algn="ctr"/>
                      <a:r>
                        <a:rPr lang="en-US" sz="2000"/>
                        <a:t>100</a:t>
                      </a:r>
                      <a:endParaRPr lang="sv-FI" sz="2000"/>
                    </a:p>
                  </a:txBody>
                  <a:tcPr anchor="ctr"/>
                </a:tc>
                <a:tc>
                  <a:txBody>
                    <a:bodyPr/>
                    <a:lstStyle/>
                    <a:p>
                      <a:pPr algn="ctr"/>
                      <a:r>
                        <a:rPr lang="en-US" sz="2000"/>
                        <a:t>100</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9998118"/>
                  </a:ext>
                </a:extLst>
              </a:tr>
              <a:tr h="425792">
                <a:tc vMerge="1">
                  <a:txBody>
                    <a:bodyPr/>
                    <a:lstStyle/>
                    <a:p>
                      <a:endParaRPr lang="sv-FI"/>
                    </a:p>
                  </a:txBody>
                  <a:tcPr/>
                </a:tc>
                <a:tc>
                  <a:txBody>
                    <a:bodyPr/>
                    <a:lstStyle/>
                    <a:p>
                      <a:r>
                        <a:rPr lang="sv-FI" sz="1600"/>
                        <a:t>I planeringen och utvecklingen av kommunens service utnyttjas invånarråd och forum</a:t>
                      </a:r>
                      <a:endParaRPr lang="sv-FI" sz="1600" b="0" kern="1200">
                        <a:solidFill>
                          <a:schemeClr val="tx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000"/>
                        <a:t>0</a:t>
                      </a:r>
                      <a:endParaRPr lang="sv-FI" sz="2000"/>
                    </a:p>
                  </a:txBody>
                  <a:tcPr anchor="ctr">
                    <a:lnB w="12700" cap="flat" cmpd="sng" algn="ctr">
                      <a:solidFill>
                        <a:schemeClr val="tx1"/>
                      </a:solidFill>
                      <a:prstDash val="solid"/>
                      <a:round/>
                      <a:headEnd type="none" w="med" len="med"/>
                      <a:tailEnd type="none" w="med" len="med"/>
                    </a:lnB>
                  </a:tcPr>
                </a:tc>
                <a:tc>
                  <a:txBody>
                    <a:bodyPr/>
                    <a:lstStyle/>
                    <a:p>
                      <a:pPr algn="ctr"/>
                      <a:r>
                        <a:rPr lang="en-US" sz="2000"/>
                        <a:t>94,05</a:t>
                      </a:r>
                      <a:endParaRPr lang="sv-FI" sz="200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274742"/>
                  </a:ext>
                </a:extLst>
              </a:tr>
              <a:tr h="1433600">
                <a:tc>
                  <a:txBody>
                    <a:bodyPr/>
                    <a:lstStyle/>
                    <a:p>
                      <a:endParaRPr lang="sv-FI"/>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FI" sz="1600"/>
                        <a:t>Kommunen sänker tröskeln för deltagande i kulturlivet</a:t>
                      </a:r>
                      <a:endParaRPr lang="sv-FI" sz="1600" b="0" kern="1200">
                        <a:solidFill>
                          <a:schemeClr val="tx1"/>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100</a:t>
                      </a:r>
                      <a:endParaRPr lang="sv-FI" sz="200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55,22</a:t>
                      </a:r>
                      <a:endParaRPr lang="sv-FI" sz="200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604033"/>
                  </a:ext>
                </a:extLst>
              </a:tr>
            </a:tbl>
          </a:graphicData>
        </a:graphic>
      </p:graphicFrame>
      <p:sp>
        <p:nvSpPr>
          <p:cNvPr id="6" name="Platshållare för bildnummer 5">
            <a:extLst>
              <a:ext uri="{FF2B5EF4-FFF2-40B4-BE49-F238E27FC236}">
                <a16:creationId xmlns:a16="http://schemas.microsoft.com/office/drawing/2014/main" id="{4DAB229D-24CF-9662-A8C2-583019C71F7A}"/>
              </a:ext>
            </a:extLst>
          </p:cNvPr>
          <p:cNvSpPr>
            <a:spLocks noGrp="1"/>
          </p:cNvSpPr>
          <p:nvPr>
            <p:ph type="sldNum" sz="quarter" idx="12"/>
          </p:nvPr>
        </p:nvSpPr>
        <p:spPr/>
        <p:txBody>
          <a:bodyPr/>
          <a:lstStyle/>
          <a:p>
            <a:fld id="{31160B98-140E-4345-B1A3-2A7247C42973}" type="slidenum">
              <a:rPr lang="fi-FI" smtClean="0"/>
              <a:t>28</a:t>
            </a:fld>
            <a:endParaRPr lang="fi-FI"/>
          </a:p>
        </p:txBody>
      </p:sp>
      <p:sp>
        <p:nvSpPr>
          <p:cNvPr id="7" name="textruta 6">
            <a:extLst>
              <a:ext uri="{FF2B5EF4-FFF2-40B4-BE49-F238E27FC236}">
                <a16:creationId xmlns:a16="http://schemas.microsoft.com/office/drawing/2014/main" id="{567D3406-3885-BA7D-3EE7-05B73DD57EAC}"/>
              </a:ext>
            </a:extLst>
          </p:cNvPr>
          <p:cNvSpPr txBox="1"/>
          <p:nvPr/>
        </p:nvSpPr>
        <p:spPr>
          <a:xfrm>
            <a:off x="799128" y="4849091"/>
            <a:ext cx="238014" cy="1542746"/>
          </a:xfrm>
          <a:prstGeom prst="rect">
            <a:avLst/>
          </a:prstGeom>
          <a:noFill/>
        </p:spPr>
        <p:txBody>
          <a:bodyPr vert="wordArtVert" wrap="square" lIns="0" tIns="0" rIns="0" bIns="0" rtlCol="0">
            <a:spAutoFit/>
          </a:bodyPr>
          <a:lstStyle/>
          <a:p>
            <a:pPr algn="l"/>
            <a:r>
              <a:rPr lang="en-US" sz="1400">
                <a:solidFill>
                  <a:schemeClr val="tx2"/>
                </a:solidFill>
              </a:rPr>
              <a:t>Kultur</a:t>
            </a:r>
            <a:endParaRPr lang="sv-FI" sz="1400" dirty="0" err="1">
              <a:solidFill>
                <a:schemeClr val="tx2"/>
              </a:solidFill>
            </a:endParaRPr>
          </a:p>
        </p:txBody>
      </p:sp>
      <p:sp>
        <p:nvSpPr>
          <p:cNvPr id="2" name="textruta 1">
            <a:extLst>
              <a:ext uri="{FF2B5EF4-FFF2-40B4-BE49-F238E27FC236}">
                <a16:creationId xmlns:a16="http://schemas.microsoft.com/office/drawing/2014/main" id="{5C50B892-963A-DB76-6A10-384A255AD6B9}"/>
              </a:ext>
            </a:extLst>
          </p:cNvPr>
          <p:cNvSpPr txBox="1"/>
          <p:nvPr/>
        </p:nvSpPr>
        <p:spPr>
          <a:xfrm>
            <a:off x="782136" y="1024997"/>
            <a:ext cx="271998" cy="3900101"/>
          </a:xfrm>
          <a:prstGeom prst="rect">
            <a:avLst/>
          </a:prstGeom>
          <a:noFill/>
        </p:spPr>
        <p:txBody>
          <a:bodyPr vert="wordArtVert" wrap="square" lIns="0" tIns="0" rIns="0" bIns="0" rtlCol="0">
            <a:spAutoFit/>
          </a:bodyPr>
          <a:lstStyle/>
          <a:p>
            <a:pPr algn="l"/>
            <a:r>
              <a:rPr lang="en-US" sz="1600">
                <a:solidFill>
                  <a:schemeClr val="tx2"/>
                </a:solidFill>
              </a:rPr>
              <a:t>Kommunledning</a:t>
            </a:r>
            <a:endParaRPr lang="sv-FI" sz="1600" dirty="0" err="1">
              <a:solidFill>
                <a:schemeClr val="tx2"/>
              </a:solidFill>
            </a:endParaRPr>
          </a:p>
        </p:txBody>
      </p:sp>
    </p:spTree>
    <p:extLst>
      <p:ext uri="{BB962C8B-B14F-4D97-AF65-F5344CB8AC3E}">
        <p14:creationId xmlns:p14="http://schemas.microsoft.com/office/powerpoint/2010/main" val="124032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18E9E-6248-9A79-86DA-46A034599C29}"/>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AE7CD31-AA22-4F83-7049-EED0BFED2A14}"/>
              </a:ext>
            </a:extLst>
          </p:cNvPr>
          <p:cNvSpPr>
            <a:spLocks noGrp="1"/>
          </p:cNvSpPr>
          <p:nvPr>
            <p:ph type="title"/>
          </p:nvPr>
        </p:nvSpPr>
        <p:spPr>
          <a:xfrm>
            <a:off x="423582" y="299522"/>
            <a:ext cx="11344836" cy="450467"/>
          </a:xfrm>
        </p:spPr>
        <p:txBody>
          <a:bodyPr/>
          <a:lstStyle/>
          <a:p>
            <a:r>
              <a:rPr lang="en-US"/>
              <a:t>Resultatindikatorer, Pargas vs. Varha-kommuner</a:t>
            </a:r>
            <a:endParaRPr lang="sv-FI" sz="2000"/>
          </a:p>
        </p:txBody>
      </p:sp>
      <p:graphicFrame>
        <p:nvGraphicFramePr>
          <p:cNvPr id="9" name="Platshållare för innehåll 8">
            <a:extLst>
              <a:ext uri="{FF2B5EF4-FFF2-40B4-BE49-F238E27FC236}">
                <a16:creationId xmlns:a16="http://schemas.microsoft.com/office/drawing/2014/main" id="{CB8788F6-2788-BA54-C458-D986234CC515}"/>
              </a:ext>
            </a:extLst>
          </p:cNvPr>
          <p:cNvGraphicFramePr>
            <a:graphicFrameLocks noGrp="1"/>
          </p:cNvGraphicFramePr>
          <p:nvPr>
            <p:ph idx="1"/>
            <p:extLst>
              <p:ext uri="{D42A27DB-BD31-4B8C-83A1-F6EECF244321}">
                <p14:modId xmlns:p14="http://schemas.microsoft.com/office/powerpoint/2010/main" val="4019479517"/>
              </p:ext>
            </p:extLst>
          </p:nvPr>
        </p:nvGraphicFramePr>
        <p:xfrm>
          <a:off x="1008798" y="1234621"/>
          <a:ext cx="9822280" cy="4139536"/>
        </p:xfrm>
        <a:graphic>
          <a:graphicData uri="http://schemas.openxmlformats.org/drawingml/2006/table">
            <a:tbl>
              <a:tblPr firstRow="1" bandRow="1">
                <a:tableStyleId>{BDBED569-4797-4DF1-A0F4-6AAB3CD982D8}</a:tableStyleId>
              </a:tblPr>
              <a:tblGrid>
                <a:gridCol w="7642498">
                  <a:extLst>
                    <a:ext uri="{9D8B030D-6E8A-4147-A177-3AD203B41FA5}">
                      <a16:colId xmlns:a16="http://schemas.microsoft.com/office/drawing/2014/main" val="1379522971"/>
                    </a:ext>
                  </a:extLst>
                </a:gridCol>
                <a:gridCol w="1099127">
                  <a:extLst>
                    <a:ext uri="{9D8B030D-6E8A-4147-A177-3AD203B41FA5}">
                      <a16:colId xmlns:a16="http://schemas.microsoft.com/office/drawing/2014/main" val="3144241132"/>
                    </a:ext>
                  </a:extLst>
                </a:gridCol>
                <a:gridCol w="1080655">
                  <a:extLst>
                    <a:ext uri="{9D8B030D-6E8A-4147-A177-3AD203B41FA5}">
                      <a16:colId xmlns:a16="http://schemas.microsoft.com/office/drawing/2014/main" val="2953442565"/>
                    </a:ext>
                  </a:extLst>
                </a:gridCol>
              </a:tblGrid>
              <a:tr h="500893">
                <a:tc>
                  <a:txBody>
                    <a:bodyPr/>
                    <a:lstStyle/>
                    <a:p>
                      <a:r>
                        <a:rPr lang="en-US" sz="1600" b="1"/>
                        <a:t>Indikator (Skalad hytekoefficient)</a:t>
                      </a:r>
                      <a:endParaRPr lang="sv-FI" sz="1600" b="1"/>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a:t>Pargas</a:t>
                      </a:r>
                      <a:endParaRPr lang="sv-FI"/>
                    </a:p>
                  </a:txBody>
                  <a:tcPr anchor="ctr">
                    <a:lnT w="12700" cap="flat" cmpd="sng" algn="ctr">
                      <a:solidFill>
                        <a:schemeClr val="tx1"/>
                      </a:solidFill>
                      <a:prstDash val="solid"/>
                      <a:round/>
                      <a:headEnd type="none" w="med" len="med"/>
                      <a:tailEnd type="none" w="med" len="med"/>
                    </a:lnT>
                  </a:tcPr>
                </a:tc>
                <a:tc>
                  <a:txBody>
                    <a:bodyPr/>
                    <a:lstStyle/>
                    <a:p>
                      <a:r>
                        <a:rPr lang="en-US"/>
                        <a:t>Varha</a:t>
                      </a:r>
                      <a:endParaRPr lang="sv-FI"/>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4741666"/>
                  </a:ext>
                </a:extLst>
              </a:tr>
              <a:tr h="720483">
                <a:tc>
                  <a:txBody>
                    <a:bodyPr/>
                    <a:lstStyle/>
                    <a:p>
                      <a:r>
                        <a:rPr lang="sv-FI" sz="1800" b="0" i="0" kern="1200">
                          <a:solidFill>
                            <a:schemeClr val="tx1"/>
                          </a:solidFill>
                          <a:effectLst/>
                          <a:latin typeface="+mn-lt"/>
                          <a:ea typeface="+mn-ea"/>
                          <a:cs typeface="+mn-cs"/>
                        </a:rPr>
                        <a:t>Medelmåttigt eller dåligt hälsotillstånd, eleverna i årskurs 8 och 9 </a:t>
                      </a:r>
                      <a:endParaRPr lang="sv-FI" sz="1600" b="0"/>
                    </a:p>
                  </a:txBody>
                  <a:tcPr anchor="ctr">
                    <a:lnL w="12700" cap="flat" cmpd="sng" algn="ctr">
                      <a:solidFill>
                        <a:schemeClr val="tx1"/>
                      </a:solidFill>
                      <a:prstDash val="solid"/>
                      <a:round/>
                      <a:headEnd type="none" w="med" len="med"/>
                      <a:tailEnd type="none" w="med" len="med"/>
                    </a:lnL>
                  </a:tcPr>
                </a:tc>
                <a:tc>
                  <a:txBody>
                    <a:bodyPr/>
                    <a:lstStyle/>
                    <a:p>
                      <a:pPr algn="ctr"/>
                      <a:r>
                        <a:rPr lang="en-US" sz="2000"/>
                        <a:t>37</a:t>
                      </a:r>
                      <a:endParaRPr lang="sv-FI" sz="2000"/>
                    </a:p>
                  </a:txBody>
                  <a:tcPr anchor="ctr"/>
                </a:tc>
                <a:tc>
                  <a:txBody>
                    <a:bodyPr/>
                    <a:lstStyle/>
                    <a:p>
                      <a:pPr algn="ctr"/>
                      <a:r>
                        <a:rPr lang="en-US" sz="2000"/>
                        <a:t>41,56</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5626678"/>
                  </a:ext>
                </a:extLst>
              </a:tr>
              <a:tr h="744403">
                <a:tc>
                  <a:txBody>
                    <a:bodyPr/>
                    <a:lstStyle/>
                    <a:p>
                      <a:r>
                        <a:rPr lang="sv-FI" sz="1800" b="0" i="0" kern="1200">
                          <a:solidFill>
                            <a:schemeClr val="tx1"/>
                          </a:solidFill>
                          <a:effectLst/>
                          <a:latin typeface="+mn-lt"/>
                          <a:ea typeface="+mn-ea"/>
                          <a:cs typeface="+mn-cs"/>
                        </a:rPr>
                        <a:t>17-24-åriga personer utanför utbildningssystemet</a:t>
                      </a:r>
                      <a:endParaRPr lang="sv-FI" sz="1600" b="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a:t>47</a:t>
                      </a:r>
                      <a:endParaRPr lang="sv-FI" sz="2000"/>
                    </a:p>
                  </a:txBody>
                  <a:tcPr anchor="ctr"/>
                </a:tc>
                <a:tc>
                  <a:txBody>
                    <a:bodyPr/>
                    <a:lstStyle/>
                    <a:p>
                      <a:pPr algn="ctr"/>
                      <a:r>
                        <a:rPr lang="en-US" sz="2000"/>
                        <a:t>44,93</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6604431"/>
                  </a:ext>
                </a:extLst>
              </a:tr>
              <a:tr h="715397">
                <a:tc>
                  <a:txBody>
                    <a:bodyPr/>
                    <a:lstStyle/>
                    <a:p>
                      <a:r>
                        <a:rPr lang="sv-FI" sz="1800" b="0" i="0" kern="1200">
                          <a:solidFill>
                            <a:schemeClr val="tx1"/>
                          </a:solidFill>
                          <a:effectLst/>
                          <a:latin typeface="+mn-lt"/>
                          <a:ea typeface="+mn-ea"/>
                          <a:cs typeface="+mn-cs"/>
                        </a:rPr>
                        <a:t>25-64-åriga långvariga mottagare av utkomststöd</a:t>
                      </a:r>
                      <a:endParaRPr lang="sv-FI" sz="1600" b="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a:t>57</a:t>
                      </a:r>
                      <a:endParaRPr lang="sv-FI" sz="2000"/>
                    </a:p>
                  </a:txBody>
                  <a:tcPr anchor="ctr"/>
                </a:tc>
                <a:tc>
                  <a:txBody>
                    <a:bodyPr/>
                    <a:lstStyle/>
                    <a:p>
                      <a:pPr algn="ctr"/>
                      <a:r>
                        <a:rPr lang="en-US" sz="2000"/>
                        <a:t>50,87</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4799265"/>
                  </a:ext>
                </a:extLst>
              </a:tr>
              <a:tr h="767577">
                <a:tc>
                  <a:txBody>
                    <a:bodyPr/>
                    <a:lstStyle/>
                    <a:p>
                      <a:r>
                        <a:rPr lang="sv-FI" sz="1800" b="0" i="0" kern="1200">
                          <a:solidFill>
                            <a:schemeClr val="tx1"/>
                          </a:solidFill>
                          <a:effectLst/>
                          <a:latin typeface="+mn-lt"/>
                          <a:ea typeface="+mn-ea"/>
                          <a:cs typeface="+mn-cs"/>
                        </a:rPr>
                        <a:t>25-64-åriga invalidpensionstagare</a:t>
                      </a:r>
                      <a:endParaRPr lang="sv-FI" sz="1600" b="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a:t>38</a:t>
                      </a:r>
                      <a:endParaRPr lang="sv-FI" sz="2000"/>
                    </a:p>
                  </a:txBody>
                  <a:tcPr anchor="ctr"/>
                </a:tc>
                <a:tc>
                  <a:txBody>
                    <a:bodyPr/>
                    <a:lstStyle/>
                    <a:p>
                      <a:pPr algn="ctr"/>
                      <a:r>
                        <a:rPr lang="en-US" sz="2000"/>
                        <a:t>51,64</a:t>
                      </a:r>
                      <a:endParaRPr lang="sv-FI" sz="20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9998118"/>
                  </a:ext>
                </a:extLst>
              </a:tr>
              <a:tr h="690783">
                <a:tc>
                  <a:txBody>
                    <a:bodyPr/>
                    <a:lstStyle/>
                    <a:p>
                      <a:r>
                        <a:rPr lang="sv-FI" sz="1800" b="0" i="0" kern="1200">
                          <a:solidFill>
                            <a:schemeClr val="tx1"/>
                          </a:solidFill>
                          <a:effectLst/>
                          <a:latin typeface="+mn-lt"/>
                          <a:ea typeface="+mn-ea"/>
                          <a:cs typeface="+mn-cs"/>
                        </a:rPr>
                        <a:t>Vårdperioder i anslutning till fallolyckor bland personer som fyllt 65 år</a:t>
                      </a:r>
                      <a:endParaRPr lang="sv-FI" sz="1600" b="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a:t>49</a:t>
                      </a:r>
                      <a:endParaRPr lang="sv-FI" sz="2000"/>
                    </a:p>
                  </a:txBody>
                  <a:tcPr anchor="ctr">
                    <a:lnB w="12700" cap="flat" cmpd="sng" algn="ctr">
                      <a:solidFill>
                        <a:schemeClr val="tx1"/>
                      </a:solidFill>
                      <a:prstDash val="solid"/>
                      <a:round/>
                      <a:headEnd type="none" w="med" len="med"/>
                      <a:tailEnd type="none" w="med" len="med"/>
                    </a:lnB>
                  </a:tcPr>
                </a:tc>
                <a:tc>
                  <a:txBody>
                    <a:bodyPr/>
                    <a:lstStyle/>
                    <a:p>
                      <a:pPr algn="ctr"/>
                      <a:r>
                        <a:rPr lang="en-US" sz="2000"/>
                        <a:t>59,75</a:t>
                      </a:r>
                      <a:endParaRPr lang="sv-FI" sz="200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274742"/>
                  </a:ext>
                </a:extLst>
              </a:tr>
            </a:tbl>
          </a:graphicData>
        </a:graphic>
      </p:graphicFrame>
      <p:sp>
        <p:nvSpPr>
          <p:cNvPr id="6" name="Platshållare för bildnummer 5">
            <a:extLst>
              <a:ext uri="{FF2B5EF4-FFF2-40B4-BE49-F238E27FC236}">
                <a16:creationId xmlns:a16="http://schemas.microsoft.com/office/drawing/2014/main" id="{10A403D6-EC53-7BA5-6CE1-C112D14DC627}"/>
              </a:ext>
            </a:extLst>
          </p:cNvPr>
          <p:cNvSpPr>
            <a:spLocks noGrp="1"/>
          </p:cNvSpPr>
          <p:nvPr>
            <p:ph type="sldNum" sz="quarter" idx="12"/>
          </p:nvPr>
        </p:nvSpPr>
        <p:spPr/>
        <p:txBody>
          <a:bodyPr/>
          <a:lstStyle/>
          <a:p>
            <a:fld id="{31160B98-140E-4345-B1A3-2A7247C42973}" type="slidenum">
              <a:rPr lang="fi-FI" smtClean="0"/>
              <a:t>29</a:t>
            </a:fld>
            <a:endParaRPr lang="fi-FI"/>
          </a:p>
        </p:txBody>
      </p:sp>
    </p:spTree>
    <p:extLst>
      <p:ext uri="{BB962C8B-B14F-4D97-AF65-F5344CB8AC3E}">
        <p14:creationId xmlns:p14="http://schemas.microsoft.com/office/powerpoint/2010/main" val="38110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E0A5CDA-3C43-FF6B-B02E-823E1727D92E}"/>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F466B7FA-C686-C142-BE2B-64C37EDABAB2}"/>
              </a:ext>
            </a:extLst>
          </p:cNvPr>
          <p:cNvSpPr>
            <a:spLocks noGrp="1"/>
          </p:cNvSpPr>
          <p:nvPr>
            <p:ph type="title"/>
          </p:nvPr>
        </p:nvSpPr>
        <p:spPr>
          <a:xfrm>
            <a:off x="560292" y="558033"/>
            <a:ext cx="11344836" cy="654424"/>
          </a:xfrm>
        </p:spPr>
        <p:txBody>
          <a:bodyPr/>
          <a:lstStyle/>
          <a:p>
            <a:r>
              <a:rPr lang="en-US" sz="4000"/>
              <a:t>Inledning</a:t>
            </a:r>
            <a:endParaRPr lang="sv-FI" sz="4000"/>
          </a:p>
        </p:txBody>
      </p:sp>
      <p:sp>
        <p:nvSpPr>
          <p:cNvPr id="4" name="Platshållare för innehåll 3">
            <a:extLst>
              <a:ext uri="{FF2B5EF4-FFF2-40B4-BE49-F238E27FC236}">
                <a16:creationId xmlns:a16="http://schemas.microsoft.com/office/drawing/2014/main" id="{713E35BA-3282-9A46-85F7-50FE99F1E571}"/>
              </a:ext>
            </a:extLst>
          </p:cNvPr>
          <p:cNvSpPr>
            <a:spLocks noGrp="1"/>
          </p:cNvSpPr>
          <p:nvPr>
            <p:ph idx="1"/>
          </p:nvPr>
        </p:nvSpPr>
        <p:spPr>
          <a:xfrm>
            <a:off x="560292" y="1165383"/>
            <a:ext cx="10869707" cy="5273528"/>
          </a:xfrm>
        </p:spPr>
        <p:txBody>
          <a:bodyPr/>
          <a:lstStyle/>
          <a:p>
            <a:r>
              <a:rPr lang="sv-FI" sz="2800">
                <a:latin typeface="+mj-lt"/>
              </a:rPr>
              <a:t>Denna välfärdsberättelse för Pargas stad omfattar perioden 2021–2025. Syftet är att ge en samlad bild av invånarnas välfärd, bedöma utvecklingen under perioden och ange en grund för välfärdsplanen. </a:t>
            </a:r>
          </a:p>
          <a:p>
            <a:r>
              <a:rPr lang="sv-FI" sz="2800">
                <a:latin typeface="+mj-lt"/>
              </a:rPr>
              <a:t>Berättelsen har utarbetats av den av stadsdirektören tillsatta välfärdsgruppen som består av representanter från stadens alla avdelningar samt församlingarna.</a:t>
            </a:r>
          </a:p>
          <a:p>
            <a:r>
              <a:rPr lang="sv-FI" sz="2800">
                <a:latin typeface="+mj-lt"/>
              </a:rPr>
              <a:t>Välfärdsberättelsen har behandlats i stadsstyrelsen, i välfärds- och fritids-, bildnings-, revisions- och stadsutvecklingsnämnden, i påverkansorganen och i ledningsgruppen. Personal, invånare och föreningar har tagit del av berättelsen.</a:t>
            </a:r>
          </a:p>
          <a:p>
            <a:pPr marL="0" indent="0">
              <a:buNone/>
            </a:pPr>
            <a:endParaRPr lang="sv-FI"/>
          </a:p>
        </p:txBody>
      </p:sp>
      <p:sp>
        <p:nvSpPr>
          <p:cNvPr id="6" name="Platshållare för bildnummer 5">
            <a:extLst>
              <a:ext uri="{FF2B5EF4-FFF2-40B4-BE49-F238E27FC236}">
                <a16:creationId xmlns:a16="http://schemas.microsoft.com/office/drawing/2014/main" id="{65339276-BFB4-EC6D-80EF-036519F0CF0F}"/>
              </a:ext>
            </a:extLst>
          </p:cNvPr>
          <p:cNvSpPr>
            <a:spLocks noGrp="1"/>
          </p:cNvSpPr>
          <p:nvPr>
            <p:ph type="sldNum" sz="quarter" idx="12"/>
          </p:nvPr>
        </p:nvSpPr>
        <p:spPr/>
        <p:txBody>
          <a:bodyPr/>
          <a:lstStyle/>
          <a:p>
            <a:fld id="{31160B98-140E-4345-B1A3-2A7247C42973}" type="slidenum">
              <a:rPr lang="fi-FI" smtClean="0"/>
              <a:t>3</a:t>
            </a:fld>
            <a:endParaRPr lang="fi-FI"/>
          </a:p>
        </p:txBody>
      </p:sp>
    </p:spTree>
    <p:extLst>
      <p:ext uri="{BB962C8B-B14F-4D97-AF65-F5344CB8AC3E}">
        <p14:creationId xmlns:p14="http://schemas.microsoft.com/office/powerpoint/2010/main" val="140743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9C8B7-24E6-CC42-8299-8ED5543D05C2}"/>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D1F032B-0913-D278-4709-E82B1F572D9D}"/>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C03EACDC-BE37-9F99-8CD5-1ED333B57FFE}"/>
              </a:ext>
            </a:extLst>
          </p:cNvPr>
          <p:cNvSpPr>
            <a:spLocks noGrp="1"/>
          </p:cNvSpPr>
          <p:nvPr>
            <p:ph type="title"/>
          </p:nvPr>
        </p:nvSpPr>
        <p:spPr>
          <a:xfrm>
            <a:off x="387722" y="547965"/>
            <a:ext cx="11344836" cy="421299"/>
          </a:xfrm>
        </p:spPr>
        <p:txBody>
          <a:bodyPr/>
          <a:lstStyle/>
          <a:p>
            <a:r>
              <a:rPr lang="en-US"/>
              <a:t>HYTE-koefficient</a:t>
            </a:r>
            <a:endParaRPr lang="sv-FI"/>
          </a:p>
        </p:txBody>
      </p:sp>
      <p:sp>
        <p:nvSpPr>
          <p:cNvPr id="5" name="Platshållare för sidfot 4">
            <a:extLst>
              <a:ext uri="{FF2B5EF4-FFF2-40B4-BE49-F238E27FC236}">
                <a16:creationId xmlns:a16="http://schemas.microsoft.com/office/drawing/2014/main" id="{858FA24C-1B03-227F-7E38-E047DA9BDF68}"/>
              </a:ext>
            </a:extLst>
          </p:cNvPr>
          <p:cNvSpPr>
            <a:spLocks noGrp="1"/>
          </p:cNvSpPr>
          <p:nvPr>
            <p:ph type="ftr" sz="quarter" idx="11"/>
          </p:nvPr>
        </p:nvSpPr>
        <p:spPr/>
        <p:txBody>
          <a:bodyPr/>
          <a:lstStyle/>
          <a:p>
            <a:r>
              <a:rPr lang="fi-FI"/>
              <a:t>Esityksen nimi lorem ipsum dolor</a:t>
            </a:r>
          </a:p>
        </p:txBody>
      </p:sp>
      <p:sp>
        <p:nvSpPr>
          <p:cNvPr id="6" name="Platshållare för bildnummer 5">
            <a:extLst>
              <a:ext uri="{FF2B5EF4-FFF2-40B4-BE49-F238E27FC236}">
                <a16:creationId xmlns:a16="http://schemas.microsoft.com/office/drawing/2014/main" id="{CA91FD5A-6AED-A92F-9979-DC3B52F83E39}"/>
              </a:ext>
            </a:extLst>
          </p:cNvPr>
          <p:cNvSpPr>
            <a:spLocks noGrp="1"/>
          </p:cNvSpPr>
          <p:nvPr>
            <p:ph type="sldNum" sz="quarter" idx="12"/>
          </p:nvPr>
        </p:nvSpPr>
        <p:spPr/>
        <p:txBody>
          <a:bodyPr/>
          <a:lstStyle/>
          <a:p>
            <a:fld id="{31160B98-140E-4345-B1A3-2A7247C42973}" type="slidenum">
              <a:rPr lang="fi-FI" smtClean="0"/>
              <a:t>30</a:t>
            </a:fld>
            <a:endParaRPr lang="fi-FI"/>
          </a:p>
        </p:txBody>
      </p:sp>
      <p:pic>
        <p:nvPicPr>
          <p:cNvPr id="10" name="Platshållare för innehåll 9" descr="En bild som visar text, skärmbild, diagram, nummer&#10;&#10;AI-genererat innehåll kan vara felaktigt.">
            <a:extLst>
              <a:ext uri="{FF2B5EF4-FFF2-40B4-BE49-F238E27FC236}">
                <a16:creationId xmlns:a16="http://schemas.microsoft.com/office/drawing/2014/main" id="{C8B71BF0-CA1C-E39F-F834-1852CADD8786}"/>
              </a:ext>
            </a:extLst>
          </p:cNvPr>
          <p:cNvPicPr>
            <a:picLocks noGrp="1" noChangeAspect="1"/>
          </p:cNvPicPr>
          <p:nvPr>
            <p:ph idx="1"/>
          </p:nvPr>
        </p:nvPicPr>
        <p:blipFill>
          <a:blip r:embed="rId2"/>
          <a:stretch>
            <a:fillRect/>
          </a:stretch>
        </p:blipFill>
        <p:spPr>
          <a:xfrm>
            <a:off x="387722" y="1107095"/>
            <a:ext cx="9108677" cy="4367862"/>
          </a:xfrm>
          <a:prstGeom prst="rect">
            <a:avLst/>
          </a:prstGeom>
          <a:ln>
            <a:solidFill>
              <a:schemeClr val="tx1">
                <a:lumMod val="95000"/>
                <a:lumOff val="5000"/>
              </a:schemeClr>
            </a:solidFill>
          </a:ln>
        </p:spPr>
      </p:pic>
      <p:pic>
        <p:nvPicPr>
          <p:cNvPr id="12" name="Bildobjekt 11" descr="En bild som visar text, skärmbild, Teckensnitt, linje&#10;&#10;AI-genererat innehåll kan vara felaktigt.">
            <a:extLst>
              <a:ext uri="{FF2B5EF4-FFF2-40B4-BE49-F238E27FC236}">
                <a16:creationId xmlns:a16="http://schemas.microsoft.com/office/drawing/2014/main" id="{B731DDD8-CBC8-F874-47D6-0BE357F67F22}"/>
              </a:ext>
            </a:extLst>
          </p:cNvPr>
          <p:cNvPicPr>
            <a:picLocks noChangeAspect="1"/>
          </p:cNvPicPr>
          <p:nvPr/>
        </p:nvPicPr>
        <p:blipFill>
          <a:blip r:embed="rId3"/>
          <a:stretch>
            <a:fillRect/>
          </a:stretch>
        </p:blipFill>
        <p:spPr>
          <a:xfrm>
            <a:off x="8981808" y="4631580"/>
            <a:ext cx="2948331" cy="1549764"/>
          </a:xfrm>
          <a:prstGeom prst="rect">
            <a:avLst/>
          </a:prstGeom>
          <a:ln>
            <a:solidFill>
              <a:schemeClr val="tx1">
                <a:lumMod val="95000"/>
                <a:lumOff val="5000"/>
              </a:schemeClr>
            </a:solidFill>
          </a:ln>
        </p:spPr>
      </p:pic>
      <p:graphicFrame>
        <p:nvGraphicFramePr>
          <p:cNvPr id="7" name="Tabell 6">
            <a:extLst>
              <a:ext uri="{FF2B5EF4-FFF2-40B4-BE49-F238E27FC236}">
                <a16:creationId xmlns:a16="http://schemas.microsoft.com/office/drawing/2014/main" id="{7E305316-5F5E-DF70-C67D-E9C399D0614A}"/>
              </a:ext>
            </a:extLst>
          </p:cNvPr>
          <p:cNvGraphicFramePr>
            <a:graphicFrameLocks noGrp="1"/>
          </p:cNvGraphicFramePr>
          <p:nvPr>
            <p:extLst>
              <p:ext uri="{D42A27DB-BD31-4B8C-83A1-F6EECF244321}">
                <p14:modId xmlns:p14="http://schemas.microsoft.com/office/powerpoint/2010/main" val="3359700502"/>
              </p:ext>
            </p:extLst>
          </p:nvPr>
        </p:nvGraphicFramePr>
        <p:xfrm>
          <a:off x="9735939" y="676656"/>
          <a:ext cx="1996619" cy="2685380"/>
        </p:xfrm>
        <a:graphic>
          <a:graphicData uri="http://schemas.openxmlformats.org/drawingml/2006/table">
            <a:tbl>
              <a:tblPr firstRow="1" bandRow="1">
                <a:tableStyleId>{073A0DAA-6AF3-43AB-8588-CEC1D06C72B9}</a:tableStyleId>
              </a:tblPr>
              <a:tblGrid>
                <a:gridCol w="888255">
                  <a:extLst>
                    <a:ext uri="{9D8B030D-6E8A-4147-A177-3AD203B41FA5}">
                      <a16:colId xmlns:a16="http://schemas.microsoft.com/office/drawing/2014/main" val="2676312087"/>
                    </a:ext>
                  </a:extLst>
                </a:gridCol>
                <a:gridCol w="1108364">
                  <a:extLst>
                    <a:ext uri="{9D8B030D-6E8A-4147-A177-3AD203B41FA5}">
                      <a16:colId xmlns:a16="http://schemas.microsoft.com/office/drawing/2014/main" val="1912104651"/>
                    </a:ext>
                  </a:extLst>
                </a:gridCol>
              </a:tblGrid>
              <a:tr h="537076">
                <a:tc gridSpan="2">
                  <a:txBody>
                    <a:bodyPr/>
                    <a:lstStyle/>
                    <a:p>
                      <a:r>
                        <a:rPr lang="en-US" sz="1400">
                          <a:latin typeface="+mj-lt"/>
                        </a:rPr>
                        <a:t>HYTE-statsandelar,</a:t>
                      </a:r>
                    </a:p>
                    <a:p>
                      <a:r>
                        <a:rPr lang="en-US" sz="1400">
                          <a:latin typeface="+mj-lt"/>
                        </a:rPr>
                        <a:t>1000 €</a:t>
                      </a:r>
                      <a:endParaRPr lang="sv-FI" sz="1400">
                        <a:latin typeface="+mj-lt"/>
                      </a:endParaRPr>
                    </a:p>
                  </a:txBody>
                  <a:tcPr/>
                </a:tc>
                <a:tc hMerge="1">
                  <a:txBody>
                    <a:bodyPr/>
                    <a:lstStyle/>
                    <a:p>
                      <a:endParaRPr lang="sv-FI"/>
                    </a:p>
                  </a:txBody>
                  <a:tcPr/>
                </a:tc>
                <a:extLst>
                  <a:ext uri="{0D108BD9-81ED-4DB2-BD59-A6C34878D82A}">
                    <a16:rowId xmlns:a16="http://schemas.microsoft.com/office/drawing/2014/main" val="4055323474"/>
                  </a:ext>
                </a:extLst>
              </a:tr>
              <a:tr h="537076">
                <a:tc>
                  <a:txBody>
                    <a:bodyPr/>
                    <a:lstStyle/>
                    <a:p>
                      <a:r>
                        <a:rPr lang="en-US">
                          <a:latin typeface="+mj-lt"/>
                        </a:rPr>
                        <a:t>2022</a:t>
                      </a:r>
                      <a:endParaRPr lang="sv-FI">
                        <a:latin typeface="+mj-lt"/>
                      </a:endParaRPr>
                    </a:p>
                  </a:txBody>
                  <a:tcPr/>
                </a:tc>
                <a:tc>
                  <a:txBody>
                    <a:bodyPr/>
                    <a:lstStyle/>
                    <a:p>
                      <a:r>
                        <a:rPr lang="en-US">
                          <a:latin typeface="+mj-lt"/>
                        </a:rPr>
                        <a:t>250,8</a:t>
                      </a:r>
                      <a:endParaRPr lang="sv-FI">
                        <a:latin typeface="+mj-lt"/>
                      </a:endParaRPr>
                    </a:p>
                  </a:txBody>
                  <a:tcPr/>
                </a:tc>
                <a:extLst>
                  <a:ext uri="{0D108BD9-81ED-4DB2-BD59-A6C34878D82A}">
                    <a16:rowId xmlns:a16="http://schemas.microsoft.com/office/drawing/2014/main" val="2264373122"/>
                  </a:ext>
                </a:extLst>
              </a:tr>
              <a:tr h="537076">
                <a:tc>
                  <a:txBody>
                    <a:bodyPr/>
                    <a:lstStyle/>
                    <a:p>
                      <a:r>
                        <a:rPr lang="en-US">
                          <a:latin typeface="+mj-lt"/>
                        </a:rPr>
                        <a:t>2023</a:t>
                      </a:r>
                      <a:endParaRPr lang="sv-FI">
                        <a:latin typeface="+mj-lt"/>
                      </a:endParaRPr>
                    </a:p>
                  </a:txBody>
                  <a:tcPr/>
                </a:tc>
                <a:tc>
                  <a:txBody>
                    <a:bodyPr/>
                    <a:lstStyle/>
                    <a:p>
                      <a:r>
                        <a:rPr lang="en-US">
                          <a:latin typeface="+mj-lt"/>
                        </a:rPr>
                        <a:t>268,8</a:t>
                      </a:r>
                      <a:endParaRPr lang="sv-FI">
                        <a:latin typeface="+mj-lt"/>
                      </a:endParaRPr>
                    </a:p>
                  </a:txBody>
                  <a:tcPr/>
                </a:tc>
                <a:extLst>
                  <a:ext uri="{0D108BD9-81ED-4DB2-BD59-A6C34878D82A}">
                    <a16:rowId xmlns:a16="http://schemas.microsoft.com/office/drawing/2014/main" val="76341333"/>
                  </a:ext>
                </a:extLst>
              </a:tr>
              <a:tr h="537076">
                <a:tc>
                  <a:txBody>
                    <a:bodyPr/>
                    <a:lstStyle/>
                    <a:p>
                      <a:r>
                        <a:rPr lang="en-US">
                          <a:latin typeface="+mj-lt"/>
                        </a:rPr>
                        <a:t>2024</a:t>
                      </a:r>
                      <a:endParaRPr lang="sv-FI">
                        <a:latin typeface="+mj-lt"/>
                      </a:endParaRPr>
                    </a:p>
                  </a:txBody>
                  <a:tcPr/>
                </a:tc>
                <a:tc>
                  <a:txBody>
                    <a:bodyPr/>
                    <a:lstStyle/>
                    <a:p>
                      <a:r>
                        <a:rPr lang="en-US">
                          <a:latin typeface="+mj-lt"/>
                        </a:rPr>
                        <a:t>291,6</a:t>
                      </a:r>
                      <a:endParaRPr lang="sv-FI">
                        <a:latin typeface="+mj-lt"/>
                      </a:endParaRPr>
                    </a:p>
                  </a:txBody>
                  <a:tcPr/>
                </a:tc>
                <a:extLst>
                  <a:ext uri="{0D108BD9-81ED-4DB2-BD59-A6C34878D82A}">
                    <a16:rowId xmlns:a16="http://schemas.microsoft.com/office/drawing/2014/main" val="4027234658"/>
                  </a:ext>
                </a:extLst>
              </a:tr>
              <a:tr h="537076">
                <a:tc>
                  <a:txBody>
                    <a:bodyPr/>
                    <a:lstStyle/>
                    <a:p>
                      <a:r>
                        <a:rPr lang="en-US">
                          <a:latin typeface="+mj-lt"/>
                        </a:rPr>
                        <a:t>2025</a:t>
                      </a:r>
                      <a:endParaRPr lang="sv-FI">
                        <a:latin typeface="+mj-lt"/>
                      </a:endParaRPr>
                    </a:p>
                  </a:txBody>
                  <a:tcPr/>
                </a:tc>
                <a:tc>
                  <a:txBody>
                    <a:bodyPr/>
                    <a:lstStyle/>
                    <a:p>
                      <a:r>
                        <a:rPr lang="en-US">
                          <a:latin typeface="+mj-lt"/>
                        </a:rPr>
                        <a:t>291,5</a:t>
                      </a:r>
                      <a:endParaRPr lang="sv-FI">
                        <a:latin typeface="+mj-lt"/>
                      </a:endParaRPr>
                    </a:p>
                  </a:txBody>
                  <a:tcPr/>
                </a:tc>
                <a:extLst>
                  <a:ext uri="{0D108BD9-81ED-4DB2-BD59-A6C34878D82A}">
                    <a16:rowId xmlns:a16="http://schemas.microsoft.com/office/drawing/2014/main" val="2419786718"/>
                  </a:ext>
                </a:extLst>
              </a:tr>
            </a:tbl>
          </a:graphicData>
        </a:graphic>
      </p:graphicFrame>
      <p:sp>
        <p:nvSpPr>
          <p:cNvPr id="4" name="textruta 3">
            <a:extLst>
              <a:ext uri="{FF2B5EF4-FFF2-40B4-BE49-F238E27FC236}">
                <a16:creationId xmlns:a16="http://schemas.microsoft.com/office/drawing/2014/main" id="{E97A26AC-14BD-7765-79B8-46FBE17A0913}"/>
              </a:ext>
            </a:extLst>
          </p:cNvPr>
          <p:cNvSpPr txBox="1"/>
          <p:nvPr/>
        </p:nvSpPr>
        <p:spPr>
          <a:xfrm>
            <a:off x="1884784" y="3085037"/>
            <a:ext cx="457200" cy="276999"/>
          </a:xfrm>
          <a:prstGeom prst="rect">
            <a:avLst/>
          </a:prstGeom>
          <a:solidFill>
            <a:schemeClr val="bg1"/>
          </a:solidFill>
        </p:spPr>
        <p:txBody>
          <a:bodyPr wrap="square" lIns="0" tIns="0" rIns="0" bIns="0" rtlCol="0">
            <a:spAutoFit/>
          </a:bodyPr>
          <a:lstStyle/>
          <a:p>
            <a:pPr algn="ctr"/>
            <a:r>
              <a:rPr lang="en-US">
                <a:solidFill>
                  <a:schemeClr val="tx2"/>
                </a:solidFill>
              </a:rPr>
              <a:t>59</a:t>
            </a:r>
            <a:endParaRPr lang="sv-FI" dirty="0" err="1">
              <a:solidFill>
                <a:schemeClr val="tx2"/>
              </a:solidFill>
            </a:endParaRPr>
          </a:p>
        </p:txBody>
      </p:sp>
      <p:sp>
        <p:nvSpPr>
          <p:cNvPr id="8" name="textruta 7">
            <a:extLst>
              <a:ext uri="{FF2B5EF4-FFF2-40B4-BE49-F238E27FC236}">
                <a16:creationId xmlns:a16="http://schemas.microsoft.com/office/drawing/2014/main" id="{F9D3ED9B-DA4E-BA39-B025-A57E84E03221}"/>
              </a:ext>
            </a:extLst>
          </p:cNvPr>
          <p:cNvSpPr txBox="1"/>
          <p:nvPr/>
        </p:nvSpPr>
        <p:spPr>
          <a:xfrm>
            <a:off x="3754016" y="2523422"/>
            <a:ext cx="457200" cy="276999"/>
          </a:xfrm>
          <a:prstGeom prst="rect">
            <a:avLst/>
          </a:prstGeom>
          <a:solidFill>
            <a:schemeClr val="bg1"/>
          </a:solidFill>
        </p:spPr>
        <p:txBody>
          <a:bodyPr wrap="square" lIns="0" tIns="0" rIns="0" bIns="0" rtlCol="0">
            <a:spAutoFit/>
          </a:bodyPr>
          <a:lstStyle/>
          <a:p>
            <a:pPr algn="ctr"/>
            <a:r>
              <a:rPr lang="en-US">
                <a:solidFill>
                  <a:schemeClr val="tx2"/>
                </a:solidFill>
              </a:rPr>
              <a:t>64</a:t>
            </a:r>
            <a:endParaRPr lang="sv-FI" dirty="0" err="1">
              <a:solidFill>
                <a:schemeClr val="tx2"/>
              </a:solidFill>
            </a:endParaRPr>
          </a:p>
        </p:txBody>
      </p:sp>
      <p:sp>
        <p:nvSpPr>
          <p:cNvPr id="9" name="textruta 8">
            <a:extLst>
              <a:ext uri="{FF2B5EF4-FFF2-40B4-BE49-F238E27FC236}">
                <a16:creationId xmlns:a16="http://schemas.microsoft.com/office/drawing/2014/main" id="{82CC7416-DC75-2CF1-AA34-A6474D63F4B8}"/>
              </a:ext>
            </a:extLst>
          </p:cNvPr>
          <p:cNvSpPr txBox="1"/>
          <p:nvPr/>
        </p:nvSpPr>
        <p:spPr>
          <a:xfrm>
            <a:off x="7432037" y="2523422"/>
            <a:ext cx="457200" cy="276999"/>
          </a:xfrm>
          <a:prstGeom prst="rect">
            <a:avLst/>
          </a:prstGeom>
          <a:solidFill>
            <a:schemeClr val="bg1"/>
          </a:solidFill>
        </p:spPr>
        <p:txBody>
          <a:bodyPr wrap="square" lIns="0" tIns="0" rIns="0" bIns="0" rtlCol="0">
            <a:spAutoFit/>
          </a:bodyPr>
          <a:lstStyle/>
          <a:p>
            <a:pPr algn="ctr"/>
            <a:r>
              <a:rPr lang="en-US">
                <a:solidFill>
                  <a:schemeClr val="tx2"/>
                </a:solidFill>
              </a:rPr>
              <a:t>64</a:t>
            </a:r>
            <a:endParaRPr lang="sv-FI" dirty="0" err="1">
              <a:solidFill>
                <a:schemeClr val="tx2"/>
              </a:solidFill>
            </a:endParaRPr>
          </a:p>
        </p:txBody>
      </p:sp>
      <p:sp>
        <p:nvSpPr>
          <p:cNvPr id="11" name="textruta 10">
            <a:extLst>
              <a:ext uri="{FF2B5EF4-FFF2-40B4-BE49-F238E27FC236}">
                <a16:creationId xmlns:a16="http://schemas.microsoft.com/office/drawing/2014/main" id="{807C3FF3-AE43-AA22-CADB-B891F8949C29}"/>
              </a:ext>
            </a:extLst>
          </p:cNvPr>
          <p:cNvSpPr txBox="1"/>
          <p:nvPr/>
        </p:nvSpPr>
        <p:spPr>
          <a:xfrm>
            <a:off x="5596719" y="2946537"/>
            <a:ext cx="457200" cy="276999"/>
          </a:xfrm>
          <a:prstGeom prst="rect">
            <a:avLst/>
          </a:prstGeom>
          <a:solidFill>
            <a:schemeClr val="bg1"/>
          </a:solidFill>
        </p:spPr>
        <p:txBody>
          <a:bodyPr wrap="square" lIns="0" tIns="0" rIns="0" bIns="0" rtlCol="0">
            <a:spAutoFit/>
          </a:bodyPr>
          <a:lstStyle/>
          <a:p>
            <a:pPr algn="ctr"/>
            <a:r>
              <a:rPr lang="en-US">
                <a:solidFill>
                  <a:schemeClr val="tx2"/>
                </a:solidFill>
              </a:rPr>
              <a:t>63</a:t>
            </a:r>
            <a:endParaRPr lang="sv-FI" dirty="0" err="1">
              <a:solidFill>
                <a:schemeClr val="tx2"/>
              </a:solidFill>
            </a:endParaRPr>
          </a:p>
        </p:txBody>
      </p:sp>
    </p:spTree>
    <p:extLst>
      <p:ext uri="{BB962C8B-B14F-4D97-AF65-F5344CB8AC3E}">
        <p14:creationId xmlns:p14="http://schemas.microsoft.com/office/powerpoint/2010/main" val="3467002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C4B052-CE96-9C12-A4DD-3785D6CA2E90}"/>
              </a:ext>
            </a:extLst>
          </p:cNvPr>
          <p:cNvSpPr>
            <a:spLocks noGrp="1"/>
          </p:cNvSpPr>
          <p:nvPr>
            <p:ph type="ctrTitle"/>
          </p:nvPr>
        </p:nvSpPr>
        <p:spPr/>
        <p:txBody>
          <a:bodyPr/>
          <a:lstStyle/>
          <a:p>
            <a:r>
              <a:rPr lang="en-US"/>
              <a:t>Hälsa, trygghet, livskvalitet och delaktighet</a:t>
            </a:r>
            <a:endParaRPr lang="sv-FI"/>
          </a:p>
        </p:txBody>
      </p:sp>
      <p:sp>
        <p:nvSpPr>
          <p:cNvPr id="5" name="Platshållare för bildnummer 4">
            <a:extLst>
              <a:ext uri="{FF2B5EF4-FFF2-40B4-BE49-F238E27FC236}">
                <a16:creationId xmlns:a16="http://schemas.microsoft.com/office/drawing/2014/main" id="{2E28C95A-513C-7F3C-C0BC-2A3420B0D219}"/>
              </a:ext>
            </a:extLst>
          </p:cNvPr>
          <p:cNvSpPr>
            <a:spLocks noGrp="1"/>
          </p:cNvSpPr>
          <p:nvPr>
            <p:ph type="sldNum" sz="quarter" idx="12"/>
          </p:nvPr>
        </p:nvSpPr>
        <p:spPr/>
        <p:txBody>
          <a:bodyPr/>
          <a:lstStyle/>
          <a:p>
            <a:fld id="{31160B98-140E-4345-B1A3-2A7247C42973}" type="slidenum">
              <a:rPr lang="fi-FI" smtClean="0"/>
              <a:t>31</a:t>
            </a:fld>
            <a:endParaRPr lang="fi-FI"/>
          </a:p>
        </p:txBody>
      </p:sp>
    </p:spTree>
    <p:extLst>
      <p:ext uri="{BB962C8B-B14F-4D97-AF65-F5344CB8AC3E}">
        <p14:creationId xmlns:p14="http://schemas.microsoft.com/office/powerpoint/2010/main" val="51235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46E53-21B7-F93E-BCDF-EDFC45EB717D}"/>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5BA1AE11-0365-69A1-229D-50059A4D7EC7}"/>
              </a:ext>
            </a:extLst>
          </p:cNvPr>
          <p:cNvSpPr>
            <a:spLocks noGrp="1"/>
          </p:cNvSpPr>
          <p:nvPr>
            <p:ph type="title"/>
          </p:nvPr>
        </p:nvSpPr>
        <p:spPr>
          <a:xfrm>
            <a:off x="560293" y="720146"/>
            <a:ext cx="4871243" cy="654424"/>
          </a:xfrm>
        </p:spPr>
        <p:txBody>
          <a:bodyPr anchor="t">
            <a:normAutofit/>
          </a:bodyPr>
          <a:lstStyle/>
          <a:p>
            <a:r>
              <a:rPr lang="en-US"/>
              <a:t>Hälsa och funktionsförmåga</a:t>
            </a:r>
            <a:endParaRPr lang="sv-FI"/>
          </a:p>
        </p:txBody>
      </p:sp>
      <p:sp>
        <p:nvSpPr>
          <p:cNvPr id="7" name="Platshållare för innehåll 6">
            <a:extLst>
              <a:ext uri="{FF2B5EF4-FFF2-40B4-BE49-F238E27FC236}">
                <a16:creationId xmlns:a16="http://schemas.microsoft.com/office/drawing/2014/main" id="{B53EC068-E8E2-E8A3-F5B3-7E1530069FEE}"/>
              </a:ext>
            </a:extLst>
          </p:cNvPr>
          <p:cNvSpPr>
            <a:spLocks noGrp="1"/>
          </p:cNvSpPr>
          <p:nvPr>
            <p:ph idx="1"/>
          </p:nvPr>
        </p:nvSpPr>
        <p:spPr>
          <a:xfrm>
            <a:off x="560293" y="1485414"/>
            <a:ext cx="4728883" cy="4652440"/>
          </a:xfrm>
        </p:spPr>
        <p:txBody>
          <a:bodyPr>
            <a:normAutofit/>
          </a:bodyPr>
          <a:lstStyle/>
          <a:p>
            <a:r>
              <a:rPr lang="en-US"/>
              <a:t>Förlorade levnadsår-indexet beskriver antalet förlorade levnadsår hos befolkningen på grund av orsaker som kunde ha förhindrats. </a:t>
            </a:r>
          </a:p>
          <a:p>
            <a:r>
              <a:rPr lang="en-US"/>
              <a:t>Pargas ligger rätt väl till i en jämförelse mellan kommuner inom Egentliga Finlands välfärdsområde. Siffran har haft en sjunkande trend under de senaste tio åren.</a:t>
            </a:r>
          </a:p>
        </p:txBody>
      </p:sp>
      <p:sp>
        <p:nvSpPr>
          <p:cNvPr id="2" name="Platshållare för sidfot 1">
            <a:extLst>
              <a:ext uri="{FF2B5EF4-FFF2-40B4-BE49-F238E27FC236}">
                <a16:creationId xmlns:a16="http://schemas.microsoft.com/office/drawing/2014/main" id="{6F84B4C4-77C7-B17D-E8A7-7A69EC2F90B7}"/>
              </a:ext>
            </a:extLst>
          </p:cNvPr>
          <p:cNvSpPr>
            <a:spLocks noGrp="1"/>
          </p:cNvSpPr>
          <p:nvPr>
            <p:ph type="ftr" sz="quarter" idx="11"/>
          </p:nvPr>
        </p:nvSpPr>
        <p:spPr>
          <a:xfrm>
            <a:off x="1510553" y="6391837"/>
            <a:ext cx="3778623" cy="242047"/>
          </a:xfrm>
        </p:spPr>
        <p:txBody>
          <a:bodyPr anchor="ctr">
            <a:normAutofit/>
          </a:bodyPr>
          <a:lstStyle/>
          <a:p>
            <a:pPr>
              <a:spcAft>
                <a:spcPts val="600"/>
              </a:spcAft>
            </a:pPr>
            <a:r>
              <a:rPr lang="fi-FI"/>
              <a:t>Källa: Sotkanet</a:t>
            </a:r>
          </a:p>
        </p:txBody>
      </p:sp>
      <p:sp>
        <p:nvSpPr>
          <p:cNvPr id="3" name="Platshållare för bildnummer 2">
            <a:extLst>
              <a:ext uri="{FF2B5EF4-FFF2-40B4-BE49-F238E27FC236}">
                <a16:creationId xmlns:a16="http://schemas.microsoft.com/office/drawing/2014/main" id="{DD989C3F-36E8-4D02-BAE6-A587781D91B9}"/>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32</a:t>
            </a:fld>
            <a:endParaRPr lang="fi-FI"/>
          </a:p>
        </p:txBody>
      </p:sp>
      <p:sp>
        <p:nvSpPr>
          <p:cNvPr id="5" name="Cirkel: ihålig 4">
            <a:extLst>
              <a:ext uri="{FF2B5EF4-FFF2-40B4-BE49-F238E27FC236}">
                <a16:creationId xmlns:a16="http://schemas.microsoft.com/office/drawing/2014/main" id="{EEB9CC81-2E44-8E3A-4F74-6393CB2F1AC4}"/>
              </a:ext>
            </a:extLst>
          </p:cNvPr>
          <p:cNvSpPr/>
          <p:nvPr/>
        </p:nvSpPr>
        <p:spPr>
          <a:xfrm>
            <a:off x="6259695" y="3008376"/>
            <a:ext cx="914400" cy="228600"/>
          </a:xfrm>
          <a:prstGeom prst="donut">
            <a:avLst>
              <a:gd name="adj" fmla="val 361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solidFill>
                <a:schemeClr val="tx1"/>
              </a:solidFill>
            </a:endParaRPr>
          </a:p>
        </p:txBody>
      </p:sp>
      <p:pic>
        <p:nvPicPr>
          <p:cNvPr id="4" name="Bildobjekt 3" descr="En bild som visar text, skärmbild, linje, Parallell&#10;&#10;AI-genererat innehåll kan vara felaktigt.">
            <a:extLst>
              <a:ext uri="{FF2B5EF4-FFF2-40B4-BE49-F238E27FC236}">
                <a16:creationId xmlns:a16="http://schemas.microsoft.com/office/drawing/2014/main" id="{83905D93-1122-915C-2E42-C407B74722A5}"/>
              </a:ext>
            </a:extLst>
          </p:cNvPr>
          <p:cNvPicPr>
            <a:picLocks noChangeAspect="1"/>
          </p:cNvPicPr>
          <p:nvPr/>
        </p:nvPicPr>
        <p:blipFill>
          <a:blip r:embed="rId2"/>
          <a:stretch>
            <a:fillRect/>
          </a:stretch>
        </p:blipFill>
        <p:spPr>
          <a:xfrm>
            <a:off x="5431536" y="368987"/>
            <a:ext cx="6591356" cy="6120026"/>
          </a:xfrm>
          <a:prstGeom prst="rect">
            <a:avLst/>
          </a:prstGeom>
        </p:spPr>
      </p:pic>
      <p:sp>
        <p:nvSpPr>
          <p:cNvPr id="8" name="Cirkel: ihålig 7">
            <a:extLst>
              <a:ext uri="{FF2B5EF4-FFF2-40B4-BE49-F238E27FC236}">
                <a16:creationId xmlns:a16="http://schemas.microsoft.com/office/drawing/2014/main" id="{226C5E99-AA76-DE7C-ECE0-66D0CA545072}"/>
              </a:ext>
            </a:extLst>
          </p:cNvPr>
          <p:cNvSpPr/>
          <p:nvPr/>
        </p:nvSpPr>
        <p:spPr>
          <a:xfrm>
            <a:off x="5289176" y="3236977"/>
            <a:ext cx="914400" cy="310896"/>
          </a:xfrm>
          <a:prstGeom prst="donut">
            <a:avLst>
              <a:gd name="adj" fmla="val 200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solidFill>
                <a:schemeClr val="tx1"/>
              </a:solidFill>
            </a:endParaRPr>
          </a:p>
        </p:txBody>
      </p:sp>
    </p:spTree>
    <p:extLst>
      <p:ext uri="{BB962C8B-B14F-4D97-AF65-F5344CB8AC3E}">
        <p14:creationId xmlns:p14="http://schemas.microsoft.com/office/powerpoint/2010/main" val="1074102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09ADA-E8C5-029C-79AF-C8ED2AB8608B}"/>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E4F5731F-BAC4-0894-0D5D-937407201C64}"/>
              </a:ext>
            </a:extLst>
          </p:cNvPr>
          <p:cNvSpPr>
            <a:spLocks noGrp="1"/>
          </p:cNvSpPr>
          <p:nvPr>
            <p:ph type="title"/>
          </p:nvPr>
        </p:nvSpPr>
        <p:spPr>
          <a:xfrm>
            <a:off x="560293" y="720146"/>
            <a:ext cx="11344836" cy="654424"/>
          </a:xfrm>
        </p:spPr>
        <p:txBody>
          <a:bodyPr anchor="t">
            <a:normAutofit/>
          </a:bodyPr>
          <a:lstStyle/>
          <a:p>
            <a:r>
              <a:rPr lang="en-US"/>
              <a:t>Sjuklighetsindex</a:t>
            </a:r>
            <a:endParaRPr lang="sv-FI"/>
          </a:p>
        </p:txBody>
      </p:sp>
      <p:sp>
        <p:nvSpPr>
          <p:cNvPr id="7" name="Platshållare för innehåll 6">
            <a:extLst>
              <a:ext uri="{FF2B5EF4-FFF2-40B4-BE49-F238E27FC236}">
                <a16:creationId xmlns:a16="http://schemas.microsoft.com/office/drawing/2014/main" id="{B2323189-0098-6CE1-0CC9-F2098EE1A922}"/>
              </a:ext>
            </a:extLst>
          </p:cNvPr>
          <p:cNvSpPr>
            <a:spLocks noGrp="1"/>
          </p:cNvSpPr>
          <p:nvPr>
            <p:ph idx="1"/>
          </p:nvPr>
        </p:nvSpPr>
        <p:spPr>
          <a:xfrm>
            <a:off x="560293" y="1485414"/>
            <a:ext cx="4728883" cy="4652440"/>
          </a:xfrm>
        </p:spPr>
        <p:txBody>
          <a:bodyPr>
            <a:normAutofit/>
          </a:bodyPr>
          <a:lstStyle/>
          <a:p>
            <a:r>
              <a:rPr lang="en-US"/>
              <a:t>Sjuklighetsindexet anger sjukligheten i området förhållande till hela landets nivå. Indikatorn består av tio olika delindex enligt sjukdomsgrupp, t.ex. cancersjukdomar, olyckor, minnessjukdomar, diabetes alkoholrelaterade sjukdomar.</a:t>
            </a:r>
          </a:p>
          <a:p>
            <a:r>
              <a:rPr lang="en-US"/>
              <a:t>Pargas ligger även här rätt väl till i en jämförelse mellan kommuner inom Egentliga Finlands välfärdsområde. Siffran är 92,5 år 2023. Oripää har den högsta siffran, 107,2. Mdeltalet inom välfärdsområdet är 100,8.</a:t>
            </a:r>
            <a:endParaRPr lang="sv-FI"/>
          </a:p>
        </p:txBody>
      </p:sp>
      <p:pic>
        <p:nvPicPr>
          <p:cNvPr id="10" name="Bildobjekt 9" descr="En bild som visar text, skärmbild, nummer, Teckensnitt&#10;&#10;AI-genererat innehåll kan vara felaktigt.">
            <a:extLst>
              <a:ext uri="{FF2B5EF4-FFF2-40B4-BE49-F238E27FC236}">
                <a16:creationId xmlns:a16="http://schemas.microsoft.com/office/drawing/2014/main" id="{97172B62-7742-24AB-354E-D37E777D5E7D}"/>
              </a:ext>
            </a:extLst>
          </p:cNvPr>
          <p:cNvPicPr>
            <a:picLocks noChangeAspect="1"/>
          </p:cNvPicPr>
          <p:nvPr/>
        </p:nvPicPr>
        <p:blipFill>
          <a:blip r:embed="rId2"/>
          <a:srcRect t="143" r="3" b="3"/>
          <a:stretch>
            <a:fillRect/>
          </a:stretch>
        </p:blipFill>
        <p:spPr>
          <a:xfrm>
            <a:off x="5576814" y="270304"/>
            <a:ext cx="6488646" cy="6317392"/>
          </a:xfrm>
          <a:prstGeom prst="rect">
            <a:avLst/>
          </a:prstGeom>
          <a:noFill/>
        </p:spPr>
      </p:pic>
      <p:sp>
        <p:nvSpPr>
          <p:cNvPr id="2" name="Platshållare för sidfot 1">
            <a:extLst>
              <a:ext uri="{FF2B5EF4-FFF2-40B4-BE49-F238E27FC236}">
                <a16:creationId xmlns:a16="http://schemas.microsoft.com/office/drawing/2014/main" id="{5EAFB3B8-7469-CBCB-F787-3BB90163B513}"/>
              </a:ext>
            </a:extLst>
          </p:cNvPr>
          <p:cNvSpPr>
            <a:spLocks noGrp="1"/>
          </p:cNvSpPr>
          <p:nvPr>
            <p:ph type="ftr" sz="quarter" idx="11"/>
          </p:nvPr>
        </p:nvSpPr>
        <p:spPr>
          <a:xfrm>
            <a:off x="1510553" y="6391837"/>
            <a:ext cx="3778623" cy="242047"/>
          </a:xfrm>
        </p:spPr>
        <p:txBody>
          <a:bodyPr anchor="ctr">
            <a:normAutofit/>
          </a:bodyPr>
          <a:lstStyle/>
          <a:p>
            <a:pPr>
              <a:spcAft>
                <a:spcPts val="600"/>
              </a:spcAft>
            </a:pPr>
            <a:r>
              <a:rPr lang="fi-FI"/>
              <a:t>Källa: Sotkanet</a:t>
            </a:r>
          </a:p>
        </p:txBody>
      </p:sp>
      <p:sp>
        <p:nvSpPr>
          <p:cNvPr id="3" name="Platshållare för bildnummer 2">
            <a:extLst>
              <a:ext uri="{FF2B5EF4-FFF2-40B4-BE49-F238E27FC236}">
                <a16:creationId xmlns:a16="http://schemas.microsoft.com/office/drawing/2014/main" id="{64555CA6-7816-4BD4-9B3D-2E2858E37D27}"/>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33</a:t>
            </a:fld>
            <a:endParaRPr lang="fi-FI"/>
          </a:p>
        </p:txBody>
      </p:sp>
      <p:sp>
        <p:nvSpPr>
          <p:cNvPr id="4" name="Cirkel: ihålig 3">
            <a:extLst>
              <a:ext uri="{FF2B5EF4-FFF2-40B4-BE49-F238E27FC236}">
                <a16:creationId xmlns:a16="http://schemas.microsoft.com/office/drawing/2014/main" id="{FD1BC7DA-7005-4587-7844-7B6CE0830ED5}"/>
              </a:ext>
            </a:extLst>
          </p:cNvPr>
          <p:cNvSpPr/>
          <p:nvPr/>
        </p:nvSpPr>
        <p:spPr>
          <a:xfrm>
            <a:off x="5427591" y="3314700"/>
            <a:ext cx="914400" cy="228600"/>
          </a:xfrm>
          <a:prstGeom prst="donut">
            <a:avLst>
              <a:gd name="adj" fmla="val 361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solidFill>
                <a:schemeClr val="tx1"/>
              </a:solidFill>
            </a:endParaRPr>
          </a:p>
        </p:txBody>
      </p:sp>
    </p:spTree>
    <p:extLst>
      <p:ext uri="{BB962C8B-B14F-4D97-AF65-F5344CB8AC3E}">
        <p14:creationId xmlns:p14="http://schemas.microsoft.com/office/powerpoint/2010/main" val="289793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9D6D1306-B123-F640-7D6B-148C11089237}"/>
              </a:ext>
            </a:extLst>
          </p:cNvPr>
          <p:cNvSpPr>
            <a:spLocks noGrp="1"/>
          </p:cNvSpPr>
          <p:nvPr>
            <p:ph type="sldNum" sz="quarter" idx="12"/>
          </p:nvPr>
        </p:nvSpPr>
        <p:spPr/>
        <p:txBody>
          <a:bodyPr/>
          <a:lstStyle/>
          <a:p>
            <a:fld id="{31160B98-140E-4345-B1A3-2A7247C42973}" type="slidenum">
              <a:rPr lang="fi-FI" smtClean="0"/>
              <a:t>34</a:t>
            </a:fld>
            <a:endParaRPr lang="fi-FI"/>
          </a:p>
        </p:txBody>
      </p:sp>
      <p:pic>
        <p:nvPicPr>
          <p:cNvPr id="8" name="Bildobjekt 7" descr="En bild som visar text, skärmbild, linje, Graf&#10;&#10;AI-genererat innehåll kan vara felaktigt.">
            <a:extLst>
              <a:ext uri="{FF2B5EF4-FFF2-40B4-BE49-F238E27FC236}">
                <a16:creationId xmlns:a16="http://schemas.microsoft.com/office/drawing/2014/main" id="{3F2B68FB-09E2-1DE3-58FA-E52BC06ECDD4}"/>
              </a:ext>
            </a:extLst>
          </p:cNvPr>
          <p:cNvPicPr>
            <a:picLocks noChangeAspect="1"/>
          </p:cNvPicPr>
          <p:nvPr/>
        </p:nvPicPr>
        <p:blipFill>
          <a:blip r:embed="rId2"/>
          <a:stretch>
            <a:fillRect/>
          </a:stretch>
        </p:blipFill>
        <p:spPr>
          <a:xfrm>
            <a:off x="7711117" y="618568"/>
            <a:ext cx="4327338" cy="2316656"/>
          </a:xfrm>
          <a:prstGeom prst="rect">
            <a:avLst/>
          </a:prstGeom>
        </p:spPr>
      </p:pic>
      <p:pic>
        <p:nvPicPr>
          <p:cNvPr id="10" name="Bildobjekt 9" descr="En bild som visar text, skärmbild, linje, Graf&#10;&#10;AI-genererat innehåll kan vara felaktigt.">
            <a:extLst>
              <a:ext uri="{FF2B5EF4-FFF2-40B4-BE49-F238E27FC236}">
                <a16:creationId xmlns:a16="http://schemas.microsoft.com/office/drawing/2014/main" id="{02327DCF-BCFB-AE25-EFB4-91C489EE939A}"/>
              </a:ext>
            </a:extLst>
          </p:cNvPr>
          <p:cNvPicPr>
            <a:picLocks noChangeAspect="1"/>
          </p:cNvPicPr>
          <p:nvPr/>
        </p:nvPicPr>
        <p:blipFill>
          <a:blip r:embed="rId3"/>
          <a:stretch>
            <a:fillRect/>
          </a:stretch>
        </p:blipFill>
        <p:spPr>
          <a:xfrm>
            <a:off x="153546" y="757282"/>
            <a:ext cx="4793358" cy="2566570"/>
          </a:xfrm>
          <a:prstGeom prst="rect">
            <a:avLst/>
          </a:prstGeom>
        </p:spPr>
      </p:pic>
      <p:pic>
        <p:nvPicPr>
          <p:cNvPr id="12" name="Bildobjekt 11" descr="En bild som visar text, linje, skärmbild, Graf&#10;&#10;AI-genererat innehåll kan vara felaktigt.">
            <a:extLst>
              <a:ext uri="{FF2B5EF4-FFF2-40B4-BE49-F238E27FC236}">
                <a16:creationId xmlns:a16="http://schemas.microsoft.com/office/drawing/2014/main" id="{C7D3C3D0-C5AC-5FCF-3295-E0F0B1FBD2ED}"/>
              </a:ext>
            </a:extLst>
          </p:cNvPr>
          <p:cNvPicPr>
            <a:picLocks noChangeAspect="1"/>
          </p:cNvPicPr>
          <p:nvPr/>
        </p:nvPicPr>
        <p:blipFill>
          <a:blip r:embed="rId4"/>
          <a:stretch>
            <a:fillRect/>
          </a:stretch>
        </p:blipFill>
        <p:spPr>
          <a:xfrm>
            <a:off x="4734899" y="3429000"/>
            <a:ext cx="5301950" cy="2810432"/>
          </a:xfrm>
          <a:prstGeom prst="rect">
            <a:avLst/>
          </a:prstGeom>
        </p:spPr>
      </p:pic>
      <p:sp>
        <p:nvSpPr>
          <p:cNvPr id="13" name="textruta 12">
            <a:extLst>
              <a:ext uri="{FF2B5EF4-FFF2-40B4-BE49-F238E27FC236}">
                <a16:creationId xmlns:a16="http://schemas.microsoft.com/office/drawing/2014/main" id="{A6B6AEFD-B9BB-75CC-638D-6A13B6762FEA}"/>
              </a:ext>
            </a:extLst>
          </p:cNvPr>
          <p:cNvSpPr txBox="1"/>
          <p:nvPr/>
        </p:nvSpPr>
        <p:spPr>
          <a:xfrm>
            <a:off x="412546" y="4510157"/>
            <a:ext cx="3014146" cy="1384995"/>
          </a:xfrm>
          <a:prstGeom prst="rect">
            <a:avLst/>
          </a:prstGeom>
          <a:noFill/>
          <a:ln>
            <a:solidFill>
              <a:schemeClr val="accent2">
                <a:lumMod val="25000"/>
              </a:schemeClr>
            </a:solidFill>
          </a:ln>
        </p:spPr>
        <p:txBody>
          <a:bodyPr wrap="square" lIns="0" tIns="0" rIns="0" bIns="0" rtlCol="0">
            <a:spAutoFit/>
          </a:bodyPr>
          <a:lstStyle/>
          <a:p>
            <a:pPr algn="l"/>
            <a:r>
              <a:rPr lang="en-US">
                <a:solidFill>
                  <a:schemeClr val="tx2"/>
                </a:solidFill>
              </a:rPr>
              <a:t>Både antalet egendomsbrott </a:t>
            </a:r>
          </a:p>
          <a:p>
            <a:pPr algn="l"/>
            <a:r>
              <a:rPr lang="en-US">
                <a:solidFill>
                  <a:schemeClr val="tx2"/>
                </a:solidFill>
              </a:rPr>
              <a:t>och brott mot liv och hälsa</a:t>
            </a:r>
          </a:p>
          <a:p>
            <a:pPr algn="l"/>
            <a:r>
              <a:rPr lang="en-US">
                <a:solidFill>
                  <a:schemeClr val="tx2"/>
                </a:solidFill>
              </a:rPr>
              <a:t> har ökat. Nivån är dock lägre </a:t>
            </a:r>
          </a:p>
          <a:p>
            <a:pPr algn="l"/>
            <a:r>
              <a:rPr lang="en-US">
                <a:solidFill>
                  <a:schemeClr val="tx2"/>
                </a:solidFill>
              </a:rPr>
              <a:t>än i hela landet och inom Varha.</a:t>
            </a:r>
            <a:endParaRPr lang="sv-FI" dirty="0" err="1">
              <a:solidFill>
                <a:schemeClr val="tx2"/>
              </a:solidFill>
            </a:endParaRPr>
          </a:p>
        </p:txBody>
      </p:sp>
      <p:sp>
        <p:nvSpPr>
          <p:cNvPr id="15" name="Pil: höger 14">
            <a:extLst>
              <a:ext uri="{FF2B5EF4-FFF2-40B4-BE49-F238E27FC236}">
                <a16:creationId xmlns:a16="http://schemas.microsoft.com/office/drawing/2014/main" id="{C577EA1F-B939-B9D0-250E-D74AC6FD4BC0}"/>
              </a:ext>
            </a:extLst>
          </p:cNvPr>
          <p:cNvSpPr/>
          <p:nvPr/>
        </p:nvSpPr>
        <p:spPr>
          <a:xfrm>
            <a:off x="3553670" y="4683339"/>
            <a:ext cx="978408" cy="484632"/>
          </a:xfrm>
          <a:prstGeom prst="right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6" name="Pil: uppåt 15">
            <a:extLst>
              <a:ext uri="{FF2B5EF4-FFF2-40B4-BE49-F238E27FC236}">
                <a16:creationId xmlns:a16="http://schemas.microsoft.com/office/drawing/2014/main" id="{D8AAE389-1974-95CF-44A7-D40B7A7E69DD}"/>
              </a:ext>
            </a:extLst>
          </p:cNvPr>
          <p:cNvSpPr/>
          <p:nvPr/>
        </p:nvSpPr>
        <p:spPr>
          <a:xfrm>
            <a:off x="1653572" y="3459474"/>
            <a:ext cx="456249" cy="830997"/>
          </a:xfrm>
          <a:prstGeom prs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7" name="textruta 16">
            <a:extLst>
              <a:ext uri="{FF2B5EF4-FFF2-40B4-BE49-F238E27FC236}">
                <a16:creationId xmlns:a16="http://schemas.microsoft.com/office/drawing/2014/main" id="{557F640F-8998-B5CE-4DFA-E789C6613ADB}"/>
              </a:ext>
            </a:extLst>
          </p:cNvPr>
          <p:cNvSpPr txBox="1"/>
          <p:nvPr/>
        </p:nvSpPr>
        <p:spPr>
          <a:xfrm>
            <a:off x="521208" y="85616"/>
            <a:ext cx="2706624" cy="369332"/>
          </a:xfrm>
          <a:prstGeom prst="rect">
            <a:avLst/>
          </a:prstGeom>
          <a:noFill/>
        </p:spPr>
        <p:txBody>
          <a:bodyPr wrap="square" lIns="0" tIns="0" rIns="0" bIns="0" rtlCol="0">
            <a:spAutoFit/>
          </a:bodyPr>
          <a:lstStyle/>
          <a:p>
            <a:pPr algn="l"/>
            <a:r>
              <a:rPr lang="en-US" sz="2400" b="1">
                <a:solidFill>
                  <a:schemeClr val="tx2"/>
                </a:solidFill>
              </a:rPr>
              <a:t>Trygghet</a:t>
            </a:r>
            <a:endParaRPr lang="sv-FI" sz="2400" b="1" dirty="0" err="1">
              <a:solidFill>
                <a:schemeClr val="tx2"/>
              </a:solidFill>
            </a:endParaRPr>
          </a:p>
        </p:txBody>
      </p:sp>
      <p:sp>
        <p:nvSpPr>
          <p:cNvPr id="20" name="textruta 19">
            <a:extLst>
              <a:ext uri="{FF2B5EF4-FFF2-40B4-BE49-F238E27FC236}">
                <a16:creationId xmlns:a16="http://schemas.microsoft.com/office/drawing/2014/main" id="{F6D44695-4E83-0D00-B666-0605F8D0C2D4}"/>
              </a:ext>
            </a:extLst>
          </p:cNvPr>
          <p:cNvSpPr txBox="1"/>
          <p:nvPr/>
        </p:nvSpPr>
        <p:spPr>
          <a:xfrm>
            <a:off x="5175859" y="714436"/>
            <a:ext cx="2349297" cy="1107996"/>
          </a:xfrm>
          <a:prstGeom prst="rect">
            <a:avLst/>
          </a:prstGeom>
          <a:noFill/>
          <a:ln>
            <a:solidFill>
              <a:schemeClr val="accent2">
                <a:lumMod val="25000"/>
              </a:schemeClr>
            </a:solidFill>
          </a:ln>
        </p:spPr>
        <p:txBody>
          <a:bodyPr wrap="square" lIns="0" tIns="0" rIns="0" bIns="0" rtlCol="0">
            <a:spAutoFit/>
          </a:bodyPr>
          <a:lstStyle/>
          <a:p>
            <a:pPr algn="l"/>
            <a:r>
              <a:rPr lang="en-US">
                <a:solidFill>
                  <a:schemeClr val="tx2"/>
                </a:solidFill>
              </a:rPr>
              <a:t>Olycksfallsindexet </a:t>
            </a:r>
          </a:p>
          <a:p>
            <a:pPr algn="l"/>
            <a:r>
              <a:rPr lang="en-US">
                <a:solidFill>
                  <a:schemeClr val="tx2"/>
                </a:solidFill>
              </a:rPr>
              <a:t>ligger på en bra nivå</a:t>
            </a:r>
          </a:p>
          <a:p>
            <a:pPr algn="l"/>
            <a:r>
              <a:rPr lang="en-US">
                <a:solidFill>
                  <a:schemeClr val="tx2"/>
                </a:solidFill>
              </a:rPr>
              <a:t>i en jämförelse mellan</a:t>
            </a:r>
          </a:p>
          <a:p>
            <a:pPr algn="l"/>
            <a:r>
              <a:rPr lang="en-US">
                <a:solidFill>
                  <a:schemeClr val="tx2"/>
                </a:solidFill>
              </a:rPr>
              <a:t>hela landet och Varha</a:t>
            </a:r>
            <a:endParaRPr lang="sv-FI" dirty="0" err="1">
              <a:solidFill>
                <a:schemeClr val="tx2"/>
              </a:solidFill>
            </a:endParaRPr>
          </a:p>
        </p:txBody>
      </p:sp>
      <p:sp>
        <p:nvSpPr>
          <p:cNvPr id="21" name="Pil: böjd uppåt 20">
            <a:extLst>
              <a:ext uri="{FF2B5EF4-FFF2-40B4-BE49-F238E27FC236}">
                <a16:creationId xmlns:a16="http://schemas.microsoft.com/office/drawing/2014/main" id="{BEA9567D-ABBD-293E-D6F2-9AE4F9D0F817}"/>
              </a:ext>
            </a:extLst>
          </p:cNvPr>
          <p:cNvSpPr/>
          <p:nvPr/>
        </p:nvSpPr>
        <p:spPr>
          <a:xfrm rot="5400000">
            <a:off x="6291072" y="2034273"/>
            <a:ext cx="850392" cy="731520"/>
          </a:xfrm>
          <a:prstGeom prst="ben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1690829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98E1A-EF94-9F3D-87E6-59CDA26D9D2F}"/>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5690955-DCB7-3875-D6B7-F68DD6A19563}"/>
              </a:ext>
            </a:extLst>
          </p:cNvPr>
          <p:cNvSpPr>
            <a:spLocks noGrp="1"/>
          </p:cNvSpPr>
          <p:nvPr>
            <p:ph type="sldNum" sz="quarter" idx="12"/>
          </p:nvPr>
        </p:nvSpPr>
        <p:spPr/>
        <p:txBody>
          <a:bodyPr/>
          <a:lstStyle/>
          <a:p>
            <a:fld id="{31160B98-140E-4345-B1A3-2A7247C42973}" type="slidenum">
              <a:rPr lang="fi-FI" smtClean="0"/>
              <a:t>35</a:t>
            </a:fld>
            <a:endParaRPr lang="fi-FI"/>
          </a:p>
        </p:txBody>
      </p:sp>
      <p:sp>
        <p:nvSpPr>
          <p:cNvPr id="13" name="textruta 12">
            <a:extLst>
              <a:ext uri="{FF2B5EF4-FFF2-40B4-BE49-F238E27FC236}">
                <a16:creationId xmlns:a16="http://schemas.microsoft.com/office/drawing/2014/main" id="{A77D5907-DA46-C23B-F8F5-60074884F600}"/>
              </a:ext>
            </a:extLst>
          </p:cNvPr>
          <p:cNvSpPr txBox="1"/>
          <p:nvPr/>
        </p:nvSpPr>
        <p:spPr>
          <a:xfrm>
            <a:off x="356616" y="647957"/>
            <a:ext cx="2011680" cy="1384995"/>
          </a:xfrm>
          <a:prstGeom prst="rect">
            <a:avLst/>
          </a:prstGeom>
          <a:noFill/>
          <a:ln>
            <a:solidFill>
              <a:schemeClr val="accent4">
                <a:lumMod val="25000"/>
              </a:schemeClr>
            </a:solidFill>
          </a:ln>
        </p:spPr>
        <p:txBody>
          <a:bodyPr wrap="square" lIns="0" tIns="0" rIns="0" bIns="0" rtlCol="0">
            <a:spAutoFit/>
          </a:bodyPr>
          <a:lstStyle/>
          <a:p>
            <a:pPr algn="l"/>
            <a:r>
              <a:rPr lang="en-US">
                <a:solidFill>
                  <a:schemeClr val="tx2"/>
                </a:solidFill>
              </a:rPr>
              <a:t>Mobbningen har minskat märkbart i grundskolan i årskurserna 4-5 samt 8-9.</a:t>
            </a:r>
            <a:endParaRPr lang="sv-FI" dirty="0" err="1">
              <a:solidFill>
                <a:schemeClr val="tx2"/>
              </a:solidFill>
            </a:endParaRPr>
          </a:p>
        </p:txBody>
      </p:sp>
      <p:sp>
        <p:nvSpPr>
          <p:cNvPr id="15" name="Pil: höger 14">
            <a:extLst>
              <a:ext uri="{FF2B5EF4-FFF2-40B4-BE49-F238E27FC236}">
                <a16:creationId xmlns:a16="http://schemas.microsoft.com/office/drawing/2014/main" id="{F9C7505E-11C2-D266-C2A3-2BA1B9705509}"/>
              </a:ext>
            </a:extLst>
          </p:cNvPr>
          <p:cNvSpPr/>
          <p:nvPr/>
        </p:nvSpPr>
        <p:spPr>
          <a:xfrm>
            <a:off x="2447273" y="937801"/>
            <a:ext cx="978408" cy="484632"/>
          </a:xfrm>
          <a:prstGeom prst="right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7" name="textruta 16">
            <a:extLst>
              <a:ext uri="{FF2B5EF4-FFF2-40B4-BE49-F238E27FC236}">
                <a16:creationId xmlns:a16="http://schemas.microsoft.com/office/drawing/2014/main" id="{98590066-5138-E650-EFF5-D7F88303584B}"/>
              </a:ext>
            </a:extLst>
          </p:cNvPr>
          <p:cNvSpPr txBox="1"/>
          <p:nvPr/>
        </p:nvSpPr>
        <p:spPr>
          <a:xfrm>
            <a:off x="521208" y="85616"/>
            <a:ext cx="4793358" cy="369332"/>
          </a:xfrm>
          <a:prstGeom prst="rect">
            <a:avLst/>
          </a:prstGeom>
          <a:noFill/>
        </p:spPr>
        <p:txBody>
          <a:bodyPr wrap="square" lIns="0" tIns="0" rIns="0" bIns="0" rtlCol="0">
            <a:spAutoFit/>
          </a:bodyPr>
          <a:lstStyle/>
          <a:p>
            <a:pPr algn="l"/>
            <a:r>
              <a:rPr lang="en-US" sz="2400" b="1">
                <a:solidFill>
                  <a:schemeClr val="tx2"/>
                </a:solidFill>
              </a:rPr>
              <a:t>Trygghet – barn och unga</a:t>
            </a:r>
            <a:endParaRPr lang="sv-FI" sz="2400" b="1" dirty="0" err="1">
              <a:solidFill>
                <a:schemeClr val="tx2"/>
              </a:solidFill>
            </a:endParaRPr>
          </a:p>
        </p:txBody>
      </p:sp>
      <p:sp>
        <p:nvSpPr>
          <p:cNvPr id="20" name="textruta 19">
            <a:extLst>
              <a:ext uri="{FF2B5EF4-FFF2-40B4-BE49-F238E27FC236}">
                <a16:creationId xmlns:a16="http://schemas.microsoft.com/office/drawing/2014/main" id="{5D26A042-B661-0E72-65F6-096E3D3B12AD}"/>
              </a:ext>
            </a:extLst>
          </p:cNvPr>
          <p:cNvSpPr txBox="1"/>
          <p:nvPr/>
        </p:nvSpPr>
        <p:spPr>
          <a:xfrm>
            <a:off x="7730908" y="2762637"/>
            <a:ext cx="4174220" cy="553998"/>
          </a:xfrm>
          <a:prstGeom prst="rect">
            <a:avLst/>
          </a:prstGeom>
          <a:noFill/>
          <a:ln>
            <a:solidFill>
              <a:schemeClr val="accent4">
                <a:lumMod val="25000"/>
              </a:schemeClr>
            </a:solidFill>
          </a:ln>
        </p:spPr>
        <p:txBody>
          <a:bodyPr wrap="none" lIns="0" tIns="0" rIns="0" bIns="0" rtlCol="0">
            <a:spAutoFit/>
          </a:bodyPr>
          <a:lstStyle/>
          <a:p>
            <a:pPr algn="l"/>
            <a:r>
              <a:rPr lang="en-US">
                <a:solidFill>
                  <a:schemeClr val="tx2"/>
                </a:solidFill>
              </a:rPr>
              <a:t>Mobbningen har ökat på ett oroande sätt</a:t>
            </a:r>
          </a:p>
          <a:p>
            <a:pPr algn="l"/>
            <a:r>
              <a:rPr lang="en-US">
                <a:solidFill>
                  <a:schemeClr val="tx2"/>
                </a:solidFill>
              </a:rPr>
              <a:t>bland 1:a och 2:a årets gymnasieelever </a:t>
            </a:r>
            <a:endParaRPr lang="sv-FI" dirty="0" err="1">
              <a:solidFill>
                <a:schemeClr val="tx2"/>
              </a:solidFill>
            </a:endParaRPr>
          </a:p>
        </p:txBody>
      </p:sp>
      <p:pic>
        <p:nvPicPr>
          <p:cNvPr id="3" name="Bildobjekt 2" descr="En bild som visar text, linje, skärmbild, Graf&#10;&#10;AI-genererat innehåll kan vara felaktigt.">
            <a:extLst>
              <a:ext uri="{FF2B5EF4-FFF2-40B4-BE49-F238E27FC236}">
                <a16:creationId xmlns:a16="http://schemas.microsoft.com/office/drawing/2014/main" id="{5948BB9B-CDAA-1061-353A-3DD2B5AC9274}"/>
              </a:ext>
            </a:extLst>
          </p:cNvPr>
          <p:cNvPicPr>
            <a:picLocks noChangeAspect="1"/>
          </p:cNvPicPr>
          <p:nvPr/>
        </p:nvPicPr>
        <p:blipFill>
          <a:blip r:embed="rId2"/>
          <a:stretch>
            <a:fillRect/>
          </a:stretch>
        </p:blipFill>
        <p:spPr>
          <a:xfrm>
            <a:off x="6738289" y="3435706"/>
            <a:ext cx="5166839" cy="2757398"/>
          </a:xfrm>
          <a:prstGeom prst="rect">
            <a:avLst/>
          </a:prstGeom>
        </p:spPr>
      </p:pic>
      <p:pic>
        <p:nvPicPr>
          <p:cNvPr id="7" name="Bildobjekt 6" descr="En bild som visar text, linje, Graf, skärmbild&#10;&#10;AI-genererat innehåll kan vara felaktigt.">
            <a:extLst>
              <a:ext uri="{FF2B5EF4-FFF2-40B4-BE49-F238E27FC236}">
                <a16:creationId xmlns:a16="http://schemas.microsoft.com/office/drawing/2014/main" id="{C0D11364-7B83-8B3E-4F86-0FFDE9A2FE91}"/>
              </a:ext>
            </a:extLst>
          </p:cNvPr>
          <p:cNvPicPr>
            <a:picLocks noChangeAspect="1"/>
          </p:cNvPicPr>
          <p:nvPr/>
        </p:nvPicPr>
        <p:blipFill>
          <a:blip r:embed="rId3"/>
          <a:stretch>
            <a:fillRect/>
          </a:stretch>
        </p:blipFill>
        <p:spPr>
          <a:xfrm>
            <a:off x="228600" y="3410628"/>
            <a:ext cx="5184965" cy="2757398"/>
          </a:xfrm>
          <a:prstGeom prst="rect">
            <a:avLst/>
          </a:prstGeom>
        </p:spPr>
      </p:pic>
      <p:sp>
        <p:nvSpPr>
          <p:cNvPr id="9" name="textruta 8">
            <a:extLst>
              <a:ext uri="{FF2B5EF4-FFF2-40B4-BE49-F238E27FC236}">
                <a16:creationId xmlns:a16="http://schemas.microsoft.com/office/drawing/2014/main" id="{F71B25CD-72B6-FEC5-4F5A-F8201F9DE069}"/>
              </a:ext>
            </a:extLst>
          </p:cNvPr>
          <p:cNvSpPr txBox="1"/>
          <p:nvPr/>
        </p:nvSpPr>
        <p:spPr>
          <a:xfrm>
            <a:off x="228600" y="2222301"/>
            <a:ext cx="3904488" cy="1107996"/>
          </a:xfrm>
          <a:prstGeom prst="rect">
            <a:avLst/>
          </a:prstGeom>
          <a:noFill/>
          <a:ln>
            <a:solidFill>
              <a:schemeClr val="accent2">
                <a:lumMod val="25000"/>
              </a:schemeClr>
            </a:solidFill>
          </a:ln>
        </p:spPr>
        <p:txBody>
          <a:bodyPr wrap="square" lIns="0" tIns="0" rIns="0" bIns="0" rtlCol="0">
            <a:spAutoFit/>
          </a:bodyPr>
          <a:lstStyle/>
          <a:p>
            <a:pPr algn="l"/>
            <a:r>
              <a:rPr lang="en-US">
                <a:solidFill>
                  <a:schemeClr val="tx2"/>
                </a:solidFill>
              </a:rPr>
              <a:t>Antalet fall där elever i årskurs 4-5 har utsatts för fysiskt våld har sjunkit men är högre än inom Varha och i hela landet</a:t>
            </a:r>
            <a:endParaRPr lang="sv-FI" dirty="0" err="1">
              <a:solidFill>
                <a:schemeClr val="tx2"/>
              </a:solidFill>
            </a:endParaRPr>
          </a:p>
        </p:txBody>
      </p:sp>
      <p:sp>
        <p:nvSpPr>
          <p:cNvPr id="11" name="Pil: böjd 10">
            <a:extLst>
              <a:ext uri="{FF2B5EF4-FFF2-40B4-BE49-F238E27FC236}">
                <a16:creationId xmlns:a16="http://schemas.microsoft.com/office/drawing/2014/main" id="{2B55A0EB-BE55-8EEE-E01D-8CC38E703600}"/>
              </a:ext>
            </a:extLst>
          </p:cNvPr>
          <p:cNvSpPr/>
          <p:nvPr/>
        </p:nvSpPr>
        <p:spPr>
          <a:xfrm rot="5400000">
            <a:off x="4304538" y="2457475"/>
            <a:ext cx="813816" cy="868680"/>
          </a:xfrm>
          <a:prstGeom prst="bent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solidFill>
                <a:schemeClr val="tx1"/>
              </a:solidFill>
            </a:endParaRPr>
          </a:p>
        </p:txBody>
      </p:sp>
      <p:sp>
        <p:nvSpPr>
          <p:cNvPr id="14" name="Pil: böjd uppåt 13">
            <a:extLst>
              <a:ext uri="{FF2B5EF4-FFF2-40B4-BE49-F238E27FC236}">
                <a16:creationId xmlns:a16="http://schemas.microsoft.com/office/drawing/2014/main" id="{EB8267F9-3795-FEE0-3D76-36478DF6A62A}"/>
              </a:ext>
            </a:extLst>
          </p:cNvPr>
          <p:cNvSpPr/>
          <p:nvPr/>
        </p:nvSpPr>
        <p:spPr>
          <a:xfrm rot="10800000">
            <a:off x="6826313" y="2748188"/>
            <a:ext cx="772324" cy="662440"/>
          </a:xfrm>
          <a:prstGeom prst="ben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pic>
        <p:nvPicPr>
          <p:cNvPr id="23" name="Bildobjekt 22" descr="En bild som visar text, linje, skärmbild, Graf&#10;&#10;AI-genererat innehåll kan vara felaktigt.">
            <a:extLst>
              <a:ext uri="{FF2B5EF4-FFF2-40B4-BE49-F238E27FC236}">
                <a16:creationId xmlns:a16="http://schemas.microsoft.com/office/drawing/2014/main" id="{3BE327EA-26CD-7345-96DB-3D9F32E3E6C4}"/>
              </a:ext>
            </a:extLst>
          </p:cNvPr>
          <p:cNvPicPr>
            <a:picLocks noChangeAspect="1"/>
          </p:cNvPicPr>
          <p:nvPr/>
        </p:nvPicPr>
        <p:blipFill>
          <a:blip r:embed="rId4"/>
          <a:stretch>
            <a:fillRect/>
          </a:stretch>
        </p:blipFill>
        <p:spPr>
          <a:xfrm>
            <a:off x="7165079" y="85616"/>
            <a:ext cx="4740049" cy="2502697"/>
          </a:xfrm>
          <a:prstGeom prst="rect">
            <a:avLst/>
          </a:prstGeom>
        </p:spPr>
      </p:pic>
      <p:cxnSp>
        <p:nvCxnSpPr>
          <p:cNvPr id="26" name="Koppling: vinklad 25">
            <a:extLst>
              <a:ext uri="{FF2B5EF4-FFF2-40B4-BE49-F238E27FC236}">
                <a16:creationId xmlns:a16="http://schemas.microsoft.com/office/drawing/2014/main" id="{60D55265-5959-8F4B-D0D3-AF686FF8995A}"/>
              </a:ext>
            </a:extLst>
          </p:cNvPr>
          <p:cNvCxnSpPr>
            <a:cxnSpLocks/>
          </p:cNvCxnSpPr>
          <p:nvPr/>
        </p:nvCxnSpPr>
        <p:spPr>
          <a:xfrm>
            <a:off x="2368296" y="1719072"/>
            <a:ext cx="4718304" cy="537691"/>
          </a:xfrm>
          <a:prstGeom prst="bentConnector3">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9" name="Bildobjekt 18" descr="En bild som visar text, skärmbild, linje, Graf&#10;&#10;AI-genererat innehåll kan vara felaktigt.">
            <a:extLst>
              <a:ext uri="{FF2B5EF4-FFF2-40B4-BE49-F238E27FC236}">
                <a16:creationId xmlns:a16="http://schemas.microsoft.com/office/drawing/2014/main" id="{3421FEB4-4634-454B-40BB-ECB2FB5785FF}"/>
              </a:ext>
            </a:extLst>
          </p:cNvPr>
          <p:cNvPicPr>
            <a:picLocks noChangeAspect="1"/>
          </p:cNvPicPr>
          <p:nvPr/>
        </p:nvPicPr>
        <p:blipFill>
          <a:blip r:embed="rId5"/>
          <a:stretch>
            <a:fillRect/>
          </a:stretch>
        </p:blipFill>
        <p:spPr>
          <a:xfrm>
            <a:off x="3576394" y="473695"/>
            <a:ext cx="3256015" cy="1723528"/>
          </a:xfrm>
          <a:prstGeom prst="rect">
            <a:avLst/>
          </a:prstGeom>
        </p:spPr>
      </p:pic>
    </p:spTree>
    <p:extLst>
      <p:ext uri="{BB962C8B-B14F-4D97-AF65-F5344CB8AC3E}">
        <p14:creationId xmlns:p14="http://schemas.microsoft.com/office/powerpoint/2010/main" val="3750337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4A86B-BF03-F890-50A0-974D67EEBA9C}"/>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168B404-330A-7B3F-9F89-6B5612765855}"/>
              </a:ext>
            </a:extLst>
          </p:cNvPr>
          <p:cNvSpPr>
            <a:spLocks noGrp="1"/>
          </p:cNvSpPr>
          <p:nvPr>
            <p:ph type="sldNum" sz="quarter" idx="12"/>
          </p:nvPr>
        </p:nvSpPr>
        <p:spPr/>
        <p:txBody>
          <a:bodyPr/>
          <a:lstStyle/>
          <a:p>
            <a:fld id="{31160B98-140E-4345-B1A3-2A7247C42973}" type="slidenum">
              <a:rPr lang="fi-FI" smtClean="0"/>
              <a:t>36</a:t>
            </a:fld>
            <a:endParaRPr lang="fi-FI"/>
          </a:p>
        </p:txBody>
      </p:sp>
      <p:sp>
        <p:nvSpPr>
          <p:cNvPr id="13" name="textruta 12">
            <a:extLst>
              <a:ext uri="{FF2B5EF4-FFF2-40B4-BE49-F238E27FC236}">
                <a16:creationId xmlns:a16="http://schemas.microsoft.com/office/drawing/2014/main" id="{1E286BE1-253C-1616-753E-63C3432B70B7}"/>
              </a:ext>
            </a:extLst>
          </p:cNvPr>
          <p:cNvSpPr txBox="1"/>
          <p:nvPr/>
        </p:nvSpPr>
        <p:spPr>
          <a:xfrm>
            <a:off x="555155" y="4532959"/>
            <a:ext cx="3060697" cy="553998"/>
          </a:xfrm>
          <a:prstGeom prst="rect">
            <a:avLst/>
          </a:prstGeom>
          <a:ln/>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r>
              <a:rPr lang="en-US">
                <a:solidFill>
                  <a:schemeClr val="tx2"/>
                </a:solidFill>
              </a:rPr>
              <a:t>Kommunalvalen intresserar, likaså välfärdsområdesvalen.</a:t>
            </a:r>
            <a:endParaRPr lang="sv-FI" dirty="0" err="1">
              <a:solidFill>
                <a:schemeClr val="tx2"/>
              </a:solidFill>
            </a:endParaRPr>
          </a:p>
        </p:txBody>
      </p:sp>
      <p:sp>
        <p:nvSpPr>
          <p:cNvPr id="15" name="Pil: höger 14">
            <a:extLst>
              <a:ext uri="{FF2B5EF4-FFF2-40B4-BE49-F238E27FC236}">
                <a16:creationId xmlns:a16="http://schemas.microsoft.com/office/drawing/2014/main" id="{CA20AE36-4822-AF80-85B3-53E0C43F1409}"/>
              </a:ext>
            </a:extLst>
          </p:cNvPr>
          <p:cNvSpPr/>
          <p:nvPr/>
        </p:nvSpPr>
        <p:spPr>
          <a:xfrm>
            <a:off x="4055156" y="4683339"/>
            <a:ext cx="978408" cy="484632"/>
          </a:xfrm>
          <a:prstGeom prst="right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6" name="Pil: uppåt 15">
            <a:extLst>
              <a:ext uri="{FF2B5EF4-FFF2-40B4-BE49-F238E27FC236}">
                <a16:creationId xmlns:a16="http://schemas.microsoft.com/office/drawing/2014/main" id="{3A66AE57-9804-2381-065E-5B8A3B86BB61}"/>
              </a:ext>
            </a:extLst>
          </p:cNvPr>
          <p:cNvSpPr/>
          <p:nvPr/>
        </p:nvSpPr>
        <p:spPr>
          <a:xfrm>
            <a:off x="1763300" y="3143817"/>
            <a:ext cx="462663" cy="901710"/>
          </a:xfrm>
          <a:prstGeom prs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7" name="textruta 16">
            <a:extLst>
              <a:ext uri="{FF2B5EF4-FFF2-40B4-BE49-F238E27FC236}">
                <a16:creationId xmlns:a16="http://schemas.microsoft.com/office/drawing/2014/main" id="{154AA6DD-A85D-F88A-B964-76E1B4DA2108}"/>
              </a:ext>
            </a:extLst>
          </p:cNvPr>
          <p:cNvSpPr txBox="1"/>
          <p:nvPr/>
        </p:nvSpPr>
        <p:spPr>
          <a:xfrm>
            <a:off x="528384" y="114496"/>
            <a:ext cx="4760792" cy="369332"/>
          </a:xfrm>
          <a:prstGeom prst="rect">
            <a:avLst/>
          </a:prstGeom>
          <a:noFill/>
        </p:spPr>
        <p:txBody>
          <a:bodyPr wrap="square" lIns="0" tIns="0" rIns="0" bIns="0" rtlCol="0">
            <a:spAutoFit/>
          </a:bodyPr>
          <a:lstStyle/>
          <a:p>
            <a:pPr algn="l"/>
            <a:r>
              <a:rPr lang="en-US" sz="2400" b="1">
                <a:solidFill>
                  <a:schemeClr val="tx2"/>
                </a:solidFill>
              </a:rPr>
              <a:t>Delaktighet - valdeltagande</a:t>
            </a:r>
            <a:endParaRPr lang="sv-FI" sz="2400" b="1" dirty="0" err="1">
              <a:solidFill>
                <a:schemeClr val="tx2"/>
              </a:solidFill>
            </a:endParaRPr>
          </a:p>
        </p:txBody>
      </p:sp>
      <p:sp>
        <p:nvSpPr>
          <p:cNvPr id="20" name="textruta 19">
            <a:extLst>
              <a:ext uri="{FF2B5EF4-FFF2-40B4-BE49-F238E27FC236}">
                <a16:creationId xmlns:a16="http://schemas.microsoft.com/office/drawing/2014/main" id="{B5318B4C-5A90-D121-5CBB-A38F862912CA}"/>
              </a:ext>
            </a:extLst>
          </p:cNvPr>
          <p:cNvSpPr txBox="1"/>
          <p:nvPr/>
        </p:nvSpPr>
        <p:spPr>
          <a:xfrm>
            <a:off x="6096000" y="2668536"/>
            <a:ext cx="4436076" cy="553998"/>
          </a:xfrm>
          <a:prstGeom prst="rect">
            <a:avLst/>
          </a:prstGeom>
          <a:ln/>
        </p:spPr>
        <p:style>
          <a:lnRef idx="0">
            <a:schemeClr val="accent4"/>
          </a:lnRef>
          <a:fillRef idx="3">
            <a:schemeClr val="accent4"/>
          </a:fillRef>
          <a:effectRef idx="3">
            <a:schemeClr val="accent4"/>
          </a:effectRef>
          <a:fontRef idx="minor">
            <a:schemeClr val="lt1"/>
          </a:fontRef>
        </p:style>
        <p:txBody>
          <a:bodyPr wrap="square" lIns="0" tIns="0" rIns="0" bIns="0" rtlCol="0">
            <a:spAutoFit/>
          </a:bodyPr>
          <a:lstStyle/>
          <a:p>
            <a:pPr algn="l"/>
            <a:r>
              <a:rPr lang="en-US">
                <a:solidFill>
                  <a:schemeClr val="tx2"/>
                </a:solidFill>
              </a:rPr>
              <a:t>I riksdagsvalet 2023 var Pargasborna inte riktigt lika aktiva som jämförelsegrupperna.</a:t>
            </a:r>
            <a:endParaRPr lang="sv-FI" dirty="0" err="1">
              <a:solidFill>
                <a:schemeClr val="tx2"/>
              </a:solidFill>
            </a:endParaRPr>
          </a:p>
        </p:txBody>
      </p:sp>
      <p:sp>
        <p:nvSpPr>
          <p:cNvPr id="21" name="Pil: böjd uppåt 20">
            <a:extLst>
              <a:ext uri="{FF2B5EF4-FFF2-40B4-BE49-F238E27FC236}">
                <a16:creationId xmlns:a16="http://schemas.microsoft.com/office/drawing/2014/main" id="{A02C65B4-B90D-9E34-353C-DF0A5014C731}"/>
              </a:ext>
            </a:extLst>
          </p:cNvPr>
          <p:cNvSpPr/>
          <p:nvPr/>
        </p:nvSpPr>
        <p:spPr>
          <a:xfrm>
            <a:off x="10834145" y="2412296"/>
            <a:ext cx="802700" cy="731520"/>
          </a:xfrm>
          <a:prstGeom prst="ben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pic>
        <p:nvPicPr>
          <p:cNvPr id="3" name="Bildobjekt 2" descr="En bild som visar text, skärmbild, linje, Teckensnitt&#10;&#10;AI-genererat innehåll kan vara felaktigt.">
            <a:extLst>
              <a:ext uri="{FF2B5EF4-FFF2-40B4-BE49-F238E27FC236}">
                <a16:creationId xmlns:a16="http://schemas.microsoft.com/office/drawing/2014/main" id="{50EFD4B6-CD2E-68EC-E218-E9F0371836CB}"/>
              </a:ext>
            </a:extLst>
          </p:cNvPr>
          <p:cNvPicPr>
            <a:picLocks noChangeAspect="1"/>
          </p:cNvPicPr>
          <p:nvPr/>
        </p:nvPicPr>
        <p:blipFill>
          <a:blip r:embed="rId2"/>
          <a:stretch>
            <a:fillRect/>
          </a:stretch>
        </p:blipFill>
        <p:spPr>
          <a:xfrm>
            <a:off x="115937" y="800663"/>
            <a:ext cx="5491801" cy="2196480"/>
          </a:xfrm>
          <a:prstGeom prst="rect">
            <a:avLst/>
          </a:prstGeom>
        </p:spPr>
      </p:pic>
      <p:pic>
        <p:nvPicPr>
          <p:cNvPr id="11" name="Bildobjekt 10" descr="En bild som visar skärmbild, text, linje, Teckensnitt&#10;&#10;AI-genererat innehåll kan vara felaktigt.">
            <a:extLst>
              <a:ext uri="{FF2B5EF4-FFF2-40B4-BE49-F238E27FC236}">
                <a16:creationId xmlns:a16="http://schemas.microsoft.com/office/drawing/2014/main" id="{D1BC27AE-C7C0-4A50-DB75-046B786173EE}"/>
              </a:ext>
            </a:extLst>
          </p:cNvPr>
          <p:cNvPicPr>
            <a:picLocks noChangeAspect="1"/>
          </p:cNvPicPr>
          <p:nvPr/>
        </p:nvPicPr>
        <p:blipFill>
          <a:blip r:embed="rId3"/>
          <a:stretch>
            <a:fillRect/>
          </a:stretch>
        </p:blipFill>
        <p:spPr>
          <a:xfrm>
            <a:off x="5797262" y="204818"/>
            <a:ext cx="6186328" cy="2103146"/>
          </a:xfrm>
          <a:prstGeom prst="rect">
            <a:avLst/>
          </a:prstGeom>
        </p:spPr>
      </p:pic>
      <p:pic>
        <p:nvPicPr>
          <p:cNvPr id="18" name="Bildobjekt 17" descr="En bild som visar text, linje, Teckensnitt, Graf&#10;&#10;AI-genererat innehåll kan vara felaktigt.">
            <a:extLst>
              <a:ext uri="{FF2B5EF4-FFF2-40B4-BE49-F238E27FC236}">
                <a16:creationId xmlns:a16="http://schemas.microsoft.com/office/drawing/2014/main" id="{6A84BA3C-7CCB-5372-3054-0C249F138DAE}"/>
              </a:ext>
            </a:extLst>
          </p:cNvPr>
          <p:cNvPicPr>
            <a:picLocks noChangeAspect="1"/>
          </p:cNvPicPr>
          <p:nvPr/>
        </p:nvPicPr>
        <p:blipFill>
          <a:blip r:embed="rId4"/>
          <a:stretch>
            <a:fillRect/>
          </a:stretch>
        </p:blipFill>
        <p:spPr>
          <a:xfrm>
            <a:off x="5165269" y="3911713"/>
            <a:ext cx="6471576" cy="2196479"/>
          </a:xfrm>
          <a:prstGeom prst="rect">
            <a:avLst/>
          </a:prstGeom>
        </p:spPr>
      </p:pic>
    </p:spTree>
    <p:extLst>
      <p:ext uri="{BB962C8B-B14F-4D97-AF65-F5344CB8AC3E}">
        <p14:creationId xmlns:p14="http://schemas.microsoft.com/office/powerpoint/2010/main" val="1675573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DBEFF-83DA-61C0-3265-DC7609FC82D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C6BE934-8C95-54F0-1012-88608CF8C1A8}"/>
              </a:ext>
            </a:extLst>
          </p:cNvPr>
          <p:cNvSpPr>
            <a:spLocks noGrp="1"/>
          </p:cNvSpPr>
          <p:nvPr>
            <p:ph type="sldNum" sz="quarter" idx="12"/>
          </p:nvPr>
        </p:nvSpPr>
        <p:spPr/>
        <p:txBody>
          <a:bodyPr/>
          <a:lstStyle/>
          <a:p>
            <a:fld id="{31160B98-140E-4345-B1A3-2A7247C42973}" type="slidenum">
              <a:rPr lang="fi-FI" smtClean="0"/>
              <a:t>37</a:t>
            </a:fld>
            <a:endParaRPr lang="fi-FI"/>
          </a:p>
        </p:txBody>
      </p:sp>
      <p:sp>
        <p:nvSpPr>
          <p:cNvPr id="13" name="textruta 12">
            <a:extLst>
              <a:ext uri="{FF2B5EF4-FFF2-40B4-BE49-F238E27FC236}">
                <a16:creationId xmlns:a16="http://schemas.microsoft.com/office/drawing/2014/main" id="{C02BAE41-E744-81CE-C7A2-60A607C408DF}"/>
              </a:ext>
            </a:extLst>
          </p:cNvPr>
          <p:cNvSpPr txBox="1"/>
          <p:nvPr/>
        </p:nvSpPr>
        <p:spPr>
          <a:xfrm>
            <a:off x="363754" y="971158"/>
            <a:ext cx="5567616" cy="1231106"/>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l"/>
            <a:r>
              <a:rPr lang="en-US" sz="2000">
                <a:solidFill>
                  <a:schemeClr val="tx2"/>
                </a:solidFill>
                <a:latin typeface="+mj-lt"/>
              </a:rPr>
              <a:t>Siffrorna för upplevd delaktighet bland ungdomar ligger lägre än bland ungdomar inom välfärdsområdet och hela landet. Siffrorna har dock en stigande trend.</a:t>
            </a:r>
          </a:p>
        </p:txBody>
      </p:sp>
      <p:sp>
        <p:nvSpPr>
          <p:cNvPr id="17" name="textruta 16">
            <a:extLst>
              <a:ext uri="{FF2B5EF4-FFF2-40B4-BE49-F238E27FC236}">
                <a16:creationId xmlns:a16="http://schemas.microsoft.com/office/drawing/2014/main" id="{E6DCD576-715F-D288-C9AF-7FDF077FBAF0}"/>
              </a:ext>
            </a:extLst>
          </p:cNvPr>
          <p:cNvSpPr txBox="1"/>
          <p:nvPr/>
        </p:nvSpPr>
        <p:spPr>
          <a:xfrm>
            <a:off x="528383" y="114497"/>
            <a:ext cx="4760793" cy="369332"/>
          </a:xfrm>
          <a:prstGeom prst="rect">
            <a:avLst/>
          </a:prstGeom>
          <a:noFill/>
        </p:spPr>
        <p:txBody>
          <a:bodyPr wrap="square" lIns="0" tIns="0" rIns="0" bIns="0" rtlCol="0">
            <a:spAutoFit/>
          </a:bodyPr>
          <a:lstStyle/>
          <a:p>
            <a:pPr algn="l"/>
            <a:r>
              <a:rPr lang="en-US" sz="2400" b="1">
                <a:solidFill>
                  <a:schemeClr val="tx2"/>
                </a:solidFill>
              </a:rPr>
              <a:t>Delaktighet – barn och unga </a:t>
            </a:r>
            <a:endParaRPr lang="sv-FI" sz="2400" b="1" dirty="0" err="1">
              <a:solidFill>
                <a:schemeClr val="tx2"/>
              </a:solidFill>
            </a:endParaRPr>
          </a:p>
        </p:txBody>
      </p:sp>
      <p:pic>
        <p:nvPicPr>
          <p:cNvPr id="7" name="Bildobjekt 6" descr="En bild som visar text, skärmbild, linje, Graf&#10;&#10;AI-genererat innehåll kan vara felaktigt.">
            <a:extLst>
              <a:ext uri="{FF2B5EF4-FFF2-40B4-BE49-F238E27FC236}">
                <a16:creationId xmlns:a16="http://schemas.microsoft.com/office/drawing/2014/main" id="{E638602D-5C36-FFDB-DD20-BAFCADF103D0}"/>
              </a:ext>
            </a:extLst>
          </p:cNvPr>
          <p:cNvPicPr>
            <a:picLocks noChangeAspect="1"/>
          </p:cNvPicPr>
          <p:nvPr/>
        </p:nvPicPr>
        <p:blipFill>
          <a:blip r:embed="rId2"/>
          <a:stretch>
            <a:fillRect/>
          </a:stretch>
        </p:blipFill>
        <p:spPr>
          <a:xfrm>
            <a:off x="6097399" y="732140"/>
            <a:ext cx="5779322" cy="3064005"/>
          </a:xfrm>
          <a:prstGeom prst="rect">
            <a:avLst/>
          </a:prstGeom>
        </p:spPr>
      </p:pic>
      <p:pic>
        <p:nvPicPr>
          <p:cNvPr id="10" name="Bildobjekt 9" descr="En bild som visar text, linje, skärmbild, Graf&#10;&#10;AI-genererat innehåll kan vara felaktigt.">
            <a:extLst>
              <a:ext uri="{FF2B5EF4-FFF2-40B4-BE49-F238E27FC236}">
                <a16:creationId xmlns:a16="http://schemas.microsoft.com/office/drawing/2014/main" id="{12FE22AA-1BA0-F411-B3F4-C2CAE9AC6AD8}"/>
              </a:ext>
            </a:extLst>
          </p:cNvPr>
          <p:cNvPicPr>
            <a:picLocks noChangeAspect="1"/>
          </p:cNvPicPr>
          <p:nvPr/>
        </p:nvPicPr>
        <p:blipFill>
          <a:blip r:embed="rId3"/>
          <a:stretch>
            <a:fillRect/>
          </a:stretch>
        </p:blipFill>
        <p:spPr>
          <a:xfrm>
            <a:off x="315279" y="2631970"/>
            <a:ext cx="5650631" cy="3006891"/>
          </a:xfrm>
          <a:prstGeom prst="rect">
            <a:avLst/>
          </a:prstGeom>
        </p:spPr>
      </p:pic>
    </p:spTree>
    <p:extLst>
      <p:ext uri="{BB962C8B-B14F-4D97-AF65-F5344CB8AC3E}">
        <p14:creationId xmlns:p14="http://schemas.microsoft.com/office/powerpoint/2010/main" val="1800423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5D9B69D-D9A0-A236-5D6C-523CB8569A92}"/>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0C80A9D5-5911-5E1A-ACB3-19FD90F18EFF}"/>
              </a:ext>
            </a:extLst>
          </p:cNvPr>
          <p:cNvSpPr>
            <a:spLocks noGrp="1"/>
          </p:cNvSpPr>
          <p:nvPr>
            <p:ph type="title"/>
          </p:nvPr>
        </p:nvSpPr>
        <p:spPr>
          <a:xfrm>
            <a:off x="560292" y="550964"/>
            <a:ext cx="11344836" cy="504994"/>
          </a:xfrm>
        </p:spPr>
        <p:txBody>
          <a:bodyPr/>
          <a:lstStyle/>
          <a:p>
            <a:r>
              <a:rPr lang="en-US"/>
              <a:t>Föreningar</a:t>
            </a:r>
            <a:endParaRPr lang="sv-FI"/>
          </a:p>
        </p:txBody>
      </p:sp>
      <p:sp>
        <p:nvSpPr>
          <p:cNvPr id="4" name="Platshållare för innehåll 3">
            <a:extLst>
              <a:ext uri="{FF2B5EF4-FFF2-40B4-BE49-F238E27FC236}">
                <a16:creationId xmlns:a16="http://schemas.microsoft.com/office/drawing/2014/main" id="{1FC99F5F-ABB0-5016-71CA-67E3C8476474}"/>
              </a:ext>
            </a:extLst>
          </p:cNvPr>
          <p:cNvSpPr>
            <a:spLocks noGrp="1"/>
          </p:cNvSpPr>
          <p:nvPr>
            <p:ph idx="1"/>
          </p:nvPr>
        </p:nvSpPr>
        <p:spPr>
          <a:xfrm>
            <a:off x="643420" y="1055957"/>
            <a:ext cx="10569525" cy="5058515"/>
          </a:xfrm>
        </p:spPr>
        <p:txBody>
          <a:bodyPr/>
          <a:lstStyle/>
          <a:p>
            <a:r>
              <a:rPr lang="en-US"/>
              <a:t>I Egentliga Finland finns sammanlagt 9060 registrerade föreningar. Av dessa är ca 790 sådana vars verksamhet är kopplat till social- och hälsovårdsfrågor. En del av dessa föreningar är registrerade på annan ort med har verksamhet i Pargas. Pargas finns närmare 400 registrerade föreningar, 37 av dem hör till s.k. soteföreningar.</a:t>
            </a:r>
          </a:p>
          <a:p>
            <a:r>
              <a:rPr lang="en-US"/>
              <a:t>Föreningarna når ut till en stor mängd invånare dels via den verksamhet och de aktiviteter de erbjuder till sina medlemmar och stadens invånare men också genom att engarera människor i frivilliguppgifter och i att ta ansvar över föreningarnas verksamhet och administration. M.a.o är föreningarna en stor resurs i kommunen både i antal människor men också i form av kunnande och i kommunikationsväg.</a:t>
            </a:r>
          </a:p>
          <a:p>
            <a:pPr fontAlgn="base"/>
            <a:r>
              <a:rPr lang="en-US"/>
              <a:t>Stadens understöd till föreningar har hållits vid ca 300 000 € under några år. </a:t>
            </a:r>
            <a:r>
              <a:rPr lang="sv-FI"/>
              <a:t>Enligt nuvarande linjedragning delar staden understöd till föreningar för kulturverksamhet, verksamhet för barn och unga samt idrottsverksamhet. Fördelningen är enligt följande: kulturunderstöd 101600 €, idrottsföreningar 97675 €, idrottsanläggningar 85200€,  föreningar vars verksamhet riktar sig till ungdomar, 25700 €. </a:t>
            </a:r>
          </a:p>
          <a:p>
            <a:r>
              <a:rPr lang="sv-FI"/>
              <a:t>Ett stort behov av koordinering och utveckling av samarbetet med föreningar finns. Det handlar om t.ex. kommunikation, regelbundna träffar, verksamhetsutrymmen, mm.</a:t>
            </a:r>
          </a:p>
          <a:p>
            <a:endParaRPr lang="en-US"/>
          </a:p>
          <a:p>
            <a:pPr marL="0" indent="0">
              <a:buNone/>
            </a:pPr>
            <a:endParaRPr lang="sv-FI"/>
          </a:p>
        </p:txBody>
      </p:sp>
      <p:sp>
        <p:nvSpPr>
          <p:cNvPr id="7" name="Platshållare för sidfot 6">
            <a:extLst>
              <a:ext uri="{FF2B5EF4-FFF2-40B4-BE49-F238E27FC236}">
                <a16:creationId xmlns:a16="http://schemas.microsoft.com/office/drawing/2014/main" id="{E418FCFF-3439-9320-957F-8FE86A1EDB03}"/>
              </a:ext>
            </a:extLst>
          </p:cNvPr>
          <p:cNvSpPr>
            <a:spLocks noGrp="1"/>
          </p:cNvSpPr>
          <p:nvPr>
            <p:ph type="ftr" sz="quarter" idx="11"/>
          </p:nvPr>
        </p:nvSpPr>
        <p:spPr/>
        <p:txBody>
          <a:bodyPr/>
          <a:lstStyle/>
          <a:p>
            <a:r>
              <a:rPr lang="fi-FI"/>
              <a:t>Källa: PRS föreningsregister, januari 2025</a:t>
            </a:r>
          </a:p>
        </p:txBody>
      </p:sp>
      <p:sp>
        <p:nvSpPr>
          <p:cNvPr id="8" name="Platshållare för bildnummer 7">
            <a:extLst>
              <a:ext uri="{FF2B5EF4-FFF2-40B4-BE49-F238E27FC236}">
                <a16:creationId xmlns:a16="http://schemas.microsoft.com/office/drawing/2014/main" id="{77614EA0-F57C-FC46-E2C0-FB23AB315F27}"/>
              </a:ext>
            </a:extLst>
          </p:cNvPr>
          <p:cNvSpPr>
            <a:spLocks noGrp="1"/>
          </p:cNvSpPr>
          <p:nvPr>
            <p:ph type="sldNum" sz="quarter" idx="12"/>
          </p:nvPr>
        </p:nvSpPr>
        <p:spPr/>
        <p:txBody>
          <a:bodyPr/>
          <a:lstStyle/>
          <a:p>
            <a:fld id="{31160B98-140E-4345-B1A3-2A7247C42973}" type="slidenum">
              <a:rPr lang="fi-FI" smtClean="0"/>
              <a:t>38</a:t>
            </a:fld>
            <a:endParaRPr lang="fi-FI"/>
          </a:p>
        </p:txBody>
      </p:sp>
    </p:spTree>
    <p:extLst>
      <p:ext uri="{BB962C8B-B14F-4D97-AF65-F5344CB8AC3E}">
        <p14:creationId xmlns:p14="http://schemas.microsoft.com/office/powerpoint/2010/main" val="618273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11E92-C760-A9A7-2BEC-7BE3BAA33D11}"/>
              </a:ext>
            </a:extLst>
          </p:cNvPr>
          <p:cNvSpPr>
            <a:spLocks noGrp="1"/>
          </p:cNvSpPr>
          <p:nvPr>
            <p:ph type="ctrTitle"/>
          </p:nvPr>
        </p:nvSpPr>
        <p:spPr/>
        <p:txBody>
          <a:bodyPr/>
          <a:lstStyle/>
          <a:p>
            <a:r>
              <a:rPr lang="en-US"/>
              <a:t>Barn och unga</a:t>
            </a:r>
            <a:endParaRPr lang="sv-FI"/>
          </a:p>
        </p:txBody>
      </p:sp>
      <p:sp>
        <p:nvSpPr>
          <p:cNvPr id="3" name="Underrubrik 2">
            <a:extLst>
              <a:ext uri="{FF2B5EF4-FFF2-40B4-BE49-F238E27FC236}">
                <a16:creationId xmlns:a16="http://schemas.microsoft.com/office/drawing/2014/main" id="{C57BFCE2-F0F8-0CAD-A2DA-C72428641CE5}"/>
              </a:ext>
            </a:extLst>
          </p:cNvPr>
          <p:cNvSpPr>
            <a:spLocks noGrp="1"/>
          </p:cNvSpPr>
          <p:nvPr>
            <p:ph type="subTitle" idx="1"/>
          </p:nvPr>
        </p:nvSpPr>
        <p:spPr/>
        <p:txBody>
          <a:bodyPr/>
          <a:lstStyle/>
          <a:p>
            <a:endParaRPr lang="sv-FI"/>
          </a:p>
        </p:txBody>
      </p:sp>
      <p:sp>
        <p:nvSpPr>
          <p:cNvPr id="4" name="Platshållare för sidfot 3">
            <a:extLst>
              <a:ext uri="{FF2B5EF4-FFF2-40B4-BE49-F238E27FC236}">
                <a16:creationId xmlns:a16="http://schemas.microsoft.com/office/drawing/2014/main" id="{9F1DE291-8A3A-3911-32FC-60F68B84F9D0}"/>
              </a:ext>
            </a:extLst>
          </p:cNvPr>
          <p:cNvSpPr>
            <a:spLocks noGrp="1"/>
          </p:cNvSpPr>
          <p:nvPr>
            <p:ph type="ftr" sz="quarter" idx="11"/>
          </p:nvPr>
        </p:nvSpPr>
        <p:spPr/>
        <p:txBody>
          <a:bodyPr/>
          <a:lstStyle/>
          <a:p>
            <a:r>
              <a:rPr lang="fi-FI"/>
              <a:t>Esityksen nimi lorem ipsum dolor</a:t>
            </a:r>
          </a:p>
        </p:txBody>
      </p:sp>
      <p:sp>
        <p:nvSpPr>
          <p:cNvPr id="5" name="Platshållare för bildnummer 4">
            <a:extLst>
              <a:ext uri="{FF2B5EF4-FFF2-40B4-BE49-F238E27FC236}">
                <a16:creationId xmlns:a16="http://schemas.microsoft.com/office/drawing/2014/main" id="{0C61321F-02A1-C5E0-15BF-AC5148056669}"/>
              </a:ext>
            </a:extLst>
          </p:cNvPr>
          <p:cNvSpPr>
            <a:spLocks noGrp="1"/>
          </p:cNvSpPr>
          <p:nvPr>
            <p:ph type="sldNum" sz="quarter" idx="12"/>
          </p:nvPr>
        </p:nvSpPr>
        <p:spPr/>
        <p:txBody>
          <a:bodyPr/>
          <a:lstStyle/>
          <a:p>
            <a:fld id="{31160B98-140E-4345-B1A3-2A7247C42973}" type="slidenum">
              <a:rPr lang="fi-FI" smtClean="0"/>
              <a:t>39</a:t>
            </a:fld>
            <a:endParaRPr lang="fi-FI"/>
          </a:p>
        </p:txBody>
      </p:sp>
      <p:pic>
        <p:nvPicPr>
          <p:cNvPr id="8" name="Platshållare för bild 7" descr="En bild som visar klädsel, gräs, person, Människoansikte&#10;&#10;AI-genererat innehåll kan vara felaktigt.">
            <a:extLst>
              <a:ext uri="{FF2B5EF4-FFF2-40B4-BE49-F238E27FC236}">
                <a16:creationId xmlns:a16="http://schemas.microsoft.com/office/drawing/2014/main" id="{CBA217DD-24D5-B3CC-C79B-3F75711F1FD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76" r="16576"/>
          <a:stretch>
            <a:fillRect/>
          </a:stretch>
        </p:blipFill>
        <p:spPr/>
      </p:pic>
      <p:sp>
        <p:nvSpPr>
          <p:cNvPr id="9" name="textruta 8">
            <a:extLst>
              <a:ext uri="{FF2B5EF4-FFF2-40B4-BE49-F238E27FC236}">
                <a16:creationId xmlns:a16="http://schemas.microsoft.com/office/drawing/2014/main" id="{5EEE8111-BDB7-37F8-B9F6-CF07817697A6}"/>
              </a:ext>
            </a:extLst>
          </p:cNvPr>
          <p:cNvSpPr txBox="1"/>
          <p:nvPr/>
        </p:nvSpPr>
        <p:spPr>
          <a:xfrm>
            <a:off x="6189785" y="5991599"/>
            <a:ext cx="5715343" cy="138499"/>
          </a:xfrm>
          <a:prstGeom prst="rect">
            <a:avLst/>
          </a:prstGeom>
          <a:noFill/>
        </p:spPr>
        <p:txBody>
          <a:bodyPr wrap="square" lIns="0" tIns="0" rIns="0" bIns="0" rtlCol="0">
            <a:spAutoFit/>
          </a:bodyPr>
          <a:lstStyle/>
          <a:p>
            <a:r>
              <a:rPr lang="sv-FI" sz="900">
                <a:hlinkClick r:id="rId3" tooltip="https://www.flickr.com/photos/57570482@N06/5299266966"/>
              </a:rPr>
              <a:t>Det här fotot</a:t>
            </a:r>
            <a:r>
              <a:rPr lang="sv-FI" sz="900"/>
              <a:t> av Okänd författare licensieras enligt </a:t>
            </a:r>
            <a:r>
              <a:rPr lang="sv-FI" sz="900">
                <a:hlinkClick r:id="rId4" tooltip="https://creativecommons.org/licenses/by-sa/3.0/"/>
              </a:rPr>
              <a:t>CC BY-SA</a:t>
            </a:r>
            <a:endParaRPr lang="sv-FI" sz="900"/>
          </a:p>
        </p:txBody>
      </p:sp>
    </p:spTree>
    <p:extLst>
      <p:ext uri="{BB962C8B-B14F-4D97-AF65-F5344CB8AC3E}">
        <p14:creationId xmlns:p14="http://schemas.microsoft.com/office/powerpoint/2010/main" val="25604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112222C-2E73-C9AA-E4B7-26CED9FBAB45}"/>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EF92F497-19F1-D9AA-01A4-C538378D75CE}"/>
              </a:ext>
            </a:extLst>
          </p:cNvPr>
          <p:cNvSpPr>
            <a:spLocks noGrp="1"/>
          </p:cNvSpPr>
          <p:nvPr>
            <p:ph type="title"/>
          </p:nvPr>
        </p:nvSpPr>
        <p:spPr>
          <a:xfrm>
            <a:off x="560292" y="552057"/>
            <a:ext cx="11344836" cy="486335"/>
          </a:xfrm>
        </p:spPr>
        <p:txBody>
          <a:bodyPr/>
          <a:lstStyle/>
          <a:p>
            <a:r>
              <a:rPr lang="en-US"/>
              <a:t>Lagstiftning</a:t>
            </a:r>
            <a:endParaRPr lang="sv-FI"/>
          </a:p>
        </p:txBody>
      </p:sp>
      <p:sp>
        <p:nvSpPr>
          <p:cNvPr id="4" name="Platshållare för innehåll 3">
            <a:extLst>
              <a:ext uri="{FF2B5EF4-FFF2-40B4-BE49-F238E27FC236}">
                <a16:creationId xmlns:a16="http://schemas.microsoft.com/office/drawing/2014/main" id="{DC698AAD-F840-D532-053D-C879781C0695}"/>
              </a:ext>
            </a:extLst>
          </p:cNvPr>
          <p:cNvSpPr>
            <a:spLocks noGrp="1"/>
          </p:cNvSpPr>
          <p:nvPr>
            <p:ph idx="1"/>
          </p:nvPr>
        </p:nvSpPr>
        <p:spPr>
          <a:xfrm>
            <a:off x="595613" y="1038392"/>
            <a:ext cx="11274193" cy="5125628"/>
          </a:xfrm>
        </p:spPr>
        <p:txBody>
          <a:bodyPr/>
          <a:lstStyle/>
          <a:p>
            <a:pPr marL="0" indent="0">
              <a:lnSpc>
                <a:spcPct val="100000"/>
              </a:lnSpc>
              <a:spcBef>
                <a:spcPts val="0"/>
              </a:spcBef>
              <a:buNone/>
            </a:pPr>
            <a:r>
              <a:rPr lang="sv-FI" sz="1600"/>
              <a:t>Främjandet av hälsa och välfärd har en bred lagstadgad grund. Bestämmelser om främjandet av hälsa och välfärd, ansvar och åtgärder finns i flera lagar, till exempel</a:t>
            </a:r>
          </a:p>
          <a:p>
            <a:pPr marL="0" indent="0">
              <a:lnSpc>
                <a:spcPct val="100000"/>
              </a:lnSpc>
              <a:spcBef>
                <a:spcPts val="0"/>
              </a:spcBef>
              <a:buNone/>
            </a:pPr>
            <a:r>
              <a:rPr lang="sv-FI" sz="1600"/>
              <a:t>Kommunallagen (2015/410) fastställer omsorgen om kommuninvånarnas hälsa och välfärd som en central grundläggande uppgift för kommunen.</a:t>
            </a:r>
          </a:p>
          <a:p>
            <a:pPr marL="0" indent="0">
              <a:lnSpc>
                <a:spcPct val="100000"/>
              </a:lnSpc>
              <a:spcBef>
                <a:spcPts val="0"/>
              </a:spcBef>
              <a:buNone/>
            </a:pPr>
            <a:r>
              <a:rPr lang="sv-FI" sz="1600"/>
              <a:t>Lagen om ordnande av social- och hälsovård (612/2021) ger kommunen (6 §) och välfärdsområdet (7 §) det primära ansvaret för främjandet av hälsa och välfärd till den del denna uppgift är knuten till andra uppgifter som enligt lag ska skötas av organisationen.</a:t>
            </a:r>
          </a:p>
          <a:p>
            <a:pPr marL="0" indent="0">
              <a:lnSpc>
                <a:spcPct val="100000"/>
              </a:lnSpc>
              <a:spcBef>
                <a:spcPts val="0"/>
              </a:spcBef>
              <a:buNone/>
            </a:pPr>
            <a:r>
              <a:rPr lang="sv-FI" sz="1600"/>
              <a:t>I kapitel 2 i hälso- och sjukvårdslagen (1326/2010) finns en ingående beskrivning av kommunens uppgifter för att främja kommuninvånarnas hälsa.</a:t>
            </a:r>
          </a:p>
          <a:p>
            <a:pPr marL="0" indent="0">
              <a:lnSpc>
                <a:spcPct val="100000"/>
              </a:lnSpc>
              <a:spcBef>
                <a:spcPts val="0"/>
              </a:spcBef>
              <a:buNone/>
            </a:pPr>
            <a:r>
              <a:rPr lang="sv-FI" sz="1600"/>
              <a:t>I socialvårdslagen (1301/2014) finns utöver begreppet strukturellt socialt arbete flera motsvarande omnämnanden av kommunens uppgifter.</a:t>
            </a:r>
          </a:p>
          <a:p>
            <a:pPr marL="0" indent="0">
              <a:lnSpc>
                <a:spcPct val="100000"/>
              </a:lnSpc>
              <a:spcBef>
                <a:spcPts val="0"/>
              </a:spcBef>
              <a:buNone/>
            </a:pPr>
            <a:endParaRPr lang="sv-FI" sz="1600"/>
          </a:p>
          <a:p>
            <a:pPr marL="0" indent="0">
              <a:lnSpc>
                <a:spcPct val="100000"/>
              </a:lnSpc>
              <a:spcBef>
                <a:spcPts val="0"/>
              </a:spcBef>
              <a:buNone/>
            </a:pPr>
            <a:r>
              <a:rPr lang="sv-FI" sz="1600"/>
              <a:t>Utöver dessa lagar styrs främjandet av hälsa och välfärd av flera lagar som gäller andra förvaltningsområden, såsom markanvändnings- och bygglagen, lagen om grundläggande utbildning, lagen om kommunernas kulturverksamhet, ungdomslagen, idrottlagen och livsmedelslagen. (Källa: Institutet för hälsa och välfärd)</a:t>
            </a:r>
          </a:p>
          <a:p>
            <a:pPr marL="0" indent="0">
              <a:lnSpc>
                <a:spcPct val="100000"/>
              </a:lnSpc>
              <a:spcBef>
                <a:spcPts val="0"/>
              </a:spcBef>
              <a:buNone/>
            </a:pPr>
            <a:endParaRPr lang="sv-FI" sz="1600"/>
          </a:p>
          <a:p>
            <a:pPr marL="0" indent="0">
              <a:lnSpc>
                <a:spcPct val="100000"/>
              </a:lnSpc>
              <a:spcBef>
                <a:spcPts val="0"/>
              </a:spcBef>
              <a:buNone/>
            </a:pPr>
            <a:r>
              <a:rPr lang="sv-FI" sz="1600"/>
              <a:t>Kommunen ska följa kommuninvånarnas levnadsförhållanden, hälsa och välfärd och de faktorer som påverkar dessa i varje område och inom varje befolkningsgrupp. Fullmäktige i kommunen ska årligen lämna en rapport om kommuninvånarnas hälsa och välfärd, de faktorer som påverkar dessa och de åtgärder som har vidtagits. Dessutom ska det i kommunen en gång per fullmäktigeperiod utarbetas en välfärdsberättelse och välfärdsplan för fullmäktige om de frågor som nämnts ovan. Denna aktuella välfärdsberättelse och välfärdsplan utför den lagstadgade uppgiften som ålagts kommunerna.</a:t>
            </a:r>
          </a:p>
        </p:txBody>
      </p:sp>
      <p:sp>
        <p:nvSpPr>
          <p:cNvPr id="6" name="Platshållare för bildnummer 5">
            <a:extLst>
              <a:ext uri="{FF2B5EF4-FFF2-40B4-BE49-F238E27FC236}">
                <a16:creationId xmlns:a16="http://schemas.microsoft.com/office/drawing/2014/main" id="{08A8A1E9-2AF0-E2C5-21BB-13B01C61A0D8}"/>
              </a:ext>
            </a:extLst>
          </p:cNvPr>
          <p:cNvSpPr>
            <a:spLocks noGrp="1"/>
          </p:cNvSpPr>
          <p:nvPr>
            <p:ph type="sldNum" sz="quarter" idx="12"/>
          </p:nvPr>
        </p:nvSpPr>
        <p:spPr/>
        <p:txBody>
          <a:bodyPr/>
          <a:lstStyle/>
          <a:p>
            <a:fld id="{31160B98-140E-4345-B1A3-2A7247C42973}" type="slidenum">
              <a:rPr lang="fi-FI" smtClean="0"/>
              <a:t>4</a:t>
            </a:fld>
            <a:endParaRPr lang="fi-FI"/>
          </a:p>
        </p:txBody>
      </p:sp>
    </p:spTree>
    <p:extLst>
      <p:ext uri="{BB962C8B-B14F-4D97-AF65-F5344CB8AC3E}">
        <p14:creationId xmlns:p14="http://schemas.microsoft.com/office/powerpoint/2010/main" val="3631578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77F200C-368E-6346-CE60-DC0B21C34035}"/>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B5F0C9AD-EFC3-4545-8DF4-44F6A8182EC3}"/>
              </a:ext>
            </a:extLst>
          </p:cNvPr>
          <p:cNvSpPr>
            <a:spLocks noGrp="1"/>
          </p:cNvSpPr>
          <p:nvPr>
            <p:ph type="title"/>
          </p:nvPr>
        </p:nvSpPr>
        <p:spPr>
          <a:xfrm>
            <a:off x="560293" y="600633"/>
            <a:ext cx="11344836" cy="654424"/>
          </a:xfrm>
        </p:spPr>
        <p:txBody>
          <a:bodyPr/>
          <a:lstStyle/>
          <a:p>
            <a:r>
              <a:rPr lang="en-US"/>
              <a:t>Barn och unga</a:t>
            </a:r>
            <a:endParaRPr lang="sv-FI"/>
          </a:p>
        </p:txBody>
      </p:sp>
      <p:sp>
        <p:nvSpPr>
          <p:cNvPr id="4" name="Platshållare för innehåll 3">
            <a:extLst>
              <a:ext uri="{FF2B5EF4-FFF2-40B4-BE49-F238E27FC236}">
                <a16:creationId xmlns:a16="http://schemas.microsoft.com/office/drawing/2014/main" id="{43E25E5C-5993-D633-B838-0389AE0E715F}"/>
              </a:ext>
            </a:extLst>
          </p:cNvPr>
          <p:cNvSpPr>
            <a:spLocks noGrp="1"/>
          </p:cNvSpPr>
          <p:nvPr>
            <p:ph idx="1"/>
          </p:nvPr>
        </p:nvSpPr>
        <p:spPr>
          <a:xfrm>
            <a:off x="560293" y="1335024"/>
            <a:ext cx="11344836" cy="4720635"/>
          </a:xfrm>
        </p:spPr>
        <p:txBody>
          <a:bodyPr/>
          <a:lstStyle/>
          <a:p>
            <a:r>
              <a:rPr lang="en-US" sz="1900"/>
              <a:t>För att må bra behöver barn känna delaktighet och ha möjlighet att påverka i frågor som gäller dem själva.</a:t>
            </a:r>
          </a:p>
          <a:p>
            <a:r>
              <a:rPr lang="en-US" sz="1900"/>
              <a:t>Barn och ungdomar behöver röra mera på sig och sova tillräckligt, de behöver få äta hälsosam kost och de behöver ha gränser i användandet av sociala medier.</a:t>
            </a:r>
          </a:p>
          <a:p>
            <a:r>
              <a:rPr lang="en-US" sz="1900"/>
              <a:t>Nikotinprodukter är den största enskilda orsaken till beroende. Detta kräver verktyg för snabbt ingripande och stöd både till aktörer inom välfärdsområde och kommun samt rätt information till barn, unga och föräldrar.</a:t>
            </a:r>
          </a:p>
          <a:p>
            <a:r>
              <a:rPr lang="en-US" sz="1900"/>
              <a:t>Problem med den psykiska hälsan har blivit allt vanligare hos ungdomar och förekommer hos allt yngre barn. Speciellt den spykista hälsan hos flickor väcker oro. Hjälp finns dock att få bättre än tidigare.</a:t>
            </a:r>
          </a:p>
          <a:p>
            <a:r>
              <a:rPr lang="en-US" sz="1900"/>
              <a:t>Även av barn och unga upplevd otrygghet, hot av våld och trakasserien väcker oro. Stödjandet av barns och ungas välmående är vår allas sak. Det kräver ett samarbete mellan familjer, välfärdsområdet, kommunen och tredje sektorn</a:t>
            </a:r>
            <a:r>
              <a:rPr lang="en-US" sz="1900">
                <a:latin typeface="+mj-lt"/>
              </a:rPr>
              <a:t>.</a:t>
            </a:r>
          </a:p>
          <a:p>
            <a:endParaRPr lang="sv-FI"/>
          </a:p>
        </p:txBody>
      </p:sp>
      <p:sp>
        <p:nvSpPr>
          <p:cNvPr id="5" name="Platshållare för sidfot 4">
            <a:extLst>
              <a:ext uri="{FF2B5EF4-FFF2-40B4-BE49-F238E27FC236}">
                <a16:creationId xmlns:a16="http://schemas.microsoft.com/office/drawing/2014/main" id="{F6698E03-D32C-AE82-CBB5-1F25F05B019B}"/>
              </a:ext>
            </a:extLst>
          </p:cNvPr>
          <p:cNvSpPr>
            <a:spLocks noGrp="1"/>
          </p:cNvSpPr>
          <p:nvPr>
            <p:ph type="ftr" sz="quarter" idx="11"/>
          </p:nvPr>
        </p:nvSpPr>
        <p:spPr>
          <a:xfrm>
            <a:off x="1510553" y="6391837"/>
            <a:ext cx="4585447" cy="242047"/>
          </a:xfrm>
        </p:spPr>
        <p:txBody>
          <a:bodyPr/>
          <a:lstStyle/>
          <a:p>
            <a:r>
              <a:rPr lang="fi-FI"/>
              <a:t>Källa: Egentliga Finlands  välfärdsområde Varhas välfärdsberättelse</a:t>
            </a:r>
          </a:p>
        </p:txBody>
      </p:sp>
      <p:sp>
        <p:nvSpPr>
          <p:cNvPr id="6" name="Platshållare för bildnummer 5">
            <a:extLst>
              <a:ext uri="{FF2B5EF4-FFF2-40B4-BE49-F238E27FC236}">
                <a16:creationId xmlns:a16="http://schemas.microsoft.com/office/drawing/2014/main" id="{B79026A0-B2D1-7162-97DE-B61A44BA3E51}"/>
              </a:ext>
            </a:extLst>
          </p:cNvPr>
          <p:cNvSpPr>
            <a:spLocks noGrp="1"/>
          </p:cNvSpPr>
          <p:nvPr>
            <p:ph type="sldNum" sz="quarter" idx="12"/>
          </p:nvPr>
        </p:nvSpPr>
        <p:spPr/>
        <p:txBody>
          <a:bodyPr/>
          <a:lstStyle/>
          <a:p>
            <a:fld id="{31160B98-140E-4345-B1A3-2A7247C42973}" type="slidenum">
              <a:rPr lang="fi-FI" smtClean="0"/>
              <a:t>40</a:t>
            </a:fld>
            <a:endParaRPr lang="fi-FI"/>
          </a:p>
        </p:txBody>
      </p:sp>
    </p:spTree>
    <p:extLst>
      <p:ext uri="{BB962C8B-B14F-4D97-AF65-F5344CB8AC3E}">
        <p14:creationId xmlns:p14="http://schemas.microsoft.com/office/powerpoint/2010/main" val="4003000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E240-B7DA-B5B9-4CF1-5E57B90274A5}"/>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4A064BF-4EB2-802F-09D7-F2C7E5AD2E62}"/>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61370021-4B77-B8D7-6390-517B4BF68C33}"/>
              </a:ext>
            </a:extLst>
          </p:cNvPr>
          <p:cNvSpPr>
            <a:spLocks noGrp="1"/>
          </p:cNvSpPr>
          <p:nvPr>
            <p:ph type="title"/>
          </p:nvPr>
        </p:nvSpPr>
        <p:spPr>
          <a:xfrm>
            <a:off x="560293" y="600633"/>
            <a:ext cx="11344836" cy="654424"/>
          </a:xfrm>
        </p:spPr>
        <p:txBody>
          <a:bodyPr/>
          <a:lstStyle/>
          <a:p>
            <a:r>
              <a:rPr lang="en-US"/>
              <a:t>Ur Pargas perspektiv</a:t>
            </a:r>
            <a:endParaRPr lang="sv-FI"/>
          </a:p>
        </p:txBody>
      </p:sp>
      <p:sp>
        <p:nvSpPr>
          <p:cNvPr id="4" name="Platshållare för innehåll 3">
            <a:extLst>
              <a:ext uri="{FF2B5EF4-FFF2-40B4-BE49-F238E27FC236}">
                <a16:creationId xmlns:a16="http://schemas.microsoft.com/office/drawing/2014/main" id="{A186C5E6-EB41-E1E3-1A10-C46B79662A13}"/>
              </a:ext>
            </a:extLst>
          </p:cNvPr>
          <p:cNvSpPr>
            <a:spLocks noGrp="1"/>
          </p:cNvSpPr>
          <p:nvPr>
            <p:ph idx="1"/>
          </p:nvPr>
        </p:nvSpPr>
        <p:spPr>
          <a:xfrm>
            <a:off x="423581" y="1508108"/>
            <a:ext cx="11344836" cy="4882641"/>
          </a:xfrm>
        </p:spPr>
        <p:txBody>
          <a:bodyPr/>
          <a:lstStyle/>
          <a:p>
            <a:r>
              <a:rPr lang="sv-FI"/>
              <a:t>Inom småbarnspedagogiken har man en stor oro för hela familjens välmående hos vissa barn. Familjer orkar allt mindre umgås med sina barn. Barn kan vistas inom småbarnspedagogikens verksamhet trots att familjen har semester, de har långa dagar inom småbarnspedagogiken även om en förälder är hemma. Barnen bjuds på skärmtid eller hobbyer istället för tid tillsammans med familjen. Förlängda närvarodagar och –perioder kräver mera resurser av småbarnspedagogiken.</a:t>
            </a:r>
          </a:p>
          <a:p>
            <a:r>
              <a:rPr lang="sv-FI"/>
              <a:t>Föräldrar har allt svårare att lägga gränser för sina barn; begränsa skärmtid, få barnen med på gemensamma måltider, hålla fast vid förbud eller regler, göra beslut för barnet. Det finns familjer där en förälder inte klarar av barnet ensamt. Då är båda föräldrarna med och hämtar/för barnet till dagvård, barnet är hemma endast om båda föräldrarna lediga. Detta leder till att barnen har svårt att anpassa sig till gruppen och dess vardag inom dagvården. Krav på individuell behandling ställs. Utmaningarna i hemmen syns starkt i barngrupperna.</a:t>
            </a:r>
          </a:p>
          <a:p>
            <a:r>
              <a:rPr lang="sv-FI"/>
              <a:t>Problematiken följer med barnet och syns också i skolan. Barnens otrygghet ger sig uttryck i oro och utmaningar i beteendet. Barnen har inte förmåga att stå ut med utmaningar, spänning, osäkerhet eller oro för att misslyckas.</a:t>
            </a:r>
          </a:p>
          <a:p>
            <a:endParaRPr lang="sv-FI"/>
          </a:p>
        </p:txBody>
      </p:sp>
      <p:sp>
        <p:nvSpPr>
          <p:cNvPr id="6" name="Platshållare för bildnummer 5">
            <a:extLst>
              <a:ext uri="{FF2B5EF4-FFF2-40B4-BE49-F238E27FC236}">
                <a16:creationId xmlns:a16="http://schemas.microsoft.com/office/drawing/2014/main" id="{AC3EC43E-EA54-3524-CD5A-C2F02E9B3016}"/>
              </a:ext>
            </a:extLst>
          </p:cNvPr>
          <p:cNvSpPr>
            <a:spLocks noGrp="1"/>
          </p:cNvSpPr>
          <p:nvPr>
            <p:ph type="sldNum" sz="quarter" idx="12"/>
          </p:nvPr>
        </p:nvSpPr>
        <p:spPr/>
        <p:txBody>
          <a:bodyPr/>
          <a:lstStyle/>
          <a:p>
            <a:fld id="{31160B98-140E-4345-B1A3-2A7247C42973}" type="slidenum">
              <a:rPr lang="fi-FI" smtClean="0"/>
              <a:t>41</a:t>
            </a:fld>
            <a:endParaRPr lang="fi-FI"/>
          </a:p>
        </p:txBody>
      </p:sp>
    </p:spTree>
    <p:extLst>
      <p:ext uri="{BB962C8B-B14F-4D97-AF65-F5344CB8AC3E}">
        <p14:creationId xmlns:p14="http://schemas.microsoft.com/office/powerpoint/2010/main" val="368246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1BD77-FB01-45B7-89A6-04B450101427}"/>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A737FFC-44B5-B96E-B9C7-5CDE5A91C5D5}"/>
              </a:ext>
            </a:extLst>
          </p:cNvPr>
          <p:cNvSpPr>
            <a:spLocks noGrp="1"/>
          </p:cNvSpPr>
          <p:nvPr>
            <p:ph type="sldNum" sz="quarter" idx="12"/>
          </p:nvPr>
        </p:nvSpPr>
        <p:spPr/>
        <p:txBody>
          <a:bodyPr/>
          <a:lstStyle/>
          <a:p>
            <a:fld id="{31160B98-140E-4345-B1A3-2A7247C42973}" type="slidenum">
              <a:rPr lang="fi-FI" smtClean="0"/>
              <a:t>42</a:t>
            </a:fld>
            <a:endParaRPr lang="fi-FI"/>
          </a:p>
        </p:txBody>
      </p:sp>
      <p:sp>
        <p:nvSpPr>
          <p:cNvPr id="13" name="textruta 12">
            <a:extLst>
              <a:ext uri="{FF2B5EF4-FFF2-40B4-BE49-F238E27FC236}">
                <a16:creationId xmlns:a16="http://schemas.microsoft.com/office/drawing/2014/main" id="{8B95C5AF-C95E-9AAA-250F-18D662339D4E}"/>
              </a:ext>
            </a:extLst>
          </p:cNvPr>
          <p:cNvSpPr txBox="1"/>
          <p:nvPr/>
        </p:nvSpPr>
        <p:spPr>
          <a:xfrm>
            <a:off x="363754" y="971158"/>
            <a:ext cx="5567616" cy="1538883"/>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l"/>
            <a:r>
              <a:rPr lang="en-US" sz="2000">
                <a:solidFill>
                  <a:schemeClr val="tx2"/>
                </a:solidFill>
                <a:latin typeface="+mj-lt"/>
              </a:rPr>
              <a:t>Varför äter man inte skolmat? Enligt intern skolenkät är </a:t>
            </a:r>
          </a:p>
          <a:p>
            <a:pPr marL="285750" indent="-285750" algn="l">
              <a:buFontTx/>
              <a:buChar char="-"/>
            </a:pPr>
            <a:r>
              <a:rPr lang="en-US" sz="2000">
                <a:solidFill>
                  <a:schemeClr val="tx2"/>
                </a:solidFill>
                <a:latin typeface="+mj-lt"/>
              </a:rPr>
              <a:t>maten dålig</a:t>
            </a:r>
          </a:p>
          <a:p>
            <a:pPr marL="285750" indent="-285750" algn="l">
              <a:buFontTx/>
              <a:buChar char="-"/>
            </a:pPr>
            <a:r>
              <a:rPr lang="en-US" sz="2000">
                <a:solidFill>
                  <a:schemeClr val="tx2"/>
                </a:solidFill>
                <a:latin typeface="+mj-lt"/>
              </a:rPr>
              <a:t>köerna långa</a:t>
            </a:r>
          </a:p>
          <a:p>
            <a:pPr marL="285750" indent="-285750" algn="l">
              <a:buFontTx/>
              <a:buChar char="-"/>
            </a:pPr>
            <a:r>
              <a:rPr lang="en-US" sz="2000">
                <a:solidFill>
                  <a:schemeClr val="tx2"/>
                </a:solidFill>
                <a:latin typeface="+mj-lt"/>
              </a:rPr>
              <a:t>man har just ätit på hussatimmen</a:t>
            </a:r>
          </a:p>
        </p:txBody>
      </p:sp>
      <p:sp>
        <p:nvSpPr>
          <p:cNvPr id="17" name="textruta 16">
            <a:extLst>
              <a:ext uri="{FF2B5EF4-FFF2-40B4-BE49-F238E27FC236}">
                <a16:creationId xmlns:a16="http://schemas.microsoft.com/office/drawing/2014/main" id="{7867E6A7-B431-6394-8FC5-ACD043CE0A75}"/>
              </a:ext>
            </a:extLst>
          </p:cNvPr>
          <p:cNvSpPr txBox="1"/>
          <p:nvPr/>
        </p:nvSpPr>
        <p:spPr>
          <a:xfrm>
            <a:off x="528383" y="114496"/>
            <a:ext cx="1697581" cy="369331"/>
          </a:xfrm>
          <a:prstGeom prst="rect">
            <a:avLst/>
          </a:prstGeom>
          <a:noFill/>
        </p:spPr>
        <p:txBody>
          <a:bodyPr wrap="square" lIns="0" tIns="0" rIns="0" bIns="0" rtlCol="0">
            <a:spAutoFit/>
          </a:bodyPr>
          <a:lstStyle/>
          <a:p>
            <a:pPr algn="l"/>
            <a:r>
              <a:rPr lang="en-US" sz="2400" b="1">
                <a:solidFill>
                  <a:schemeClr val="tx2"/>
                </a:solidFill>
              </a:rPr>
              <a:t>Skollunch </a:t>
            </a:r>
            <a:endParaRPr lang="sv-FI" sz="2400" b="1" dirty="0" err="1">
              <a:solidFill>
                <a:schemeClr val="tx2"/>
              </a:solidFill>
            </a:endParaRPr>
          </a:p>
        </p:txBody>
      </p:sp>
      <p:pic>
        <p:nvPicPr>
          <p:cNvPr id="4" name="Bildobjekt 3" descr="En bild som visar text, linje, skärmbild, Graf&#10;&#10;AI-genererat innehåll kan vara felaktigt.">
            <a:extLst>
              <a:ext uri="{FF2B5EF4-FFF2-40B4-BE49-F238E27FC236}">
                <a16:creationId xmlns:a16="http://schemas.microsoft.com/office/drawing/2014/main" id="{BEFE27D0-C241-FE4A-CFEE-34C3BF218AAF}"/>
              </a:ext>
            </a:extLst>
          </p:cNvPr>
          <p:cNvPicPr>
            <a:picLocks noChangeAspect="1"/>
          </p:cNvPicPr>
          <p:nvPr/>
        </p:nvPicPr>
        <p:blipFill>
          <a:blip r:embed="rId2"/>
          <a:stretch>
            <a:fillRect/>
          </a:stretch>
        </p:blipFill>
        <p:spPr>
          <a:xfrm>
            <a:off x="6260631" y="621339"/>
            <a:ext cx="5644497" cy="2999316"/>
          </a:xfrm>
          <a:prstGeom prst="rect">
            <a:avLst/>
          </a:prstGeom>
        </p:spPr>
      </p:pic>
      <p:pic>
        <p:nvPicPr>
          <p:cNvPr id="8" name="Bildobjekt 7" descr="En bild som visar text, linje, Graf, skärmbild&#10;&#10;AI-genererat innehåll kan vara felaktigt.">
            <a:extLst>
              <a:ext uri="{FF2B5EF4-FFF2-40B4-BE49-F238E27FC236}">
                <a16:creationId xmlns:a16="http://schemas.microsoft.com/office/drawing/2014/main" id="{A6ADCEB2-DF4A-94E8-64EC-9AE94C0A316E}"/>
              </a:ext>
            </a:extLst>
          </p:cNvPr>
          <p:cNvPicPr>
            <a:picLocks noChangeAspect="1"/>
          </p:cNvPicPr>
          <p:nvPr/>
        </p:nvPicPr>
        <p:blipFill>
          <a:blip r:embed="rId3"/>
          <a:stretch>
            <a:fillRect/>
          </a:stretch>
        </p:blipFill>
        <p:spPr>
          <a:xfrm>
            <a:off x="417548" y="3065249"/>
            <a:ext cx="5620147" cy="2999316"/>
          </a:xfrm>
          <a:prstGeom prst="rect">
            <a:avLst/>
          </a:prstGeom>
        </p:spPr>
      </p:pic>
      <p:sp>
        <p:nvSpPr>
          <p:cNvPr id="2" name="textruta 1">
            <a:extLst>
              <a:ext uri="{FF2B5EF4-FFF2-40B4-BE49-F238E27FC236}">
                <a16:creationId xmlns:a16="http://schemas.microsoft.com/office/drawing/2014/main" id="{636336A0-6B4C-40E8-E69C-91E05FB0ED71}"/>
              </a:ext>
            </a:extLst>
          </p:cNvPr>
          <p:cNvSpPr txBox="1"/>
          <p:nvPr/>
        </p:nvSpPr>
        <p:spPr>
          <a:xfrm>
            <a:off x="6299071" y="4214109"/>
            <a:ext cx="5567616" cy="1231106"/>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l"/>
            <a:r>
              <a:rPr lang="sv-FI" sz="2000">
                <a:solidFill>
                  <a:schemeClr val="tx2"/>
                </a:solidFill>
                <a:latin typeface="+mj-lt"/>
              </a:rPr>
              <a:t>Jargongen i kamratgänget kan påverka det hur man tänker om skolmaten och hur man väljer att äta lunch i skolan. Elever får önska och påverka då matsedeln förnyas.</a:t>
            </a:r>
            <a:endParaRPr lang="en-US" sz="2000">
              <a:solidFill>
                <a:schemeClr val="tx2"/>
              </a:solidFill>
              <a:latin typeface="+mj-lt"/>
            </a:endParaRPr>
          </a:p>
        </p:txBody>
      </p:sp>
    </p:spTree>
    <p:extLst>
      <p:ext uri="{BB962C8B-B14F-4D97-AF65-F5344CB8AC3E}">
        <p14:creationId xmlns:p14="http://schemas.microsoft.com/office/powerpoint/2010/main" val="2487632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56EF0-8026-89F4-F0BB-C49224D4A44A}"/>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14FCB-B399-427C-271B-6F7F3C2FB0E1}"/>
              </a:ext>
            </a:extLst>
          </p:cNvPr>
          <p:cNvSpPr>
            <a:spLocks noGrp="1"/>
          </p:cNvSpPr>
          <p:nvPr>
            <p:ph type="sldNum" sz="quarter" idx="12"/>
          </p:nvPr>
        </p:nvSpPr>
        <p:spPr/>
        <p:txBody>
          <a:bodyPr/>
          <a:lstStyle/>
          <a:p>
            <a:fld id="{31160B98-140E-4345-B1A3-2A7247C42973}" type="slidenum">
              <a:rPr lang="fi-FI" smtClean="0"/>
              <a:t>43</a:t>
            </a:fld>
            <a:endParaRPr lang="fi-FI"/>
          </a:p>
        </p:txBody>
      </p:sp>
      <p:sp>
        <p:nvSpPr>
          <p:cNvPr id="13" name="textruta 12">
            <a:extLst>
              <a:ext uri="{FF2B5EF4-FFF2-40B4-BE49-F238E27FC236}">
                <a16:creationId xmlns:a16="http://schemas.microsoft.com/office/drawing/2014/main" id="{2B7319E8-7F52-DDA9-788C-AEC1E34852BE}"/>
              </a:ext>
            </a:extLst>
          </p:cNvPr>
          <p:cNvSpPr txBox="1"/>
          <p:nvPr/>
        </p:nvSpPr>
        <p:spPr>
          <a:xfrm>
            <a:off x="286871" y="775444"/>
            <a:ext cx="5892256" cy="1231106"/>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l"/>
            <a:r>
              <a:rPr lang="en-US" sz="2000">
                <a:solidFill>
                  <a:schemeClr val="tx2"/>
                </a:solidFill>
                <a:latin typeface="+mj-lt"/>
              </a:rPr>
              <a:t>Enligt Hälsa i skolan-enkäten har motionerandet ökat bland unga. Problemet är att en del motionerar men en växande grupp är i fysiskt dåligt skick. Vissa årskurser rör på sig, andra inte.</a:t>
            </a:r>
          </a:p>
        </p:txBody>
      </p:sp>
      <p:sp>
        <p:nvSpPr>
          <p:cNvPr id="17" name="textruta 16">
            <a:extLst>
              <a:ext uri="{FF2B5EF4-FFF2-40B4-BE49-F238E27FC236}">
                <a16:creationId xmlns:a16="http://schemas.microsoft.com/office/drawing/2014/main" id="{D589D41D-9415-1ED8-751A-FF5BB707AEAE}"/>
              </a:ext>
            </a:extLst>
          </p:cNvPr>
          <p:cNvSpPr txBox="1"/>
          <p:nvPr/>
        </p:nvSpPr>
        <p:spPr>
          <a:xfrm>
            <a:off x="528383" y="114496"/>
            <a:ext cx="2538090" cy="369332"/>
          </a:xfrm>
          <a:prstGeom prst="rect">
            <a:avLst/>
          </a:prstGeom>
          <a:noFill/>
        </p:spPr>
        <p:txBody>
          <a:bodyPr wrap="square" lIns="0" tIns="0" rIns="0" bIns="0" rtlCol="0">
            <a:spAutoFit/>
          </a:bodyPr>
          <a:lstStyle/>
          <a:p>
            <a:pPr algn="l"/>
            <a:r>
              <a:rPr lang="en-US" sz="2400" b="1">
                <a:solidFill>
                  <a:schemeClr val="tx2"/>
                </a:solidFill>
              </a:rPr>
              <a:t>Motionering </a:t>
            </a:r>
            <a:endParaRPr lang="sv-FI" sz="2400" b="1" dirty="0" err="1">
              <a:solidFill>
                <a:schemeClr val="tx2"/>
              </a:solidFill>
            </a:endParaRPr>
          </a:p>
        </p:txBody>
      </p:sp>
      <p:pic>
        <p:nvPicPr>
          <p:cNvPr id="7" name="Bildobjekt 6" descr="En bild som visar text, linje, Graf, skärmbild&#10;&#10;AI-genererat innehåll kan vara felaktigt.">
            <a:extLst>
              <a:ext uri="{FF2B5EF4-FFF2-40B4-BE49-F238E27FC236}">
                <a16:creationId xmlns:a16="http://schemas.microsoft.com/office/drawing/2014/main" id="{8BA3DE04-221D-11CD-B03D-FC1CC3C34DCF}"/>
              </a:ext>
            </a:extLst>
          </p:cNvPr>
          <p:cNvPicPr>
            <a:picLocks noChangeAspect="1"/>
          </p:cNvPicPr>
          <p:nvPr/>
        </p:nvPicPr>
        <p:blipFill>
          <a:blip r:embed="rId2"/>
          <a:stretch>
            <a:fillRect/>
          </a:stretch>
        </p:blipFill>
        <p:spPr>
          <a:xfrm>
            <a:off x="276449" y="2551477"/>
            <a:ext cx="5819551" cy="3068759"/>
          </a:xfrm>
          <a:prstGeom prst="rect">
            <a:avLst/>
          </a:prstGeom>
        </p:spPr>
      </p:pic>
      <p:pic>
        <p:nvPicPr>
          <p:cNvPr id="10" name="Bildobjekt 9" descr="En bild som visar text, linje, skärmbild, Graf&#10;&#10;AI-genererat innehåll kan vara felaktigt.">
            <a:extLst>
              <a:ext uri="{FF2B5EF4-FFF2-40B4-BE49-F238E27FC236}">
                <a16:creationId xmlns:a16="http://schemas.microsoft.com/office/drawing/2014/main" id="{54C69D65-5E5B-0044-3839-784388A9EB0A}"/>
              </a:ext>
            </a:extLst>
          </p:cNvPr>
          <p:cNvPicPr>
            <a:picLocks noChangeAspect="1"/>
          </p:cNvPicPr>
          <p:nvPr/>
        </p:nvPicPr>
        <p:blipFill>
          <a:blip r:embed="rId3"/>
          <a:stretch>
            <a:fillRect/>
          </a:stretch>
        </p:blipFill>
        <p:spPr>
          <a:xfrm>
            <a:off x="6485296" y="546538"/>
            <a:ext cx="5272595" cy="2794948"/>
          </a:xfrm>
          <a:prstGeom prst="rect">
            <a:avLst/>
          </a:prstGeom>
        </p:spPr>
      </p:pic>
      <p:pic>
        <p:nvPicPr>
          <p:cNvPr id="12" name="Bildobjekt 11" descr="En bild som visar text, linje, skärmbild, Graf&#10;&#10;AI-genererat innehåll kan vara felaktigt.">
            <a:extLst>
              <a:ext uri="{FF2B5EF4-FFF2-40B4-BE49-F238E27FC236}">
                <a16:creationId xmlns:a16="http://schemas.microsoft.com/office/drawing/2014/main" id="{C7E557F4-37F0-1370-A8BD-1B2DAFFCC55C}"/>
              </a:ext>
            </a:extLst>
          </p:cNvPr>
          <p:cNvPicPr>
            <a:picLocks noChangeAspect="1"/>
          </p:cNvPicPr>
          <p:nvPr/>
        </p:nvPicPr>
        <p:blipFill>
          <a:blip r:embed="rId4"/>
          <a:stretch>
            <a:fillRect/>
          </a:stretch>
        </p:blipFill>
        <p:spPr>
          <a:xfrm>
            <a:off x="6485296" y="3429000"/>
            <a:ext cx="5272594" cy="2787808"/>
          </a:xfrm>
          <a:prstGeom prst="rect">
            <a:avLst/>
          </a:prstGeom>
        </p:spPr>
      </p:pic>
    </p:spTree>
    <p:extLst>
      <p:ext uri="{BB962C8B-B14F-4D97-AF65-F5344CB8AC3E}">
        <p14:creationId xmlns:p14="http://schemas.microsoft.com/office/powerpoint/2010/main" val="2804909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1EF07-857E-69C2-89D6-8B610D270B4E}"/>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AEB27E9-237A-FAC0-8E53-47AAF683557E}"/>
              </a:ext>
            </a:extLst>
          </p:cNvPr>
          <p:cNvSpPr>
            <a:spLocks noGrp="1"/>
          </p:cNvSpPr>
          <p:nvPr>
            <p:ph type="sldNum" sz="quarter" idx="12"/>
          </p:nvPr>
        </p:nvSpPr>
        <p:spPr/>
        <p:txBody>
          <a:bodyPr/>
          <a:lstStyle/>
          <a:p>
            <a:fld id="{31160B98-140E-4345-B1A3-2A7247C42973}" type="slidenum">
              <a:rPr lang="fi-FI" smtClean="0"/>
              <a:t>44</a:t>
            </a:fld>
            <a:endParaRPr lang="fi-FI"/>
          </a:p>
        </p:txBody>
      </p:sp>
      <p:sp>
        <p:nvSpPr>
          <p:cNvPr id="13" name="textruta 12">
            <a:extLst>
              <a:ext uri="{FF2B5EF4-FFF2-40B4-BE49-F238E27FC236}">
                <a16:creationId xmlns:a16="http://schemas.microsoft.com/office/drawing/2014/main" id="{B0DE1636-85AB-189C-D53B-6DE44E1304ED}"/>
              </a:ext>
            </a:extLst>
          </p:cNvPr>
          <p:cNvSpPr txBox="1"/>
          <p:nvPr/>
        </p:nvSpPr>
        <p:spPr>
          <a:xfrm>
            <a:off x="286871" y="775444"/>
            <a:ext cx="5892256" cy="923330"/>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l"/>
            <a:r>
              <a:rPr lang="en-US" sz="2000">
                <a:solidFill>
                  <a:schemeClr val="tx2"/>
                </a:solidFill>
                <a:latin typeface="+mj-lt"/>
              </a:rPr>
              <a:t>Användningen ökar i oroande takt. Elcigarretter röks i skoltoaletter, nikotinpåsar finns i skolan på golvet.</a:t>
            </a:r>
          </a:p>
          <a:p>
            <a:pPr algn="l"/>
            <a:endParaRPr lang="en-US" sz="2000">
              <a:solidFill>
                <a:schemeClr val="tx2"/>
              </a:solidFill>
              <a:latin typeface="+mj-lt"/>
            </a:endParaRPr>
          </a:p>
        </p:txBody>
      </p:sp>
      <p:sp>
        <p:nvSpPr>
          <p:cNvPr id="17" name="textruta 16">
            <a:extLst>
              <a:ext uri="{FF2B5EF4-FFF2-40B4-BE49-F238E27FC236}">
                <a16:creationId xmlns:a16="http://schemas.microsoft.com/office/drawing/2014/main" id="{A2CD184A-1B47-300B-DCEA-280885838DD4}"/>
              </a:ext>
            </a:extLst>
          </p:cNvPr>
          <p:cNvSpPr txBox="1"/>
          <p:nvPr/>
        </p:nvSpPr>
        <p:spPr>
          <a:xfrm>
            <a:off x="528381" y="114496"/>
            <a:ext cx="9548491" cy="376982"/>
          </a:xfrm>
          <a:prstGeom prst="rect">
            <a:avLst/>
          </a:prstGeom>
          <a:noFill/>
        </p:spPr>
        <p:txBody>
          <a:bodyPr wrap="square" lIns="0" tIns="0" rIns="0" bIns="0" rtlCol="0">
            <a:spAutoFit/>
          </a:bodyPr>
          <a:lstStyle/>
          <a:p>
            <a:pPr algn="l"/>
            <a:r>
              <a:rPr lang="en-US" sz="2400" b="1">
                <a:solidFill>
                  <a:schemeClr val="tx2"/>
                </a:solidFill>
              </a:rPr>
              <a:t>Användandet av tobaksprodukter bland ungdomar </a:t>
            </a:r>
            <a:endParaRPr lang="sv-FI" sz="2400" b="1" dirty="0" err="1">
              <a:solidFill>
                <a:schemeClr val="tx2"/>
              </a:solidFill>
            </a:endParaRPr>
          </a:p>
        </p:txBody>
      </p:sp>
      <p:pic>
        <p:nvPicPr>
          <p:cNvPr id="8" name="Bildobjekt 7" descr="En bild som visar text, linje, Graf, skärmbild&#10;&#10;AI-genererat innehåll kan vara felaktigt.">
            <a:extLst>
              <a:ext uri="{FF2B5EF4-FFF2-40B4-BE49-F238E27FC236}">
                <a16:creationId xmlns:a16="http://schemas.microsoft.com/office/drawing/2014/main" id="{40077AD6-3399-6C83-417E-6E12B66F79FF}"/>
              </a:ext>
            </a:extLst>
          </p:cNvPr>
          <p:cNvPicPr>
            <a:picLocks noChangeAspect="1"/>
          </p:cNvPicPr>
          <p:nvPr/>
        </p:nvPicPr>
        <p:blipFill>
          <a:blip r:embed="rId2"/>
          <a:stretch>
            <a:fillRect/>
          </a:stretch>
        </p:blipFill>
        <p:spPr>
          <a:xfrm>
            <a:off x="369998" y="2694970"/>
            <a:ext cx="5892256" cy="3123879"/>
          </a:xfrm>
          <a:prstGeom prst="rect">
            <a:avLst/>
          </a:prstGeom>
        </p:spPr>
      </p:pic>
      <p:pic>
        <p:nvPicPr>
          <p:cNvPr id="11" name="Bildobjekt 10" descr="En bild som visar text, linje, Graf, skärmbild&#10;&#10;AI-genererat innehåll kan vara felaktigt.">
            <a:extLst>
              <a:ext uri="{FF2B5EF4-FFF2-40B4-BE49-F238E27FC236}">
                <a16:creationId xmlns:a16="http://schemas.microsoft.com/office/drawing/2014/main" id="{0EDE9F36-E82E-CB33-2F3F-BB8E30917067}"/>
              </a:ext>
            </a:extLst>
          </p:cNvPr>
          <p:cNvPicPr>
            <a:picLocks noChangeAspect="1"/>
          </p:cNvPicPr>
          <p:nvPr/>
        </p:nvPicPr>
        <p:blipFill>
          <a:blip r:embed="rId3"/>
          <a:stretch>
            <a:fillRect/>
          </a:stretch>
        </p:blipFill>
        <p:spPr>
          <a:xfrm>
            <a:off x="6519472" y="541721"/>
            <a:ext cx="5314681" cy="2810453"/>
          </a:xfrm>
          <a:prstGeom prst="rect">
            <a:avLst/>
          </a:prstGeom>
        </p:spPr>
      </p:pic>
      <p:pic>
        <p:nvPicPr>
          <p:cNvPr id="15" name="Bildobjekt 14" descr="En bild som visar text, linje, skärmbild, Graf&#10;&#10;AI-genererat innehåll kan vara felaktigt.">
            <a:extLst>
              <a:ext uri="{FF2B5EF4-FFF2-40B4-BE49-F238E27FC236}">
                <a16:creationId xmlns:a16="http://schemas.microsoft.com/office/drawing/2014/main" id="{7C1EDF27-31BF-3FCE-3158-0A1C397BE8B9}"/>
              </a:ext>
            </a:extLst>
          </p:cNvPr>
          <p:cNvPicPr>
            <a:picLocks noChangeAspect="1"/>
          </p:cNvPicPr>
          <p:nvPr/>
        </p:nvPicPr>
        <p:blipFill>
          <a:blip r:embed="rId4"/>
          <a:stretch>
            <a:fillRect/>
          </a:stretch>
        </p:blipFill>
        <p:spPr>
          <a:xfrm>
            <a:off x="6519472" y="3402417"/>
            <a:ext cx="5302530" cy="2793298"/>
          </a:xfrm>
          <a:prstGeom prst="rect">
            <a:avLst/>
          </a:prstGeom>
        </p:spPr>
      </p:pic>
    </p:spTree>
    <p:extLst>
      <p:ext uri="{BB962C8B-B14F-4D97-AF65-F5344CB8AC3E}">
        <p14:creationId xmlns:p14="http://schemas.microsoft.com/office/powerpoint/2010/main" val="1700263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C37A4-D7BB-B5CB-0C6D-1D3AE30C53C1}"/>
            </a:ext>
          </a:extLst>
        </p:cNvPr>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E5720F9F-737E-324C-90FA-097B52B56740}"/>
              </a:ext>
            </a:extLst>
          </p:cNvPr>
          <p:cNvSpPr>
            <a:spLocks noGrp="1"/>
          </p:cNvSpPr>
          <p:nvPr>
            <p:ph type="ftr" sz="quarter" idx="11"/>
          </p:nvPr>
        </p:nvSpPr>
        <p:spPr/>
        <p:txBody>
          <a:bodyPr/>
          <a:lstStyle/>
          <a:p>
            <a:r>
              <a:rPr lang="fi-FI"/>
              <a:t>Esityksen nimi lorem ipsum dolor</a:t>
            </a:r>
          </a:p>
        </p:txBody>
      </p:sp>
      <p:sp>
        <p:nvSpPr>
          <p:cNvPr id="6" name="Platshållare för bildnummer 5">
            <a:extLst>
              <a:ext uri="{FF2B5EF4-FFF2-40B4-BE49-F238E27FC236}">
                <a16:creationId xmlns:a16="http://schemas.microsoft.com/office/drawing/2014/main" id="{789C4E7B-CD8E-0AFE-4A49-B0F1EDDC9025}"/>
              </a:ext>
            </a:extLst>
          </p:cNvPr>
          <p:cNvSpPr>
            <a:spLocks noGrp="1"/>
          </p:cNvSpPr>
          <p:nvPr>
            <p:ph type="sldNum" sz="quarter" idx="12"/>
          </p:nvPr>
        </p:nvSpPr>
        <p:spPr/>
        <p:txBody>
          <a:bodyPr/>
          <a:lstStyle/>
          <a:p>
            <a:fld id="{31160B98-140E-4345-B1A3-2A7247C42973}" type="slidenum">
              <a:rPr lang="fi-FI" smtClean="0"/>
              <a:t>45</a:t>
            </a:fld>
            <a:endParaRPr lang="fi-FI"/>
          </a:p>
        </p:txBody>
      </p:sp>
      <p:sp>
        <p:nvSpPr>
          <p:cNvPr id="13" name="textruta 12">
            <a:extLst>
              <a:ext uri="{FF2B5EF4-FFF2-40B4-BE49-F238E27FC236}">
                <a16:creationId xmlns:a16="http://schemas.microsoft.com/office/drawing/2014/main" id="{6D31E03A-A44D-0845-86CB-12DC3B616E2D}"/>
              </a:ext>
            </a:extLst>
          </p:cNvPr>
          <p:cNvSpPr txBox="1"/>
          <p:nvPr/>
        </p:nvSpPr>
        <p:spPr>
          <a:xfrm>
            <a:off x="286871" y="610191"/>
            <a:ext cx="9154584" cy="615553"/>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l"/>
            <a:r>
              <a:rPr lang="en-US" sz="2000">
                <a:solidFill>
                  <a:schemeClr val="tx2"/>
                </a:solidFill>
                <a:latin typeface="+mj-lt"/>
              </a:rPr>
              <a:t>Siffrorna är högre än inom välfärdsområdet och hela Finland i medeltal.</a:t>
            </a:r>
          </a:p>
          <a:p>
            <a:pPr algn="l"/>
            <a:endParaRPr lang="en-US" sz="2000">
              <a:solidFill>
                <a:schemeClr val="tx2"/>
              </a:solidFill>
              <a:latin typeface="+mj-lt"/>
            </a:endParaRPr>
          </a:p>
        </p:txBody>
      </p:sp>
      <p:sp>
        <p:nvSpPr>
          <p:cNvPr id="17" name="textruta 16">
            <a:extLst>
              <a:ext uri="{FF2B5EF4-FFF2-40B4-BE49-F238E27FC236}">
                <a16:creationId xmlns:a16="http://schemas.microsoft.com/office/drawing/2014/main" id="{E6AAC9DB-8ECB-FDF8-AE3E-6095D6660219}"/>
              </a:ext>
            </a:extLst>
          </p:cNvPr>
          <p:cNvSpPr txBox="1"/>
          <p:nvPr/>
        </p:nvSpPr>
        <p:spPr>
          <a:xfrm>
            <a:off x="528381" y="114495"/>
            <a:ext cx="8791110" cy="369332"/>
          </a:xfrm>
          <a:prstGeom prst="rect">
            <a:avLst/>
          </a:prstGeom>
          <a:noFill/>
        </p:spPr>
        <p:txBody>
          <a:bodyPr wrap="square" lIns="0" tIns="0" rIns="0" bIns="0" rtlCol="0">
            <a:spAutoFit/>
          </a:bodyPr>
          <a:lstStyle/>
          <a:p>
            <a:pPr algn="l"/>
            <a:r>
              <a:rPr lang="en-US" sz="2400" b="1">
                <a:solidFill>
                  <a:schemeClr val="tx2"/>
                </a:solidFill>
              </a:rPr>
              <a:t>Alkoholanvändning och penningspel bland ungdomar </a:t>
            </a:r>
            <a:endParaRPr lang="sv-FI" sz="2400" b="1" dirty="0" err="1">
              <a:solidFill>
                <a:schemeClr val="tx2"/>
              </a:solidFill>
            </a:endParaRPr>
          </a:p>
        </p:txBody>
      </p:sp>
      <p:pic>
        <p:nvPicPr>
          <p:cNvPr id="7" name="Bildobjekt 6" descr="En bild som visar text, linje, skärmbild, Graf&#10;&#10;AI-genererat innehåll kan vara felaktigt.">
            <a:extLst>
              <a:ext uri="{FF2B5EF4-FFF2-40B4-BE49-F238E27FC236}">
                <a16:creationId xmlns:a16="http://schemas.microsoft.com/office/drawing/2014/main" id="{C285B4F4-BDC1-7009-021D-5905B2026475}"/>
              </a:ext>
            </a:extLst>
          </p:cNvPr>
          <p:cNvPicPr>
            <a:picLocks noChangeAspect="1"/>
          </p:cNvPicPr>
          <p:nvPr/>
        </p:nvPicPr>
        <p:blipFill>
          <a:blip r:embed="rId2"/>
          <a:stretch>
            <a:fillRect/>
          </a:stretch>
        </p:blipFill>
        <p:spPr>
          <a:xfrm>
            <a:off x="835727" y="1281112"/>
            <a:ext cx="4894839" cy="2582862"/>
          </a:xfrm>
          <a:prstGeom prst="rect">
            <a:avLst/>
          </a:prstGeom>
        </p:spPr>
      </p:pic>
      <p:pic>
        <p:nvPicPr>
          <p:cNvPr id="10" name="Bildobjekt 9" descr="En bild som visar text, linje, Graf, skärmbild&#10;&#10;AI-genererat innehåll kan vara felaktigt.">
            <a:extLst>
              <a:ext uri="{FF2B5EF4-FFF2-40B4-BE49-F238E27FC236}">
                <a16:creationId xmlns:a16="http://schemas.microsoft.com/office/drawing/2014/main" id="{6A41D0D7-A6B9-91CA-D4F3-98CC7225F87C}"/>
              </a:ext>
            </a:extLst>
          </p:cNvPr>
          <p:cNvPicPr>
            <a:picLocks noChangeAspect="1"/>
          </p:cNvPicPr>
          <p:nvPr/>
        </p:nvPicPr>
        <p:blipFill>
          <a:blip r:embed="rId3"/>
          <a:stretch>
            <a:fillRect/>
          </a:stretch>
        </p:blipFill>
        <p:spPr>
          <a:xfrm>
            <a:off x="6615671" y="1281112"/>
            <a:ext cx="5057217" cy="2661694"/>
          </a:xfrm>
          <a:prstGeom prst="rect">
            <a:avLst/>
          </a:prstGeom>
        </p:spPr>
      </p:pic>
      <p:pic>
        <p:nvPicPr>
          <p:cNvPr id="14" name="Bildobjekt 13" descr="En bild som visar text, linje, skärmbild, Graf&#10;&#10;AI-genererat innehåll kan vara felaktigt.">
            <a:extLst>
              <a:ext uri="{FF2B5EF4-FFF2-40B4-BE49-F238E27FC236}">
                <a16:creationId xmlns:a16="http://schemas.microsoft.com/office/drawing/2014/main" id="{75B207D7-C762-C465-B180-7A463F05AE26}"/>
              </a:ext>
            </a:extLst>
          </p:cNvPr>
          <p:cNvPicPr>
            <a:picLocks noChangeAspect="1"/>
          </p:cNvPicPr>
          <p:nvPr/>
        </p:nvPicPr>
        <p:blipFill>
          <a:blip r:embed="rId4"/>
          <a:stretch>
            <a:fillRect/>
          </a:stretch>
        </p:blipFill>
        <p:spPr>
          <a:xfrm>
            <a:off x="846628" y="3998174"/>
            <a:ext cx="4873035" cy="2577628"/>
          </a:xfrm>
          <a:prstGeom prst="rect">
            <a:avLst/>
          </a:prstGeom>
        </p:spPr>
      </p:pic>
      <p:pic>
        <p:nvPicPr>
          <p:cNvPr id="18" name="Bildobjekt 17" descr="En bild som visar text, linje, skärmbild, Graf&#10;&#10;AI-genererat innehåll kan vara felaktigt.">
            <a:extLst>
              <a:ext uri="{FF2B5EF4-FFF2-40B4-BE49-F238E27FC236}">
                <a16:creationId xmlns:a16="http://schemas.microsoft.com/office/drawing/2014/main" id="{86D384D2-A17B-A3FC-E352-155A222D7CD9}"/>
              </a:ext>
            </a:extLst>
          </p:cNvPr>
          <p:cNvPicPr>
            <a:picLocks noChangeAspect="1"/>
          </p:cNvPicPr>
          <p:nvPr/>
        </p:nvPicPr>
        <p:blipFill>
          <a:blip r:embed="rId5"/>
          <a:stretch>
            <a:fillRect/>
          </a:stretch>
        </p:blipFill>
        <p:spPr>
          <a:xfrm>
            <a:off x="6615670" y="3998174"/>
            <a:ext cx="5057217" cy="2668545"/>
          </a:xfrm>
          <a:prstGeom prst="rect">
            <a:avLst/>
          </a:prstGeom>
        </p:spPr>
      </p:pic>
    </p:spTree>
    <p:extLst>
      <p:ext uri="{BB962C8B-B14F-4D97-AF65-F5344CB8AC3E}">
        <p14:creationId xmlns:p14="http://schemas.microsoft.com/office/powerpoint/2010/main" val="1075384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024CD-6068-D5F2-BE22-859879CE800A}"/>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9F98699-AF76-8E45-5A62-09C08AA25A68}"/>
              </a:ext>
            </a:extLst>
          </p:cNvPr>
          <p:cNvSpPr>
            <a:spLocks noGrp="1"/>
          </p:cNvSpPr>
          <p:nvPr>
            <p:ph type="sldNum" sz="quarter" idx="12"/>
          </p:nvPr>
        </p:nvSpPr>
        <p:spPr/>
        <p:txBody>
          <a:bodyPr/>
          <a:lstStyle/>
          <a:p>
            <a:fld id="{31160B98-140E-4345-B1A3-2A7247C42973}" type="slidenum">
              <a:rPr lang="fi-FI" smtClean="0"/>
              <a:t>46</a:t>
            </a:fld>
            <a:endParaRPr lang="fi-FI"/>
          </a:p>
        </p:txBody>
      </p:sp>
      <p:sp>
        <p:nvSpPr>
          <p:cNvPr id="13" name="textruta 12">
            <a:extLst>
              <a:ext uri="{FF2B5EF4-FFF2-40B4-BE49-F238E27FC236}">
                <a16:creationId xmlns:a16="http://schemas.microsoft.com/office/drawing/2014/main" id="{0048D02D-EDB8-C18C-5093-661D3F9F074E}"/>
              </a:ext>
            </a:extLst>
          </p:cNvPr>
          <p:cNvSpPr txBox="1"/>
          <p:nvPr/>
        </p:nvSpPr>
        <p:spPr>
          <a:xfrm>
            <a:off x="286871" y="610191"/>
            <a:ext cx="11386016" cy="1231106"/>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l"/>
            <a:r>
              <a:rPr lang="en-US" sz="2000">
                <a:solidFill>
                  <a:schemeClr val="tx2"/>
                </a:solidFill>
                <a:latin typeface="+mj-lt"/>
              </a:rPr>
              <a:t>Endast 7% av gymnasieeleverna och 10% av eleverna i åk 8 och 9 har upplevt positiv mental hälsa vid undersökningstiden. Ca 20 % av båda grupperna upplever ångest. Ensamheten syns i skolans vardag.</a:t>
            </a:r>
          </a:p>
          <a:p>
            <a:pPr algn="l"/>
            <a:endParaRPr lang="en-US" sz="2000">
              <a:solidFill>
                <a:schemeClr val="tx2"/>
              </a:solidFill>
              <a:latin typeface="+mj-lt"/>
            </a:endParaRPr>
          </a:p>
          <a:p>
            <a:pPr algn="l"/>
            <a:endParaRPr lang="en-US" sz="2000">
              <a:solidFill>
                <a:schemeClr val="tx2"/>
              </a:solidFill>
              <a:latin typeface="+mj-lt"/>
            </a:endParaRPr>
          </a:p>
        </p:txBody>
      </p:sp>
      <p:sp>
        <p:nvSpPr>
          <p:cNvPr id="17" name="textruta 16">
            <a:extLst>
              <a:ext uri="{FF2B5EF4-FFF2-40B4-BE49-F238E27FC236}">
                <a16:creationId xmlns:a16="http://schemas.microsoft.com/office/drawing/2014/main" id="{2142A77C-73C9-FA57-251C-5EA1AD395A3C}"/>
              </a:ext>
            </a:extLst>
          </p:cNvPr>
          <p:cNvSpPr txBox="1"/>
          <p:nvPr/>
        </p:nvSpPr>
        <p:spPr>
          <a:xfrm>
            <a:off x="528381" y="114495"/>
            <a:ext cx="8791110" cy="369332"/>
          </a:xfrm>
          <a:prstGeom prst="rect">
            <a:avLst/>
          </a:prstGeom>
          <a:noFill/>
        </p:spPr>
        <p:txBody>
          <a:bodyPr wrap="square" lIns="0" tIns="0" rIns="0" bIns="0" rtlCol="0">
            <a:spAutoFit/>
          </a:bodyPr>
          <a:lstStyle/>
          <a:p>
            <a:pPr algn="l"/>
            <a:r>
              <a:rPr lang="en-US" sz="2400" b="1">
                <a:solidFill>
                  <a:schemeClr val="tx2"/>
                </a:solidFill>
              </a:rPr>
              <a:t>Mental hälsa</a:t>
            </a:r>
            <a:endParaRPr lang="sv-FI" sz="2400" b="1" dirty="0" err="1">
              <a:solidFill>
                <a:schemeClr val="tx2"/>
              </a:solidFill>
            </a:endParaRPr>
          </a:p>
        </p:txBody>
      </p:sp>
      <p:pic>
        <p:nvPicPr>
          <p:cNvPr id="3" name="Bildobjekt 2" descr="En bild som visar text, linje, Graf, skärmbild&#10;&#10;AI-genererat innehåll kan vara felaktigt.">
            <a:extLst>
              <a:ext uri="{FF2B5EF4-FFF2-40B4-BE49-F238E27FC236}">
                <a16:creationId xmlns:a16="http://schemas.microsoft.com/office/drawing/2014/main" id="{AFBCD3B0-E6D4-C110-AFC5-295BF8BDBE6A}"/>
              </a:ext>
            </a:extLst>
          </p:cNvPr>
          <p:cNvPicPr>
            <a:picLocks noChangeAspect="1"/>
          </p:cNvPicPr>
          <p:nvPr/>
        </p:nvPicPr>
        <p:blipFill>
          <a:blip r:embed="rId2"/>
          <a:stretch>
            <a:fillRect/>
          </a:stretch>
        </p:blipFill>
        <p:spPr>
          <a:xfrm>
            <a:off x="846628" y="1281112"/>
            <a:ext cx="4879976" cy="2577628"/>
          </a:xfrm>
          <a:prstGeom prst="rect">
            <a:avLst/>
          </a:prstGeom>
        </p:spPr>
      </p:pic>
      <p:pic>
        <p:nvPicPr>
          <p:cNvPr id="8" name="Bildobjekt 7" descr="En bild som visar text, linje, Graf, skärmbild&#10;&#10;AI-genererat innehåll kan vara felaktigt.">
            <a:extLst>
              <a:ext uri="{FF2B5EF4-FFF2-40B4-BE49-F238E27FC236}">
                <a16:creationId xmlns:a16="http://schemas.microsoft.com/office/drawing/2014/main" id="{F498C65C-7B18-C7A1-4137-66785E9AC6A4}"/>
              </a:ext>
            </a:extLst>
          </p:cNvPr>
          <p:cNvPicPr>
            <a:picLocks noChangeAspect="1"/>
          </p:cNvPicPr>
          <p:nvPr/>
        </p:nvPicPr>
        <p:blipFill>
          <a:blip r:embed="rId3"/>
          <a:stretch>
            <a:fillRect/>
          </a:stretch>
        </p:blipFill>
        <p:spPr>
          <a:xfrm>
            <a:off x="870925" y="3935231"/>
            <a:ext cx="4855679" cy="2577629"/>
          </a:xfrm>
          <a:prstGeom prst="rect">
            <a:avLst/>
          </a:prstGeom>
        </p:spPr>
      </p:pic>
      <p:pic>
        <p:nvPicPr>
          <p:cNvPr id="11" name="Bildobjekt 10" descr="En bild som visar text, linje, skärmbild, Graf&#10;&#10;AI-genererat innehåll kan vara felaktigt.">
            <a:extLst>
              <a:ext uri="{FF2B5EF4-FFF2-40B4-BE49-F238E27FC236}">
                <a16:creationId xmlns:a16="http://schemas.microsoft.com/office/drawing/2014/main" id="{B892C129-5178-1F18-EFF8-1EEDAC4176D7}"/>
              </a:ext>
            </a:extLst>
          </p:cNvPr>
          <p:cNvPicPr>
            <a:picLocks noChangeAspect="1"/>
          </p:cNvPicPr>
          <p:nvPr/>
        </p:nvPicPr>
        <p:blipFill>
          <a:blip r:embed="rId4"/>
          <a:stretch>
            <a:fillRect/>
          </a:stretch>
        </p:blipFill>
        <p:spPr>
          <a:xfrm>
            <a:off x="6615669" y="1281111"/>
            <a:ext cx="4879977" cy="2574673"/>
          </a:xfrm>
          <a:prstGeom prst="rect">
            <a:avLst/>
          </a:prstGeom>
        </p:spPr>
      </p:pic>
      <p:pic>
        <p:nvPicPr>
          <p:cNvPr id="15" name="Bildobjekt 14" descr="En bild som visar linje, text, Graf, diagram&#10;&#10;AI-genererat innehåll kan vara felaktigt.">
            <a:extLst>
              <a:ext uri="{FF2B5EF4-FFF2-40B4-BE49-F238E27FC236}">
                <a16:creationId xmlns:a16="http://schemas.microsoft.com/office/drawing/2014/main" id="{DAFDF5FC-4202-A599-52CB-6CFCB5B995E7}"/>
              </a:ext>
            </a:extLst>
          </p:cNvPr>
          <p:cNvPicPr>
            <a:picLocks noChangeAspect="1"/>
          </p:cNvPicPr>
          <p:nvPr/>
        </p:nvPicPr>
        <p:blipFill>
          <a:blip r:embed="rId5"/>
          <a:stretch>
            <a:fillRect/>
          </a:stretch>
        </p:blipFill>
        <p:spPr>
          <a:xfrm>
            <a:off x="6615669" y="3935231"/>
            <a:ext cx="4879977" cy="2574329"/>
          </a:xfrm>
          <a:prstGeom prst="rect">
            <a:avLst/>
          </a:prstGeom>
        </p:spPr>
      </p:pic>
    </p:spTree>
    <p:extLst>
      <p:ext uri="{BB962C8B-B14F-4D97-AF65-F5344CB8AC3E}">
        <p14:creationId xmlns:p14="http://schemas.microsoft.com/office/powerpoint/2010/main" val="3373515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CD86E8-EC6E-1998-CC7A-D2D27DC56477}"/>
              </a:ext>
            </a:extLst>
          </p:cNvPr>
          <p:cNvSpPr>
            <a:spLocks noGrp="1"/>
          </p:cNvSpPr>
          <p:nvPr>
            <p:ph type="ctrTitle"/>
          </p:nvPr>
        </p:nvSpPr>
        <p:spPr>
          <a:xfrm>
            <a:off x="519251" y="2092259"/>
            <a:ext cx="5662860" cy="2387600"/>
          </a:xfrm>
        </p:spPr>
        <p:txBody>
          <a:bodyPr/>
          <a:lstStyle/>
          <a:p>
            <a:r>
              <a:rPr lang="en-US"/>
              <a:t>Personer i arbetsför ålder</a:t>
            </a:r>
            <a:br>
              <a:rPr lang="en-US"/>
            </a:br>
            <a:endParaRPr lang="sv-FI"/>
          </a:p>
        </p:txBody>
      </p:sp>
      <p:sp>
        <p:nvSpPr>
          <p:cNvPr id="5" name="Platshållare för bildnummer 4">
            <a:extLst>
              <a:ext uri="{FF2B5EF4-FFF2-40B4-BE49-F238E27FC236}">
                <a16:creationId xmlns:a16="http://schemas.microsoft.com/office/drawing/2014/main" id="{F55B0A80-8240-BFFF-0315-624182C9A37B}"/>
              </a:ext>
            </a:extLst>
          </p:cNvPr>
          <p:cNvSpPr>
            <a:spLocks noGrp="1"/>
          </p:cNvSpPr>
          <p:nvPr>
            <p:ph type="sldNum" sz="quarter" idx="12"/>
          </p:nvPr>
        </p:nvSpPr>
        <p:spPr/>
        <p:txBody>
          <a:bodyPr/>
          <a:lstStyle/>
          <a:p>
            <a:fld id="{31160B98-140E-4345-B1A3-2A7247C42973}" type="slidenum">
              <a:rPr lang="fi-FI" smtClean="0"/>
              <a:t>47</a:t>
            </a:fld>
            <a:endParaRPr lang="fi-FI"/>
          </a:p>
        </p:txBody>
      </p:sp>
      <p:pic>
        <p:nvPicPr>
          <p:cNvPr id="8" name="Platshållare för bild 7" descr="En bild som visar Människoansikte, klädsel, person, kostym&#10;&#10;AI-genererat innehåll kan vara felaktigt.">
            <a:extLst>
              <a:ext uri="{FF2B5EF4-FFF2-40B4-BE49-F238E27FC236}">
                <a16:creationId xmlns:a16="http://schemas.microsoft.com/office/drawing/2014/main" id="{CC1DDF24-1B4C-1DFA-C9F5-9C5E367E78C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875" r="21875"/>
          <a:stretch>
            <a:fillRect/>
          </a:stretch>
        </p:blipFill>
        <p:spPr/>
      </p:pic>
    </p:spTree>
    <p:extLst>
      <p:ext uri="{BB962C8B-B14F-4D97-AF65-F5344CB8AC3E}">
        <p14:creationId xmlns:p14="http://schemas.microsoft.com/office/powerpoint/2010/main" val="3363231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D88FA-B09B-8E33-A56F-AAD48A737D69}"/>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CC886B5-D9C6-5A21-6D0F-DBCDBE23748E}"/>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54452A81-108E-8AD0-953A-17F6CE177F0D}"/>
              </a:ext>
            </a:extLst>
          </p:cNvPr>
          <p:cNvSpPr>
            <a:spLocks noGrp="1"/>
          </p:cNvSpPr>
          <p:nvPr>
            <p:ph type="title"/>
          </p:nvPr>
        </p:nvSpPr>
        <p:spPr>
          <a:xfrm>
            <a:off x="560293" y="600633"/>
            <a:ext cx="11344836" cy="654424"/>
          </a:xfrm>
        </p:spPr>
        <p:txBody>
          <a:bodyPr/>
          <a:lstStyle/>
          <a:p>
            <a:r>
              <a:rPr lang="en-US"/>
              <a:t>Personer i arbetsför ålder, allmänt</a:t>
            </a:r>
            <a:endParaRPr lang="sv-FI"/>
          </a:p>
        </p:txBody>
      </p:sp>
      <p:sp>
        <p:nvSpPr>
          <p:cNvPr id="4" name="Platshållare för innehåll 3">
            <a:extLst>
              <a:ext uri="{FF2B5EF4-FFF2-40B4-BE49-F238E27FC236}">
                <a16:creationId xmlns:a16="http://schemas.microsoft.com/office/drawing/2014/main" id="{2A9DEC65-AF09-3115-8709-EFD0546E91B1}"/>
              </a:ext>
            </a:extLst>
          </p:cNvPr>
          <p:cNvSpPr>
            <a:spLocks noGrp="1"/>
          </p:cNvSpPr>
          <p:nvPr>
            <p:ph idx="1"/>
          </p:nvPr>
        </p:nvSpPr>
        <p:spPr>
          <a:xfrm>
            <a:off x="560292" y="1325484"/>
            <a:ext cx="11344836" cy="4720635"/>
          </a:xfrm>
        </p:spPr>
        <p:txBody>
          <a:bodyPr/>
          <a:lstStyle/>
          <a:p>
            <a:r>
              <a:rPr lang="sv-FI" sz="2000"/>
              <a:t>Mer än en tredjedel av personer i arbetsför ålder upplever att de har högst genomsnittlig hälsa, 28% är överviktiga och endast 41% följer motioneringsrekommendationerna.</a:t>
            </a:r>
          </a:p>
          <a:p>
            <a:r>
              <a:rPr lang="sv-FI" sz="2000"/>
              <a:t>Alkoholmissbruk förekommer hos 30% av arbetsför befolkning och andelen har ökat ytterligare under de senaste två åren meden drickandet i berusningssyfte har minskat.</a:t>
            </a:r>
          </a:p>
          <a:p>
            <a:r>
              <a:rPr lang="sv-FI" sz="2000"/>
              <a:t>Användningen av tobak och nikotinprodukter har ökat, särskilt då navändandet av nikotinpåsar bland unga män har ökat. Även penningspelandet har ökat.</a:t>
            </a:r>
          </a:p>
          <a:p>
            <a:r>
              <a:rPr lang="sv-FI" sz="2000"/>
              <a:t>Socioekonomiska skillnader syns i alla indikatorer på hälsa och levnadsvanor, med de sämsta resultaten hos grupper med låg inkomst och utbildning.</a:t>
            </a:r>
          </a:p>
          <a:p>
            <a:r>
              <a:rPr lang="sv-FI" sz="2000"/>
              <a:t>Mentalhälsoutmaningarna och ensamheten har ökat, erfarenheter av våld i nära relationer har mer än tredubblats under fyra år och bostadslösheten ökar, särskilt i området kring Åbo.</a:t>
            </a:r>
          </a:p>
        </p:txBody>
      </p:sp>
      <p:sp>
        <p:nvSpPr>
          <p:cNvPr id="5" name="Platshållare för sidfot 4">
            <a:extLst>
              <a:ext uri="{FF2B5EF4-FFF2-40B4-BE49-F238E27FC236}">
                <a16:creationId xmlns:a16="http://schemas.microsoft.com/office/drawing/2014/main" id="{28C22C14-8363-1CFD-46F0-1D0BCF74E288}"/>
              </a:ext>
            </a:extLst>
          </p:cNvPr>
          <p:cNvSpPr>
            <a:spLocks noGrp="1"/>
          </p:cNvSpPr>
          <p:nvPr>
            <p:ph type="ftr" sz="quarter" idx="11"/>
          </p:nvPr>
        </p:nvSpPr>
        <p:spPr>
          <a:xfrm>
            <a:off x="1510553" y="6391837"/>
            <a:ext cx="4682267" cy="242047"/>
          </a:xfrm>
        </p:spPr>
        <p:txBody>
          <a:bodyPr/>
          <a:lstStyle/>
          <a:p>
            <a:r>
              <a:rPr lang="fi-FI"/>
              <a:t>Källa: Egentliga Finlands  välfärdsområde Varhas välfärdsberättelse</a:t>
            </a:r>
          </a:p>
        </p:txBody>
      </p:sp>
      <p:sp>
        <p:nvSpPr>
          <p:cNvPr id="6" name="Platshållare för bildnummer 5">
            <a:extLst>
              <a:ext uri="{FF2B5EF4-FFF2-40B4-BE49-F238E27FC236}">
                <a16:creationId xmlns:a16="http://schemas.microsoft.com/office/drawing/2014/main" id="{F503E29E-0414-69BF-4585-D42E9A0AA26E}"/>
              </a:ext>
            </a:extLst>
          </p:cNvPr>
          <p:cNvSpPr>
            <a:spLocks noGrp="1"/>
          </p:cNvSpPr>
          <p:nvPr>
            <p:ph type="sldNum" sz="quarter" idx="12"/>
          </p:nvPr>
        </p:nvSpPr>
        <p:spPr/>
        <p:txBody>
          <a:bodyPr/>
          <a:lstStyle/>
          <a:p>
            <a:fld id="{31160B98-140E-4345-B1A3-2A7247C42973}" type="slidenum">
              <a:rPr lang="fi-FI" smtClean="0"/>
              <a:t>48</a:t>
            </a:fld>
            <a:endParaRPr lang="fi-FI"/>
          </a:p>
        </p:txBody>
      </p:sp>
    </p:spTree>
    <p:extLst>
      <p:ext uri="{BB962C8B-B14F-4D97-AF65-F5344CB8AC3E}">
        <p14:creationId xmlns:p14="http://schemas.microsoft.com/office/powerpoint/2010/main" val="348137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76BD770-1AC5-6983-AEA1-C0F37DCEA33B}"/>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A4A6FAEB-5DD9-4289-68B7-A0404EF5A6A0}"/>
              </a:ext>
            </a:extLst>
          </p:cNvPr>
          <p:cNvSpPr>
            <a:spLocks noGrp="1"/>
          </p:cNvSpPr>
          <p:nvPr>
            <p:ph type="title"/>
          </p:nvPr>
        </p:nvSpPr>
        <p:spPr>
          <a:xfrm>
            <a:off x="560292" y="539395"/>
            <a:ext cx="11344836" cy="679806"/>
          </a:xfrm>
        </p:spPr>
        <p:txBody>
          <a:bodyPr/>
          <a:lstStyle/>
          <a:p>
            <a:r>
              <a:rPr lang="en-US" sz="3600"/>
              <a:t>Ur Pargas perspektiv</a:t>
            </a:r>
            <a:endParaRPr lang="sv-FI"/>
          </a:p>
        </p:txBody>
      </p:sp>
      <p:sp>
        <p:nvSpPr>
          <p:cNvPr id="4" name="Platshållare för innehåll 3">
            <a:extLst>
              <a:ext uri="{FF2B5EF4-FFF2-40B4-BE49-F238E27FC236}">
                <a16:creationId xmlns:a16="http://schemas.microsoft.com/office/drawing/2014/main" id="{E1F91926-3C35-F2E8-27E7-C357FD78EDB0}"/>
              </a:ext>
            </a:extLst>
          </p:cNvPr>
          <p:cNvSpPr>
            <a:spLocks noGrp="1"/>
          </p:cNvSpPr>
          <p:nvPr>
            <p:ph idx="1"/>
          </p:nvPr>
        </p:nvSpPr>
        <p:spPr>
          <a:xfrm>
            <a:off x="560292" y="1219201"/>
            <a:ext cx="10394576" cy="4657841"/>
          </a:xfrm>
        </p:spPr>
        <p:txBody>
          <a:bodyPr/>
          <a:lstStyle/>
          <a:p>
            <a:r>
              <a:rPr lang="en-US" sz="2400"/>
              <a:t>I följande jämförs sysselsättningsgrad, risk för marginalisering och arbetslöshetsindex med de övriga kommunerna inom Egentliga Finlands välfärdsområde</a:t>
            </a:r>
          </a:p>
          <a:p>
            <a:r>
              <a:rPr lang="sv-FI" sz="2400"/>
              <a:t>Bostadslöshet förekommer även i Pargas i mindre skala.</a:t>
            </a:r>
          </a:p>
          <a:p>
            <a:r>
              <a:rPr lang="sv-FI" sz="2400"/>
              <a:t>Långtidsarbetslösheten är procentuellt sett hög i Pargas. </a:t>
            </a:r>
          </a:p>
          <a:p>
            <a:r>
              <a:rPr lang="sv-FI" sz="2400"/>
              <a:t>Speciellt för långtidsarbetslösa unga finns få alternativ för aktivitet och sysselsättning och därmed möjlighet att komma vidare. Flera arbetsprövningsplatser behövs. </a:t>
            </a:r>
          </a:p>
          <a:p>
            <a:r>
              <a:rPr lang="sv-FI" sz="2400"/>
              <a:t>Billiga hyresbostäder saknas i centrum, detta gör att unga vuxna söker sig till grannkommuner i det skedet då flytt från barndomshemmet blir aktuellt.</a:t>
            </a:r>
          </a:p>
          <a:p>
            <a:endParaRPr lang="sv-FI" sz="2400"/>
          </a:p>
          <a:p>
            <a:endParaRPr lang="sv-FI" sz="2400"/>
          </a:p>
        </p:txBody>
      </p:sp>
      <p:sp>
        <p:nvSpPr>
          <p:cNvPr id="6" name="Platshållare för bildnummer 5">
            <a:extLst>
              <a:ext uri="{FF2B5EF4-FFF2-40B4-BE49-F238E27FC236}">
                <a16:creationId xmlns:a16="http://schemas.microsoft.com/office/drawing/2014/main" id="{7CE84A78-ED08-7E67-4F66-BC0EA267A18F}"/>
              </a:ext>
            </a:extLst>
          </p:cNvPr>
          <p:cNvSpPr>
            <a:spLocks noGrp="1"/>
          </p:cNvSpPr>
          <p:nvPr>
            <p:ph type="sldNum" sz="quarter" idx="12"/>
          </p:nvPr>
        </p:nvSpPr>
        <p:spPr/>
        <p:txBody>
          <a:bodyPr/>
          <a:lstStyle/>
          <a:p>
            <a:fld id="{31160B98-140E-4345-B1A3-2A7247C42973}" type="slidenum">
              <a:rPr lang="fi-FI" smtClean="0"/>
              <a:t>49</a:t>
            </a:fld>
            <a:endParaRPr lang="fi-FI"/>
          </a:p>
        </p:txBody>
      </p:sp>
    </p:spTree>
    <p:extLst>
      <p:ext uri="{BB962C8B-B14F-4D97-AF65-F5344CB8AC3E}">
        <p14:creationId xmlns:p14="http://schemas.microsoft.com/office/powerpoint/2010/main" val="7273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5C5DC-9165-1F00-CAB0-9C7A6E20BC47}"/>
              </a:ext>
            </a:extLst>
          </p:cNvPr>
          <p:cNvSpPr>
            <a:spLocks noGrp="1"/>
          </p:cNvSpPr>
          <p:nvPr>
            <p:ph type="ctrTitle"/>
          </p:nvPr>
        </p:nvSpPr>
        <p:spPr>
          <a:xfrm>
            <a:off x="526925" y="622959"/>
            <a:ext cx="5662860" cy="1451995"/>
          </a:xfrm>
        </p:spPr>
        <p:txBody>
          <a:bodyPr/>
          <a:lstStyle/>
          <a:p>
            <a:r>
              <a:rPr lang="en-US"/>
              <a:t>Förändringar i samhället</a:t>
            </a:r>
            <a:endParaRPr lang="sv-FI"/>
          </a:p>
        </p:txBody>
      </p:sp>
      <p:sp>
        <p:nvSpPr>
          <p:cNvPr id="3" name="Underrubrik 2">
            <a:extLst>
              <a:ext uri="{FF2B5EF4-FFF2-40B4-BE49-F238E27FC236}">
                <a16:creationId xmlns:a16="http://schemas.microsoft.com/office/drawing/2014/main" id="{434AE117-DBEA-BA43-D549-285571A91E13}"/>
              </a:ext>
            </a:extLst>
          </p:cNvPr>
          <p:cNvSpPr>
            <a:spLocks noGrp="1"/>
          </p:cNvSpPr>
          <p:nvPr>
            <p:ph type="subTitle" idx="1"/>
          </p:nvPr>
        </p:nvSpPr>
        <p:spPr>
          <a:xfrm>
            <a:off x="568434" y="2547594"/>
            <a:ext cx="5662860" cy="2490749"/>
          </a:xfrm>
        </p:spPr>
        <p:txBody>
          <a:bodyPr/>
          <a:lstStyle/>
          <a:p>
            <a:r>
              <a:rPr lang="en-US"/>
              <a:t>Välfärdsområdesreformen</a:t>
            </a:r>
          </a:p>
          <a:p>
            <a:r>
              <a:rPr lang="en-US"/>
              <a:t>Sviter av pandemin</a:t>
            </a:r>
          </a:p>
          <a:p>
            <a:r>
              <a:rPr lang="en-US"/>
              <a:t>Ekonomisk recession</a:t>
            </a:r>
          </a:p>
          <a:p>
            <a:r>
              <a:rPr lang="en-US"/>
              <a:t>Det oroande världsläget</a:t>
            </a:r>
          </a:p>
          <a:p>
            <a:r>
              <a:rPr lang="en-US"/>
              <a:t>Reformen av arbets- och näringstjänsterna</a:t>
            </a:r>
          </a:p>
          <a:p>
            <a:r>
              <a:rPr lang="en-US"/>
              <a:t>Digitalisering och delaktighet</a:t>
            </a:r>
          </a:p>
          <a:p>
            <a:endParaRPr lang="en-US"/>
          </a:p>
          <a:p>
            <a:pPr marL="0" indent="0">
              <a:buNone/>
            </a:pPr>
            <a:endParaRPr lang="sv-FI">
              <a:solidFill>
                <a:srgbClr val="FF0000"/>
              </a:solidFill>
            </a:endParaRPr>
          </a:p>
        </p:txBody>
      </p:sp>
      <p:sp>
        <p:nvSpPr>
          <p:cNvPr id="4" name="Platshållare för sidfot 3">
            <a:extLst>
              <a:ext uri="{FF2B5EF4-FFF2-40B4-BE49-F238E27FC236}">
                <a16:creationId xmlns:a16="http://schemas.microsoft.com/office/drawing/2014/main" id="{E197F7D4-5F5F-E680-47C3-6F1CEC9538E1}"/>
              </a:ext>
            </a:extLst>
          </p:cNvPr>
          <p:cNvSpPr>
            <a:spLocks noGrp="1"/>
          </p:cNvSpPr>
          <p:nvPr>
            <p:ph type="ftr" sz="quarter" idx="11"/>
          </p:nvPr>
        </p:nvSpPr>
        <p:spPr/>
        <p:txBody>
          <a:bodyPr/>
          <a:lstStyle/>
          <a:p>
            <a:r>
              <a:rPr lang="fi-FI"/>
              <a:t>Esityksen nimi lorem ipsum dolor</a:t>
            </a:r>
          </a:p>
        </p:txBody>
      </p:sp>
      <p:sp>
        <p:nvSpPr>
          <p:cNvPr id="5" name="Platshållare för bildnummer 4">
            <a:extLst>
              <a:ext uri="{FF2B5EF4-FFF2-40B4-BE49-F238E27FC236}">
                <a16:creationId xmlns:a16="http://schemas.microsoft.com/office/drawing/2014/main" id="{711B26AA-4853-CEC4-7E22-5AD6CF5975A3}"/>
              </a:ext>
            </a:extLst>
          </p:cNvPr>
          <p:cNvSpPr>
            <a:spLocks noGrp="1"/>
          </p:cNvSpPr>
          <p:nvPr>
            <p:ph type="sldNum" sz="quarter" idx="12"/>
          </p:nvPr>
        </p:nvSpPr>
        <p:spPr/>
        <p:txBody>
          <a:bodyPr/>
          <a:lstStyle/>
          <a:p>
            <a:fld id="{31160B98-140E-4345-B1A3-2A7247C42973}" type="slidenum">
              <a:rPr lang="fi-FI" smtClean="0"/>
              <a:t>5</a:t>
            </a:fld>
            <a:endParaRPr lang="fi-FI"/>
          </a:p>
        </p:txBody>
      </p:sp>
      <p:pic>
        <p:nvPicPr>
          <p:cNvPr id="8" name="Platshållare för bild 7" descr="En bild som visar grafisk design, konst, Grafik, design&#10;&#10;AI-genererat innehåll kan vara felaktigt.">
            <a:extLst>
              <a:ext uri="{FF2B5EF4-FFF2-40B4-BE49-F238E27FC236}">
                <a16:creationId xmlns:a16="http://schemas.microsoft.com/office/drawing/2014/main" id="{67D11A8E-6563-FD69-F8E7-E41632DE29B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328" r="23328"/>
          <a:stretch>
            <a:fillRect/>
          </a:stretch>
        </p:blipFill>
        <p:spPr/>
      </p:pic>
      <p:sp>
        <p:nvSpPr>
          <p:cNvPr id="9" name="textruta 8">
            <a:extLst>
              <a:ext uri="{FF2B5EF4-FFF2-40B4-BE49-F238E27FC236}">
                <a16:creationId xmlns:a16="http://schemas.microsoft.com/office/drawing/2014/main" id="{B9846A21-C532-8F74-37AA-611F7F902673}"/>
              </a:ext>
            </a:extLst>
          </p:cNvPr>
          <p:cNvSpPr txBox="1"/>
          <p:nvPr/>
        </p:nvSpPr>
        <p:spPr>
          <a:xfrm>
            <a:off x="6189785" y="5991599"/>
            <a:ext cx="5715343" cy="138499"/>
          </a:xfrm>
          <a:prstGeom prst="rect">
            <a:avLst/>
          </a:prstGeom>
          <a:noFill/>
        </p:spPr>
        <p:txBody>
          <a:bodyPr wrap="square" lIns="0" tIns="0" rIns="0" bIns="0" rtlCol="0">
            <a:spAutoFit/>
          </a:bodyPr>
          <a:lstStyle/>
          <a:p>
            <a:r>
              <a:rPr lang="sv-FI" sz="900">
                <a:hlinkClick r:id="rId4" tooltip="https://www.new-educ.com/author/belaltairedtech"/>
              </a:rPr>
              <a:t>Det här fotot</a:t>
            </a:r>
            <a:r>
              <a:rPr lang="sv-FI" sz="900"/>
              <a:t> av Okänd författare licensieras enligt </a:t>
            </a:r>
            <a:r>
              <a:rPr lang="sv-FI" sz="900">
                <a:hlinkClick r:id="rId5" tooltip="https://creativecommons.org/licenses/by-nc-sa/3.0/"/>
              </a:rPr>
              <a:t>CC BY-SA-NC</a:t>
            </a:r>
            <a:endParaRPr lang="sv-FI" sz="900"/>
          </a:p>
        </p:txBody>
      </p:sp>
    </p:spTree>
    <p:extLst>
      <p:ext uri="{BB962C8B-B14F-4D97-AF65-F5344CB8AC3E}">
        <p14:creationId xmlns:p14="http://schemas.microsoft.com/office/powerpoint/2010/main" val="3189746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C7BAD-BE50-9181-72C9-EDD971C96F66}"/>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F8A47A8-6F88-1868-A1EE-6D8390BEABAB}"/>
              </a:ext>
            </a:extLst>
          </p:cNvPr>
          <p:cNvSpPr>
            <a:spLocks noGrp="1"/>
          </p:cNvSpPr>
          <p:nvPr>
            <p:ph type="title"/>
          </p:nvPr>
        </p:nvSpPr>
        <p:spPr>
          <a:xfrm>
            <a:off x="215152" y="224116"/>
            <a:ext cx="6005819" cy="854876"/>
          </a:xfrm>
        </p:spPr>
        <p:txBody>
          <a:bodyPr anchor="t">
            <a:normAutofit fontScale="90000"/>
          </a:bodyPr>
          <a:lstStyle/>
          <a:p>
            <a:r>
              <a:rPr lang="sv-FI"/>
              <a:t>Svårsysselsatta (strukturell arbetslöshet), % av 15 - 64-åringarna</a:t>
            </a:r>
          </a:p>
        </p:txBody>
      </p:sp>
      <p:sp>
        <p:nvSpPr>
          <p:cNvPr id="13" name="Content Placeholder 2">
            <a:extLst>
              <a:ext uri="{FF2B5EF4-FFF2-40B4-BE49-F238E27FC236}">
                <a16:creationId xmlns:a16="http://schemas.microsoft.com/office/drawing/2014/main" id="{C0AAB037-C9F0-ACCF-0429-6892D54E2B72}"/>
              </a:ext>
            </a:extLst>
          </p:cNvPr>
          <p:cNvSpPr>
            <a:spLocks noGrp="1"/>
          </p:cNvSpPr>
          <p:nvPr>
            <p:ph idx="1"/>
          </p:nvPr>
        </p:nvSpPr>
        <p:spPr>
          <a:xfrm>
            <a:off x="215152" y="1240534"/>
            <a:ext cx="5755879" cy="4827316"/>
          </a:xfrm>
        </p:spPr>
        <p:txBody>
          <a:bodyPr/>
          <a:lstStyle/>
          <a:p>
            <a:r>
              <a:rPr lang="sv-FI" sz="1800"/>
              <a:t>Indikatorn (3071)  visar andelen (%) svårsysselsatta personer av befolkningen i åldern 15 - 64 år. Till gruppen med svårsysselsatta personer räknas långtidsarbetslösa, periodiskt arbetslösa, personer som blivit arbetslösa efter att ha omfattats av en åtgärd och arbetslösa som upprepade gånger placerats i en åtgärd  (t.ex. stödåtgärd, arbetspraktik, arbetslivsträning).</a:t>
            </a:r>
          </a:p>
          <a:p>
            <a:r>
              <a:rPr lang="sv-FI" sz="1800"/>
              <a:t>Gruppen av långtidsarbetslösa består av personer som varit arbetslösa arbetssökande utan avbrott i minst ett år. Periodiskt arbetslösa är personer som varit arbetslösa arbetssökande i sammanlagt minst 12 månader under de senaste 16 månaderna, exklusive ovan nämnda personer som varit arbetslösa utan avbrott.</a:t>
            </a:r>
          </a:p>
          <a:p>
            <a:r>
              <a:rPr lang="sv-FI" sz="1800"/>
              <a:t>I en jämförelse mellan kommuner inom Egentliga Finlands välfärdsområde ligger  Pargas i ett mittfält.</a:t>
            </a:r>
          </a:p>
          <a:p>
            <a:endParaRPr lang="en-US"/>
          </a:p>
        </p:txBody>
      </p:sp>
      <p:pic>
        <p:nvPicPr>
          <p:cNvPr id="8" name="Platshållare för innehåll 7" descr="En bild som visar text, skärmbild, Färggrann, Parallell&#10;&#10;AI-genererat innehåll kan vara felaktigt.">
            <a:extLst>
              <a:ext uri="{FF2B5EF4-FFF2-40B4-BE49-F238E27FC236}">
                <a16:creationId xmlns:a16="http://schemas.microsoft.com/office/drawing/2014/main" id="{1DED6F42-DFF2-627F-684F-188EBC2012D0}"/>
              </a:ext>
            </a:extLst>
          </p:cNvPr>
          <p:cNvPicPr>
            <a:picLocks noGrp="1" noChangeAspect="1"/>
          </p:cNvPicPr>
          <p:nvPr>
            <p:ph idx="14"/>
          </p:nvPr>
        </p:nvPicPr>
        <p:blipFill>
          <a:blip r:embed="rId2"/>
          <a:stretch>
            <a:fillRect/>
          </a:stretch>
        </p:blipFill>
        <p:spPr>
          <a:xfrm>
            <a:off x="6492240" y="69233"/>
            <a:ext cx="5067749" cy="6602933"/>
          </a:xfrm>
          <a:prstGeom prst="rect">
            <a:avLst/>
          </a:prstGeom>
          <a:noFill/>
        </p:spPr>
      </p:pic>
      <p:sp>
        <p:nvSpPr>
          <p:cNvPr id="5" name="Platshållare för sidfot 4">
            <a:extLst>
              <a:ext uri="{FF2B5EF4-FFF2-40B4-BE49-F238E27FC236}">
                <a16:creationId xmlns:a16="http://schemas.microsoft.com/office/drawing/2014/main" id="{84D17107-2F50-474A-3BD2-C3FCF2928C98}"/>
              </a:ext>
            </a:extLst>
          </p:cNvPr>
          <p:cNvSpPr>
            <a:spLocks noGrp="1"/>
          </p:cNvSpPr>
          <p:nvPr>
            <p:ph type="ftr" sz="quarter" idx="11"/>
          </p:nvPr>
        </p:nvSpPr>
        <p:spPr>
          <a:xfrm>
            <a:off x="1510553" y="6391837"/>
            <a:ext cx="3778623" cy="242047"/>
          </a:xfrm>
        </p:spPr>
        <p:txBody>
          <a:bodyPr anchor="ctr">
            <a:normAutofit/>
          </a:bodyPr>
          <a:lstStyle/>
          <a:p>
            <a:pPr>
              <a:spcAft>
                <a:spcPts val="600"/>
              </a:spcAft>
            </a:pPr>
            <a:r>
              <a:rPr lang="fi-FI"/>
              <a:t>Källa: Sotkanet</a:t>
            </a:r>
          </a:p>
        </p:txBody>
      </p:sp>
      <p:sp>
        <p:nvSpPr>
          <p:cNvPr id="6" name="Platshållare för bildnummer 5">
            <a:extLst>
              <a:ext uri="{FF2B5EF4-FFF2-40B4-BE49-F238E27FC236}">
                <a16:creationId xmlns:a16="http://schemas.microsoft.com/office/drawing/2014/main" id="{A9519C15-6054-717D-887E-4E2BFB37AF6B}"/>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50</a:t>
            </a:fld>
            <a:endParaRPr lang="fi-FI"/>
          </a:p>
        </p:txBody>
      </p:sp>
      <p:sp>
        <p:nvSpPr>
          <p:cNvPr id="9" name="Cirkel: ihålig 8">
            <a:extLst>
              <a:ext uri="{FF2B5EF4-FFF2-40B4-BE49-F238E27FC236}">
                <a16:creationId xmlns:a16="http://schemas.microsoft.com/office/drawing/2014/main" id="{12F8CEF3-83CF-E83E-D1A3-915781B59FD2}"/>
              </a:ext>
            </a:extLst>
          </p:cNvPr>
          <p:cNvSpPr/>
          <p:nvPr/>
        </p:nvSpPr>
        <p:spPr>
          <a:xfrm>
            <a:off x="6259695" y="3008376"/>
            <a:ext cx="914400" cy="228600"/>
          </a:xfrm>
          <a:prstGeom prst="donut">
            <a:avLst>
              <a:gd name="adj" fmla="val 361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solidFill>
                <a:schemeClr val="tx1"/>
              </a:solidFill>
            </a:endParaRPr>
          </a:p>
        </p:txBody>
      </p:sp>
    </p:spTree>
    <p:extLst>
      <p:ext uri="{BB962C8B-B14F-4D97-AF65-F5344CB8AC3E}">
        <p14:creationId xmlns:p14="http://schemas.microsoft.com/office/powerpoint/2010/main" val="3863117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DCEB9F6-4AD7-14FF-4CD4-60181EB16BB0}"/>
              </a:ext>
            </a:extLst>
          </p:cNvPr>
          <p:cNvSpPr>
            <a:spLocks noGrp="1"/>
          </p:cNvSpPr>
          <p:nvPr>
            <p:ph type="title"/>
          </p:nvPr>
        </p:nvSpPr>
        <p:spPr>
          <a:xfrm>
            <a:off x="560292" y="360571"/>
            <a:ext cx="11344836" cy="654424"/>
          </a:xfrm>
        </p:spPr>
        <p:txBody>
          <a:bodyPr anchor="t">
            <a:normAutofit/>
          </a:bodyPr>
          <a:lstStyle/>
          <a:p>
            <a:r>
              <a:rPr lang="sv-FI" sz="1800"/>
              <a:t>Personer som riskerar att marginaliseras (inte i arbete, studerar inte, inte i beväringstjänst) i åldern 18 - 24-år, % av jämnåriga</a:t>
            </a:r>
            <a:br>
              <a:rPr lang="sv-FI" sz="1800" b="1"/>
            </a:br>
            <a:endParaRPr lang="sv-FI" sz="1800"/>
          </a:p>
        </p:txBody>
      </p:sp>
      <p:pic>
        <p:nvPicPr>
          <p:cNvPr id="8" name="Platshållare för innehåll 7" descr="En bild som visar text, skärmbild, linje, Parallell&#10;&#10;AI-genererat innehåll kan vara felaktigt.">
            <a:extLst>
              <a:ext uri="{FF2B5EF4-FFF2-40B4-BE49-F238E27FC236}">
                <a16:creationId xmlns:a16="http://schemas.microsoft.com/office/drawing/2014/main" id="{A4807238-C9F2-73C0-00F1-8CE80746C1A9}"/>
              </a:ext>
            </a:extLst>
          </p:cNvPr>
          <p:cNvPicPr>
            <a:picLocks noGrp="1" noChangeAspect="1"/>
          </p:cNvPicPr>
          <p:nvPr>
            <p:ph idx="1"/>
          </p:nvPr>
        </p:nvPicPr>
        <p:blipFill>
          <a:blip r:embed="rId2"/>
          <a:stretch>
            <a:fillRect/>
          </a:stretch>
        </p:blipFill>
        <p:spPr>
          <a:xfrm>
            <a:off x="384049" y="1014995"/>
            <a:ext cx="5970112" cy="5193996"/>
          </a:xfrm>
          <a:prstGeom prst="rect">
            <a:avLst/>
          </a:prstGeom>
          <a:noFill/>
        </p:spPr>
      </p:pic>
      <p:sp>
        <p:nvSpPr>
          <p:cNvPr id="11" name="Content Placeholder 3">
            <a:extLst>
              <a:ext uri="{FF2B5EF4-FFF2-40B4-BE49-F238E27FC236}">
                <a16:creationId xmlns:a16="http://schemas.microsoft.com/office/drawing/2014/main" id="{A63F7114-90A0-F311-1C77-1783EDB21512}"/>
              </a:ext>
            </a:extLst>
          </p:cNvPr>
          <p:cNvSpPr>
            <a:spLocks noGrp="1"/>
          </p:cNvSpPr>
          <p:nvPr>
            <p:ph idx="14"/>
          </p:nvPr>
        </p:nvSpPr>
        <p:spPr>
          <a:xfrm>
            <a:off x="6731837" y="1197840"/>
            <a:ext cx="4908475" cy="4764047"/>
          </a:xfrm>
        </p:spPr>
        <p:txBody>
          <a:bodyPr/>
          <a:lstStyle/>
          <a:p>
            <a:r>
              <a:rPr lang="en-US"/>
              <a:t>I en jämförelse kan konstateras att Pargas även här ligger I mittfältet. Siffran har sjunkit från 15,9 % år 2022 till 13,7 % år 2023. Siffran utgör dock en stor andel av ungdomarna i samma ålder.</a:t>
            </a:r>
          </a:p>
          <a:p>
            <a:r>
              <a:rPr lang="en-US"/>
              <a:t>Ökade siffror kan leda till att behovet av hjälp och service öka kraftigt.</a:t>
            </a:r>
          </a:p>
        </p:txBody>
      </p:sp>
      <p:sp>
        <p:nvSpPr>
          <p:cNvPr id="5" name="Platshållare för sidfot 4">
            <a:extLst>
              <a:ext uri="{FF2B5EF4-FFF2-40B4-BE49-F238E27FC236}">
                <a16:creationId xmlns:a16="http://schemas.microsoft.com/office/drawing/2014/main" id="{969CC980-3A96-007C-3225-6ADA064DD9FA}"/>
              </a:ext>
            </a:extLst>
          </p:cNvPr>
          <p:cNvSpPr>
            <a:spLocks noGrp="1"/>
          </p:cNvSpPr>
          <p:nvPr>
            <p:ph type="ftr" sz="quarter" idx="11"/>
          </p:nvPr>
        </p:nvSpPr>
        <p:spPr>
          <a:xfrm>
            <a:off x="1510553" y="6391837"/>
            <a:ext cx="3778623" cy="242047"/>
          </a:xfrm>
        </p:spPr>
        <p:txBody>
          <a:bodyPr anchor="ctr">
            <a:normAutofit/>
          </a:bodyPr>
          <a:lstStyle/>
          <a:p>
            <a:pPr>
              <a:spcAft>
                <a:spcPts val="600"/>
              </a:spcAft>
            </a:pPr>
            <a:r>
              <a:rPr lang="fi-FI"/>
              <a:t>Källa: Sotkanet, ind 5387</a:t>
            </a:r>
          </a:p>
        </p:txBody>
      </p:sp>
      <p:sp>
        <p:nvSpPr>
          <p:cNvPr id="6" name="Platshållare för bildnummer 5">
            <a:extLst>
              <a:ext uri="{FF2B5EF4-FFF2-40B4-BE49-F238E27FC236}">
                <a16:creationId xmlns:a16="http://schemas.microsoft.com/office/drawing/2014/main" id="{6525E359-4114-7F36-66C1-4CD3D4AF9B22}"/>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51</a:t>
            </a:fld>
            <a:endParaRPr lang="fi-FI"/>
          </a:p>
        </p:txBody>
      </p:sp>
      <p:sp>
        <p:nvSpPr>
          <p:cNvPr id="9" name="Cirkel: ihålig 8">
            <a:extLst>
              <a:ext uri="{FF2B5EF4-FFF2-40B4-BE49-F238E27FC236}">
                <a16:creationId xmlns:a16="http://schemas.microsoft.com/office/drawing/2014/main" id="{35B7BCB7-762F-6D60-DEFD-6B5AE01E645A}"/>
              </a:ext>
            </a:extLst>
          </p:cNvPr>
          <p:cNvSpPr/>
          <p:nvPr/>
        </p:nvSpPr>
        <p:spPr>
          <a:xfrm>
            <a:off x="167100" y="3090672"/>
            <a:ext cx="914400" cy="228600"/>
          </a:xfrm>
          <a:prstGeom prst="donut">
            <a:avLst>
              <a:gd name="adj" fmla="val 361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solidFill>
                <a:schemeClr val="tx1"/>
              </a:solidFill>
            </a:endParaRPr>
          </a:p>
        </p:txBody>
      </p:sp>
    </p:spTree>
    <p:extLst>
      <p:ext uri="{BB962C8B-B14F-4D97-AF65-F5344CB8AC3E}">
        <p14:creationId xmlns:p14="http://schemas.microsoft.com/office/powerpoint/2010/main" val="1317795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7A69B-8755-2291-B7C9-8A736A777E54}"/>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B935EF96-BD1C-4E0F-DB14-B44FB2F97479}"/>
              </a:ext>
            </a:extLst>
          </p:cNvPr>
          <p:cNvSpPr>
            <a:spLocks noGrp="1"/>
          </p:cNvSpPr>
          <p:nvPr>
            <p:ph type="title"/>
          </p:nvPr>
        </p:nvSpPr>
        <p:spPr>
          <a:xfrm>
            <a:off x="215152" y="224116"/>
            <a:ext cx="6005819" cy="854876"/>
          </a:xfrm>
        </p:spPr>
        <p:txBody>
          <a:bodyPr anchor="t">
            <a:normAutofit fontScale="90000"/>
          </a:bodyPr>
          <a:lstStyle/>
          <a:p>
            <a:r>
              <a:rPr lang="sv-FI"/>
              <a:t>Invaliditetsindex, åldersstandardiserat</a:t>
            </a:r>
          </a:p>
        </p:txBody>
      </p:sp>
      <p:sp>
        <p:nvSpPr>
          <p:cNvPr id="13" name="Content Placeholder 2">
            <a:extLst>
              <a:ext uri="{FF2B5EF4-FFF2-40B4-BE49-F238E27FC236}">
                <a16:creationId xmlns:a16="http://schemas.microsoft.com/office/drawing/2014/main" id="{E93F2901-926D-F621-4ED3-DA15149126B6}"/>
              </a:ext>
            </a:extLst>
          </p:cNvPr>
          <p:cNvSpPr>
            <a:spLocks noGrp="1"/>
          </p:cNvSpPr>
          <p:nvPr>
            <p:ph idx="1"/>
          </p:nvPr>
        </p:nvSpPr>
        <p:spPr>
          <a:xfrm>
            <a:off x="215152" y="883918"/>
            <a:ext cx="5755880" cy="4867658"/>
          </a:xfrm>
        </p:spPr>
        <p:txBody>
          <a:bodyPr/>
          <a:lstStyle/>
          <a:p>
            <a:r>
              <a:rPr lang="sv-FI" sz="2400"/>
              <a:t>Indexet (5663)  beskriver arbetsoförmågan i förhållande till hela landets nivå (= 100).</a:t>
            </a:r>
          </a:p>
          <a:p>
            <a:r>
              <a:rPr lang="sv-FI" sz="2400"/>
              <a:t>Indexet är desto högra ju högre arbetsoförmågan hos befolkningen är.</a:t>
            </a:r>
          </a:p>
          <a:p>
            <a:r>
              <a:rPr lang="sv-FI" sz="2400"/>
              <a:t>I en jämförelse mellan kommuner inom Egentliga Finlands välfärdsområde ligger  Pargas på den bättre halvan av fältet.</a:t>
            </a:r>
          </a:p>
          <a:p>
            <a:r>
              <a:rPr lang="sv-FI" sz="2400"/>
              <a:t>Indexet i Pargas:</a:t>
            </a:r>
          </a:p>
          <a:p>
            <a:pPr lvl="1"/>
            <a:r>
              <a:rPr lang="sv-FI" sz="2400"/>
              <a:t>2022: 97,5</a:t>
            </a:r>
          </a:p>
          <a:p>
            <a:pPr lvl="1"/>
            <a:r>
              <a:rPr lang="sv-FI" sz="2400"/>
              <a:t>2023: 97,7.</a:t>
            </a:r>
          </a:p>
          <a:p>
            <a:endParaRPr lang="en-US"/>
          </a:p>
        </p:txBody>
      </p:sp>
      <p:sp>
        <p:nvSpPr>
          <p:cNvPr id="5" name="Platshållare för sidfot 4">
            <a:extLst>
              <a:ext uri="{FF2B5EF4-FFF2-40B4-BE49-F238E27FC236}">
                <a16:creationId xmlns:a16="http://schemas.microsoft.com/office/drawing/2014/main" id="{3FFE38E0-D3B3-5B1A-70AC-3AE08F7B3084}"/>
              </a:ext>
            </a:extLst>
          </p:cNvPr>
          <p:cNvSpPr>
            <a:spLocks noGrp="1"/>
          </p:cNvSpPr>
          <p:nvPr>
            <p:ph type="ftr" sz="quarter" idx="11"/>
          </p:nvPr>
        </p:nvSpPr>
        <p:spPr>
          <a:xfrm>
            <a:off x="1510553" y="6391837"/>
            <a:ext cx="3778623" cy="242047"/>
          </a:xfrm>
        </p:spPr>
        <p:txBody>
          <a:bodyPr anchor="ctr">
            <a:normAutofit/>
          </a:bodyPr>
          <a:lstStyle/>
          <a:p>
            <a:pPr>
              <a:spcAft>
                <a:spcPts val="600"/>
              </a:spcAft>
            </a:pPr>
            <a:r>
              <a:rPr lang="fi-FI"/>
              <a:t>Källa: Sotkanet</a:t>
            </a:r>
          </a:p>
        </p:txBody>
      </p:sp>
      <p:sp>
        <p:nvSpPr>
          <p:cNvPr id="6" name="Platshållare för bildnummer 5">
            <a:extLst>
              <a:ext uri="{FF2B5EF4-FFF2-40B4-BE49-F238E27FC236}">
                <a16:creationId xmlns:a16="http://schemas.microsoft.com/office/drawing/2014/main" id="{A1AAA0CB-3F0A-2842-0DEA-75ABE6027FEE}"/>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52</a:t>
            </a:fld>
            <a:endParaRPr lang="fi-FI"/>
          </a:p>
        </p:txBody>
      </p:sp>
      <p:pic>
        <p:nvPicPr>
          <p:cNvPr id="9" name="Platshållare för innehåll 8" descr="En bild som visar text, skärmbild, linje, Parallell&#10;&#10;AI-genererat innehåll kan vara felaktigt.">
            <a:extLst>
              <a:ext uri="{FF2B5EF4-FFF2-40B4-BE49-F238E27FC236}">
                <a16:creationId xmlns:a16="http://schemas.microsoft.com/office/drawing/2014/main" id="{7340EFED-BC64-E368-DD7E-161623C83938}"/>
              </a:ext>
            </a:extLst>
          </p:cNvPr>
          <p:cNvPicPr>
            <a:picLocks noGrp="1" noChangeAspect="1"/>
          </p:cNvPicPr>
          <p:nvPr>
            <p:ph idx="14"/>
          </p:nvPr>
        </p:nvPicPr>
        <p:blipFill>
          <a:blip r:embed="rId2"/>
          <a:stretch>
            <a:fillRect/>
          </a:stretch>
        </p:blipFill>
        <p:spPr>
          <a:xfrm>
            <a:off x="6107637" y="734005"/>
            <a:ext cx="5869211" cy="5333845"/>
          </a:xfrm>
          <a:prstGeom prst="rect">
            <a:avLst/>
          </a:prstGeom>
        </p:spPr>
      </p:pic>
      <p:sp>
        <p:nvSpPr>
          <p:cNvPr id="10" name="Cirkel: ihålig 9">
            <a:extLst>
              <a:ext uri="{FF2B5EF4-FFF2-40B4-BE49-F238E27FC236}">
                <a16:creationId xmlns:a16="http://schemas.microsoft.com/office/drawing/2014/main" id="{DE31FB46-0470-4F2C-F26D-4B46EB6E3512}"/>
              </a:ext>
            </a:extLst>
          </p:cNvPr>
          <p:cNvSpPr/>
          <p:nvPr/>
        </p:nvSpPr>
        <p:spPr>
          <a:xfrm>
            <a:off x="5891244" y="2980944"/>
            <a:ext cx="914400" cy="228600"/>
          </a:xfrm>
          <a:prstGeom prst="donut">
            <a:avLst>
              <a:gd name="adj" fmla="val 3610"/>
            </a:avLst>
          </a:prstGeom>
          <a:solidFill>
            <a:srgbClr val="32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solidFill>
                <a:schemeClr val="tx1"/>
              </a:solidFill>
            </a:endParaRPr>
          </a:p>
        </p:txBody>
      </p:sp>
    </p:spTree>
    <p:extLst>
      <p:ext uri="{BB962C8B-B14F-4D97-AF65-F5344CB8AC3E}">
        <p14:creationId xmlns:p14="http://schemas.microsoft.com/office/powerpoint/2010/main" val="2921359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23E94C-5729-EA22-8688-313220073ACA}"/>
              </a:ext>
            </a:extLst>
          </p:cNvPr>
          <p:cNvSpPr>
            <a:spLocks noGrp="1"/>
          </p:cNvSpPr>
          <p:nvPr>
            <p:ph type="ctrTitle"/>
          </p:nvPr>
        </p:nvSpPr>
        <p:spPr/>
        <p:txBody>
          <a:bodyPr/>
          <a:lstStyle/>
          <a:p>
            <a:r>
              <a:rPr lang="en-US"/>
              <a:t>Äldre</a:t>
            </a:r>
            <a:endParaRPr lang="sv-FI"/>
          </a:p>
        </p:txBody>
      </p:sp>
      <p:sp>
        <p:nvSpPr>
          <p:cNvPr id="5" name="Platshållare för bildnummer 4">
            <a:extLst>
              <a:ext uri="{FF2B5EF4-FFF2-40B4-BE49-F238E27FC236}">
                <a16:creationId xmlns:a16="http://schemas.microsoft.com/office/drawing/2014/main" id="{6FCA9755-8D76-BD0C-EB6E-3D3E5302EBA0}"/>
              </a:ext>
            </a:extLst>
          </p:cNvPr>
          <p:cNvSpPr>
            <a:spLocks noGrp="1"/>
          </p:cNvSpPr>
          <p:nvPr>
            <p:ph type="sldNum" sz="quarter" idx="12"/>
          </p:nvPr>
        </p:nvSpPr>
        <p:spPr/>
        <p:txBody>
          <a:bodyPr/>
          <a:lstStyle/>
          <a:p>
            <a:fld id="{31160B98-140E-4345-B1A3-2A7247C42973}" type="slidenum">
              <a:rPr lang="fi-FI" smtClean="0"/>
              <a:t>53</a:t>
            </a:fld>
            <a:endParaRPr lang="fi-FI"/>
          </a:p>
        </p:txBody>
      </p:sp>
      <p:pic>
        <p:nvPicPr>
          <p:cNvPr id="8" name="Platshållare för bild 7" descr="En bild som visar person, klädsel, finger, handled&#10;&#10;AI-genererat innehåll kan vara felaktigt.">
            <a:extLst>
              <a:ext uri="{FF2B5EF4-FFF2-40B4-BE49-F238E27FC236}">
                <a16:creationId xmlns:a16="http://schemas.microsoft.com/office/drawing/2014/main" id="{9F8AFFAF-B269-8871-E196-5A554679B8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551" r="16551"/>
          <a:stretch>
            <a:fillRect/>
          </a:stretch>
        </p:blipFill>
        <p:spPr/>
      </p:pic>
    </p:spTree>
    <p:extLst>
      <p:ext uri="{BB962C8B-B14F-4D97-AF65-F5344CB8AC3E}">
        <p14:creationId xmlns:p14="http://schemas.microsoft.com/office/powerpoint/2010/main" val="1741626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0A762B5-6F98-68A3-CDE0-2A27F5FE0A6E}"/>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AB4F8EEE-1011-9B64-98F6-D2CD827CE7FE}"/>
              </a:ext>
            </a:extLst>
          </p:cNvPr>
          <p:cNvSpPr>
            <a:spLocks noGrp="1"/>
          </p:cNvSpPr>
          <p:nvPr>
            <p:ph type="title"/>
          </p:nvPr>
        </p:nvSpPr>
        <p:spPr/>
        <p:txBody>
          <a:bodyPr/>
          <a:lstStyle/>
          <a:p>
            <a:r>
              <a:rPr lang="en-US"/>
              <a:t>Äldre, allmänt</a:t>
            </a:r>
            <a:endParaRPr lang="sv-FI"/>
          </a:p>
        </p:txBody>
      </p:sp>
      <p:sp>
        <p:nvSpPr>
          <p:cNvPr id="4" name="Platshållare för innehåll 3">
            <a:extLst>
              <a:ext uri="{FF2B5EF4-FFF2-40B4-BE49-F238E27FC236}">
                <a16:creationId xmlns:a16="http://schemas.microsoft.com/office/drawing/2014/main" id="{0307DF51-DB30-A40B-666F-0F616FC5366E}"/>
              </a:ext>
            </a:extLst>
          </p:cNvPr>
          <p:cNvSpPr>
            <a:spLocks noGrp="1"/>
          </p:cNvSpPr>
          <p:nvPr>
            <p:ph idx="1"/>
          </p:nvPr>
        </p:nvSpPr>
        <p:spPr>
          <a:xfrm>
            <a:off x="641873" y="1481507"/>
            <a:ext cx="10394576" cy="4464424"/>
          </a:xfrm>
        </p:spPr>
        <p:txBody>
          <a:bodyPr/>
          <a:lstStyle/>
          <a:p>
            <a:r>
              <a:rPr lang="en-US" sz="2000"/>
              <a:t>Den äldre befolkningen, speciellt kvinnor, rör sig mindre än kvinnor i hela landet. För lite motion är kombinerat med försämring av funktionsförmågan och högre fallrisk.</a:t>
            </a:r>
          </a:p>
          <a:p>
            <a:r>
              <a:rPr lang="en-US" sz="2000"/>
              <a:t>Upplevd försämrad hälsa är mera allmänt hos kvinnor än män i regionen. Bedömningen av den egna hälsan har noterats föregå kommande hälsoproblem.</a:t>
            </a:r>
          </a:p>
          <a:p>
            <a:r>
              <a:rPr lang="en-US" sz="2000"/>
              <a:t>Den åldrande befolkningen upplever ensamhet och otrygghet trots att antalet äldre som upplever dessa minskar.</a:t>
            </a:r>
          </a:p>
          <a:p>
            <a:r>
              <a:rPr lang="en-US" sz="2000"/>
              <a:t>Antalet äldre som använder för mycket alkohol växer. Överdriven alkoholkonsumtion är klart vanligare hos män än hos kvinnor.</a:t>
            </a:r>
          </a:p>
          <a:p>
            <a:r>
              <a:rPr lang="en-US" sz="2000"/>
              <a:t>Beredskapen för äldres boende kräver uppmärksamhet och samarbete mellan välfärdsområdet och kommunerna.</a:t>
            </a:r>
            <a:endParaRPr lang="sv-FI" sz="2000"/>
          </a:p>
        </p:txBody>
      </p:sp>
      <p:sp>
        <p:nvSpPr>
          <p:cNvPr id="5" name="Platshållare för sidfot 4">
            <a:extLst>
              <a:ext uri="{FF2B5EF4-FFF2-40B4-BE49-F238E27FC236}">
                <a16:creationId xmlns:a16="http://schemas.microsoft.com/office/drawing/2014/main" id="{4E0C5DB9-CCA9-D9FC-A407-9731CC04449D}"/>
              </a:ext>
            </a:extLst>
          </p:cNvPr>
          <p:cNvSpPr>
            <a:spLocks noGrp="1"/>
          </p:cNvSpPr>
          <p:nvPr>
            <p:ph type="ftr" sz="quarter" idx="11"/>
          </p:nvPr>
        </p:nvSpPr>
        <p:spPr>
          <a:xfrm>
            <a:off x="1510553" y="6391837"/>
            <a:ext cx="5347447" cy="242047"/>
          </a:xfrm>
        </p:spPr>
        <p:txBody>
          <a:bodyPr/>
          <a:lstStyle/>
          <a:p>
            <a:r>
              <a:rPr lang="fi-FI"/>
              <a:t>Källa: Egentliga Finlands  välfärdsområde Varhas välfärdsberättelse</a:t>
            </a:r>
          </a:p>
        </p:txBody>
      </p:sp>
      <p:sp>
        <p:nvSpPr>
          <p:cNvPr id="6" name="Platshållare för bildnummer 5">
            <a:extLst>
              <a:ext uri="{FF2B5EF4-FFF2-40B4-BE49-F238E27FC236}">
                <a16:creationId xmlns:a16="http://schemas.microsoft.com/office/drawing/2014/main" id="{26A411FB-9E5B-1AAB-993B-B9888DC90528}"/>
              </a:ext>
            </a:extLst>
          </p:cNvPr>
          <p:cNvSpPr>
            <a:spLocks noGrp="1"/>
          </p:cNvSpPr>
          <p:nvPr>
            <p:ph type="sldNum" sz="quarter" idx="12"/>
          </p:nvPr>
        </p:nvSpPr>
        <p:spPr/>
        <p:txBody>
          <a:bodyPr/>
          <a:lstStyle/>
          <a:p>
            <a:fld id="{31160B98-140E-4345-B1A3-2A7247C42973}" type="slidenum">
              <a:rPr lang="fi-FI" smtClean="0"/>
              <a:t>54</a:t>
            </a:fld>
            <a:endParaRPr lang="fi-FI"/>
          </a:p>
        </p:txBody>
      </p:sp>
    </p:spTree>
    <p:extLst>
      <p:ext uri="{BB962C8B-B14F-4D97-AF65-F5344CB8AC3E}">
        <p14:creationId xmlns:p14="http://schemas.microsoft.com/office/powerpoint/2010/main" val="2720455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4BBD-2FCE-9BD2-615D-796B4519FBE5}"/>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3B79C1A4-72A5-559B-92CA-3821B88DD8F0}"/>
              </a:ext>
            </a:extLst>
          </p:cNvPr>
          <p:cNvSpPr>
            <a:spLocks noGrp="1"/>
          </p:cNvSpPr>
          <p:nvPr>
            <p:ph type="title"/>
          </p:nvPr>
        </p:nvSpPr>
        <p:spPr>
          <a:xfrm>
            <a:off x="423582" y="336098"/>
            <a:ext cx="11344836" cy="654424"/>
          </a:xfrm>
        </p:spPr>
        <p:txBody>
          <a:bodyPr anchor="t">
            <a:normAutofit/>
          </a:bodyPr>
          <a:lstStyle/>
          <a:p>
            <a:r>
              <a:rPr lang="en-US"/>
              <a:t>Att bo ensam</a:t>
            </a:r>
            <a:endParaRPr lang="sv-FI"/>
          </a:p>
        </p:txBody>
      </p:sp>
      <p:sp>
        <p:nvSpPr>
          <p:cNvPr id="23" name="Content Placeholder 2">
            <a:extLst>
              <a:ext uri="{FF2B5EF4-FFF2-40B4-BE49-F238E27FC236}">
                <a16:creationId xmlns:a16="http://schemas.microsoft.com/office/drawing/2014/main" id="{A5458AD0-B01C-2DD6-0C07-DBBAEB72D0B2}"/>
              </a:ext>
            </a:extLst>
          </p:cNvPr>
          <p:cNvSpPr>
            <a:spLocks noGrp="1"/>
          </p:cNvSpPr>
          <p:nvPr>
            <p:ph idx="1"/>
          </p:nvPr>
        </p:nvSpPr>
        <p:spPr>
          <a:xfrm>
            <a:off x="423582" y="1020004"/>
            <a:ext cx="4733634" cy="4953284"/>
          </a:xfrm>
        </p:spPr>
        <p:txBody>
          <a:bodyPr/>
          <a:lstStyle/>
          <a:p>
            <a:pPr>
              <a:spcBef>
                <a:spcPts val="1000"/>
              </a:spcBef>
            </a:pPr>
            <a:r>
              <a:rPr lang="sv-FI" sz="1200" spc="-10">
                <a:latin typeface="+mn-lt"/>
              </a:rPr>
              <a:t>Ensamhet anses vara ett centralt problem för äldre människor. Vid högre ålder tolererar ändå många ensamhet väl och känner sig bekväma med att spendera tid ensam. Man får leva ett sådant liv som man vill, fundera på saker i fred och känna sig självständig.</a:t>
            </a:r>
          </a:p>
          <a:p>
            <a:pPr>
              <a:spcBef>
                <a:spcPts val="1000"/>
              </a:spcBef>
            </a:pPr>
            <a:r>
              <a:rPr lang="sv-FI" sz="1200" spc="-10">
                <a:latin typeface="+mn-lt"/>
              </a:rPr>
              <a:t>Att känna sig ensam har dock en negativ inverkan på den psykiska hälsan. I värsta fall kan det innebära ett tillstånd av djup ångest där man inte kan känna någon kontakt med andra människor. Att ofrivilligt leva ensam och vara ensam har en negativ inverkan på det fysiska och psykiska välbefinnandet samt hur man klarar sig i vardagen.</a:t>
            </a:r>
          </a:p>
          <a:p>
            <a:pPr>
              <a:spcBef>
                <a:spcPts val="1000"/>
              </a:spcBef>
            </a:pPr>
            <a:r>
              <a:rPr lang="sv-FI" sz="1200" spc="-10">
                <a:latin typeface="+mn-lt"/>
              </a:rPr>
              <a:t>Ensamhet som upplevs i ålderdomen kan delas in i emotionell, fysisk och social ensamhet.</a:t>
            </a:r>
          </a:p>
          <a:p>
            <a:pPr marL="898525" lvl="2" indent="-180975">
              <a:spcBef>
                <a:spcPts val="1000"/>
              </a:spcBef>
            </a:pPr>
            <a:r>
              <a:rPr lang="sv-FI" sz="1200" spc="-10">
                <a:latin typeface="+mn-lt"/>
              </a:rPr>
              <a:t>Emotionell, det vill säga känslomässigt relaterad, ensamhet kan orsakas av att man till exempel blir änka eller änkling, bor ensam, har problem med hälsan eller nedsatt funktionsförmåga.</a:t>
            </a:r>
          </a:p>
          <a:p>
            <a:pPr marL="898525" lvl="2" indent="-180975">
              <a:spcBef>
                <a:spcPts val="1000"/>
              </a:spcBef>
            </a:pPr>
            <a:r>
              <a:rPr lang="sv-FI" sz="1200" spc="-10">
                <a:latin typeface="+mn-lt"/>
              </a:rPr>
              <a:t>Fysisk ensamhet är förknippad med upplevelsen av brist på beröring, sexualitet eller närhet.</a:t>
            </a:r>
          </a:p>
          <a:p>
            <a:pPr marL="898525" lvl="2" indent="-180975">
              <a:spcBef>
                <a:spcPts val="1000"/>
              </a:spcBef>
            </a:pPr>
            <a:r>
              <a:rPr lang="sv-FI" sz="1200" spc="-10">
                <a:latin typeface="+mn-lt"/>
              </a:rPr>
              <a:t>Social ensamhet tar sig uttryck som bristande interaktion med andra och få vänskapsrelationer.</a:t>
            </a:r>
          </a:p>
          <a:p>
            <a:endParaRPr lang="en-US" sz="1400"/>
          </a:p>
        </p:txBody>
      </p:sp>
      <p:pic>
        <p:nvPicPr>
          <p:cNvPr id="9" name="Bildobjekt 8" descr="En bild som visar text, skärmbild, linje, Graf&#10;&#10;AI-genererat innehåll kan vara felaktigt.">
            <a:extLst>
              <a:ext uri="{FF2B5EF4-FFF2-40B4-BE49-F238E27FC236}">
                <a16:creationId xmlns:a16="http://schemas.microsoft.com/office/drawing/2014/main" id="{D35B2276-4617-14A0-3EAF-D23ABC960A8C}"/>
              </a:ext>
            </a:extLst>
          </p:cNvPr>
          <p:cNvPicPr>
            <a:picLocks noChangeAspect="1"/>
          </p:cNvPicPr>
          <p:nvPr/>
        </p:nvPicPr>
        <p:blipFill>
          <a:blip r:embed="rId2"/>
          <a:stretch>
            <a:fillRect/>
          </a:stretch>
        </p:blipFill>
        <p:spPr>
          <a:xfrm>
            <a:off x="5365534" y="561474"/>
            <a:ext cx="6658825" cy="3562470"/>
          </a:xfrm>
          <a:prstGeom prst="rect">
            <a:avLst/>
          </a:prstGeom>
          <a:noFill/>
        </p:spPr>
      </p:pic>
      <p:sp>
        <p:nvSpPr>
          <p:cNvPr id="5" name="Platshållare för sidfot 4">
            <a:extLst>
              <a:ext uri="{FF2B5EF4-FFF2-40B4-BE49-F238E27FC236}">
                <a16:creationId xmlns:a16="http://schemas.microsoft.com/office/drawing/2014/main" id="{136FA9C6-8B76-0F0B-265F-D032C6EE6A74}"/>
              </a:ext>
            </a:extLst>
          </p:cNvPr>
          <p:cNvSpPr>
            <a:spLocks noGrp="1"/>
          </p:cNvSpPr>
          <p:nvPr>
            <p:ph type="ftr" sz="quarter" idx="11"/>
          </p:nvPr>
        </p:nvSpPr>
        <p:spPr>
          <a:xfrm>
            <a:off x="1510553" y="6391837"/>
            <a:ext cx="3778623" cy="242047"/>
          </a:xfrm>
        </p:spPr>
        <p:txBody>
          <a:bodyPr anchor="ctr">
            <a:normAutofit/>
          </a:bodyPr>
          <a:lstStyle/>
          <a:p>
            <a:pPr>
              <a:spcAft>
                <a:spcPts val="600"/>
              </a:spcAft>
            </a:pPr>
            <a:r>
              <a:rPr lang="fi-FI"/>
              <a:t>Källa: Sotkanet, Mielenterveystalo - Psykporten</a:t>
            </a:r>
          </a:p>
        </p:txBody>
      </p:sp>
      <p:sp>
        <p:nvSpPr>
          <p:cNvPr id="6" name="Platshållare för bildnummer 5">
            <a:extLst>
              <a:ext uri="{FF2B5EF4-FFF2-40B4-BE49-F238E27FC236}">
                <a16:creationId xmlns:a16="http://schemas.microsoft.com/office/drawing/2014/main" id="{DE11F06B-3DBD-3838-20ED-865F562AB5B5}"/>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55</a:t>
            </a:fld>
            <a:endParaRPr lang="fi-FI"/>
          </a:p>
        </p:txBody>
      </p:sp>
      <p:sp>
        <p:nvSpPr>
          <p:cNvPr id="10" name="textruta 9">
            <a:extLst>
              <a:ext uri="{FF2B5EF4-FFF2-40B4-BE49-F238E27FC236}">
                <a16:creationId xmlns:a16="http://schemas.microsoft.com/office/drawing/2014/main" id="{CB65F9D8-9174-DDB9-AEE6-5774DE3EC9FD}"/>
              </a:ext>
            </a:extLst>
          </p:cNvPr>
          <p:cNvSpPr txBox="1"/>
          <p:nvPr/>
        </p:nvSpPr>
        <p:spPr>
          <a:xfrm>
            <a:off x="6809617" y="5121397"/>
            <a:ext cx="4074833" cy="492443"/>
          </a:xfrm>
          <a:prstGeom prst="rect">
            <a:avLst/>
          </a:prstGeom>
          <a:noFill/>
        </p:spPr>
        <p:txBody>
          <a:bodyPr wrap="none" lIns="0" tIns="0" rIns="0" bIns="0" rtlCol="0">
            <a:spAutoFit/>
          </a:bodyPr>
          <a:lstStyle/>
          <a:p>
            <a:pPr algn="l"/>
            <a:r>
              <a:rPr lang="en-US" sz="1600" spc="-50">
                <a:solidFill>
                  <a:schemeClr val="tx2"/>
                </a:solidFill>
                <a:latin typeface="+mj-lt"/>
              </a:rPr>
              <a:t>Ca. 41 % av alla 75 år fyllda i Pargas bor ensamma.</a:t>
            </a:r>
          </a:p>
          <a:p>
            <a:pPr algn="l"/>
            <a:r>
              <a:rPr lang="en-US" sz="1600" spc="-50">
                <a:solidFill>
                  <a:schemeClr val="tx2"/>
                </a:solidFill>
                <a:latin typeface="+mj-lt"/>
              </a:rPr>
              <a:t>Det handlar om nästan 1000 äldre personer  </a:t>
            </a:r>
            <a:endParaRPr lang="sv-FI" sz="1600" spc="-50" dirty="0" err="1">
              <a:solidFill>
                <a:schemeClr val="tx2"/>
              </a:solidFill>
              <a:latin typeface="+mj-lt"/>
            </a:endParaRPr>
          </a:p>
        </p:txBody>
      </p:sp>
      <p:sp>
        <p:nvSpPr>
          <p:cNvPr id="11" name="Pil: uppåt 10">
            <a:extLst>
              <a:ext uri="{FF2B5EF4-FFF2-40B4-BE49-F238E27FC236}">
                <a16:creationId xmlns:a16="http://schemas.microsoft.com/office/drawing/2014/main" id="{E6DDA9A5-4D2C-628C-5EB9-D49F48E03793}"/>
              </a:ext>
            </a:extLst>
          </p:cNvPr>
          <p:cNvSpPr/>
          <p:nvPr/>
        </p:nvSpPr>
        <p:spPr>
          <a:xfrm>
            <a:off x="8581857" y="4229478"/>
            <a:ext cx="443271" cy="808866"/>
          </a:xfrm>
          <a:prstGeom prs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1200423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5DD4A-366D-D685-C6EE-663205FDB562}"/>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B54084B-6B58-94EF-6604-EE0C5D6FE884}"/>
              </a:ext>
            </a:extLst>
          </p:cNvPr>
          <p:cNvSpPr>
            <a:spLocks noGrp="1"/>
          </p:cNvSpPr>
          <p:nvPr>
            <p:ph type="title"/>
          </p:nvPr>
        </p:nvSpPr>
        <p:spPr>
          <a:xfrm>
            <a:off x="423582" y="263919"/>
            <a:ext cx="11344836" cy="548881"/>
          </a:xfrm>
        </p:spPr>
        <p:txBody>
          <a:bodyPr anchor="t">
            <a:normAutofit/>
          </a:bodyPr>
          <a:lstStyle/>
          <a:p>
            <a:r>
              <a:rPr lang="en-US"/>
              <a:t>Stöd för närståendevård</a:t>
            </a:r>
            <a:endParaRPr lang="sv-FI"/>
          </a:p>
        </p:txBody>
      </p:sp>
      <p:sp>
        <p:nvSpPr>
          <p:cNvPr id="23" name="Content Placeholder 2">
            <a:extLst>
              <a:ext uri="{FF2B5EF4-FFF2-40B4-BE49-F238E27FC236}">
                <a16:creationId xmlns:a16="http://schemas.microsoft.com/office/drawing/2014/main" id="{6A735D9D-34CF-DE88-E5B6-EC832E51E214}"/>
              </a:ext>
            </a:extLst>
          </p:cNvPr>
          <p:cNvSpPr>
            <a:spLocks noGrp="1"/>
          </p:cNvSpPr>
          <p:nvPr>
            <p:ph idx="1"/>
          </p:nvPr>
        </p:nvSpPr>
        <p:spPr>
          <a:xfrm>
            <a:off x="423583" y="988291"/>
            <a:ext cx="4166890" cy="4895273"/>
          </a:xfrm>
        </p:spPr>
        <p:txBody>
          <a:bodyPr/>
          <a:lstStyle/>
          <a:p>
            <a:pPr>
              <a:spcBef>
                <a:spcPts val="1000"/>
              </a:spcBef>
            </a:pPr>
            <a:r>
              <a:rPr lang="sv-FI" sz="1400" spc="-10">
                <a:latin typeface="+mn-lt"/>
              </a:rPr>
              <a:t>Stödet för närståendevård är lagstadgad anslagsbunden socialservice som beviljas och ordnas av välfärdsområdet. </a:t>
            </a:r>
          </a:p>
          <a:p>
            <a:pPr>
              <a:spcBef>
                <a:spcPts val="1000"/>
              </a:spcBef>
            </a:pPr>
            <a:r>
              <a:rPr lang="sv-FI" sz="1400" spc="-10">
                <a:latin typeface="+mn-lt"/>
              </a:rPr>
              <a:t>En närståendevårdare kan vara en anhörig till den vårdbehövande eller någon annan som står den vårdbehövande nära. Behovet av vård eller omsorg grundar sig på den anhörigas eller närståendes försämrade hälsotillstånd eller funktionsförmåga eller på funktionsnedsättning. Stödet för närståendevård omfattar behövliga tjänster som tillhandahålls den vårdbehövande samt vårdarvode till närståendevårdaren, ledighet och service till stöd för närståendevårdaren. </a:t>
            </a:r>
          </a:p>
          <a:p>
            <a:pPr>
              <a:spcBef>
                <a:spcPts val="1000"/>
              </a:spcBef>
            </a:pPr>
            <a:r>
              <a:rPr lang="sv-FI" sz="1400" spc="-10">
                <a:latin typeface="+mn-lt"/>
              </a:rPr>
              <a:t>En äldre persons närståendevårdare kan ofta själv också vara åldersstigen. Livet med den hjälpbehövande är ofta påfrestande då hjälp behövs dygnet runt. Tredje sektorn har en stor roll i stödjandet av närståendevårdsfamiljer.</a:t>
            </a:r>
          </a:p>
          <a:p>
            <a:endParaRPr lang="en-US" sz="1400"/>
          </a:p>
          <a:p>
            <a:endParaRPr lang="en-US"/>
          </a:p>
        </p:txBody>
      </p:sp>
      <p:pic>
        <p:nvPicPr>
          <p:cNvPr id="14" name="Platshållare för bild 13" descr="En bild som visar text, linje, skärmbild, Graf&#10;&#10;AI-genererat innehåll kan vara felaktigt.">
            <a:extLst>
              <a:ext uri="{FF2B5EF4-FFF2-40B4-BE49-F238E27FC236}">
                <a16:creationId xmlns:a16="http://schemas.microsoft.com/office/drawing/2014/main" id="{C3DE3FDF-FF3D-8072-73E4-7CC59BE33EC8}"/>
              </a:ext>
            </a:extLst>
          </p:cNvPr>
          <p:cNvPicPr>
            <a:picLocks noGrp="1" noChangeAspect="1"/>
          </p:cNvPicPr>
          <p:nvPr>
            <p:ph idx="14"/>
          </p:nvPr>
        </p:nvPicPr>
        <p:blipFill>
          <a:blip r:embed="rId2"/>
          <a:stretch>
            <a:fillRect/>
          </a:stretch>
        </p:blipFill>
        <p:spPr>
          <a:xfrm>
            <a:off x="4747490" y="341745"/>
            <a:ext cx="7276500" cy="3892926"/>
          </a:xfrm>
          <a:prstGeom prst="rect">
            <a:avLst/>
          </a:prstGeom>
          <a:noFill/>
        </p:spPr>
      </p:pic>
      <p:sp>
        <p:nvSpPr>
          <p:cNvPr id="5" name="Platshållare för sidfot 4">
            <a:extLst>
              <a:ext uri="{FF2B5EF4-FFF2-40B4-BE49-F238E27FC236}">
                <a16:creationId xmlns:a16="http://schemas.microsoft.com/office/drawing/2014/main" id="{54882390-B073-EDF9-7D2A-D00B18EF0E62}"/>
              </a:ext>
            </a:extLst>
          </p:cNvPr>
          <p:cNvSpPr>
            <a:spLocks noGrp="1"/>
          </p:cNvSpPr>
          <p:nvPr>
            <p:ph type="ftr" sz="quarter" idx="11"/>
          </p:nvPr>
        </p:nvSpPr>
        <p:spPr>
          <a:xfrm>
            <a:off x="1510553" y="6391837"/>
            <a:ext cx="3778623" cy="242047"/>
          </a:xfrm>
        </p:spPr>
        <p:txBody>
          <a:bodyPr anchor="ctr">
            <a:normAutofit/>
          </a:bodyPr>
          <a:lstStyle/>
          <a:p>
            <a:pPr>
              <a:spcAft>
                <a:spcPts val="600"/>
              </a:spcAft>
            </a:pPr>
            <a:r>
              <a:rPr lang="fi-FI"/>
              <a:t>Källa: Sotkanet</a:t>
            </a:r>
          </a:p>
        </p:txBody>
      </p:sp>
      <p:sp>
        <p:nvSpPr>
          <p:cNvPr id="6" name="Platshållare för bildnummer 5">
            <a:extLst>
              <a:ext uri="{FF2B5EF4-FFF2-40B4-BE49-F238E27FC236}">
                <a16:creationId xmlns:a16="http://schemas.microsoft.com/office/drawing/2014/main" id="{7CCD54D4-C9C2-1AFD-7F6D-1CF30F18D49B}"/>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56</a:t>
            </a:fld>
            <a:endParaRPr lang="fi-FI"/>
          </a:p>
        </p:txBody>
      </p:sp>
      <p:sp>
        <p:nvSpPr>
          <p:cNvPr id="2" name="textruta 1">
            <a:extLst>
              <a:ext uri="{FF2B5EF4-FFF2-40B4-BE49-F238E27FC236}">
                <a16:creationId xmlns:a16="http://schemas.microsoft.com/office/drawing/2014/main" id="{42C8DA2B-304A-ACF2-A075-C91429BA31ED}"/>
              </a:ext>
            </a:extLst>
          </p:cNvPr>
          <p:cNvSpPr txBox="1"/>
          <p:nvPr/>
        </p:nvSpPr>
        <p:spPr>
          <a:xfrm>
            <a:off x="6881091" y="5412509"/>
            <a:ext cx="3775917" cy="769441"/>
          </a:xfrm>
          <a:prstGeom prst="rect">
            <a:avLst/>
          </a:prstGeom>
          <a:noFill/>
        </p:spPr>
        <p:txBody>
          <a:bodyPr wrap="square" lIns="0" tIns="0" rIns="0" bIns="0" rtlCol="0">
            <a:spAutoFit/>
          </a:bodyPr>
          <a:lstStyle/>
          <a:p>
            <a:r>
              <a:rPr lang="en-US" sz="1600" spc="-50">
                <a:solidFill>
                  <a:schemeClr val="tx2"/>
                </a:solidFill>
                <a:latin typeface="+mj-lt"/>
              </a:rPr>
              <a:t>Ca 140 personer över 75 år i Pargas har erhållit stöd för närståendevård år 2024.</a:t>
            </a:r>
          </a:p>
          <a:p>
            <a:pPr algn="l"/>
            <a:endParaRPr lang="sv-FI" dirty="0" err="1">
              <a:solidFill>
                <a:schemeClr val="tx2"/>
              </a:solidFill>
            </a:endParaRPr>
          </a:p>
        </p:txBody>
      </p:sp>
      <p:sp>
        <p:nvSpPr>
          <p:cNvPr id="4" name="Pil: uppåt 3">
            <a:extLst>
              <a:ext uri="{FF2B5EF4-FFF2-40B4-BE49-F238E27FC236}">
                <a16:creationId xmlns:a16="http://schemas.microsoft.com/office/drawing/2014/main" id="{47E27C02-155F-0147-5D52-3B5C2580C177}"/>
              </a:ext>
            </a:extLst>
          </p:cNvPr>
          <p:cNvSpPr/>
          <p:nvPr/>
        </p:nvSpPr>
        <p:spPr>
          <a:xfrm>
            <a:off x="8385740" y="4312497"/>
            <a:ext cx="379569" cy="952230"/>
          </a:xfrm>
          <a:prstGeom prst="upArrow">
            <a:avLst/>
          </a:prstGeom>
          <a:solidFill>
            <a:srgbClr val="3215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37061958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DFCD5-E760-3A02-1737-57E8D62E3EAB}"/>
            </a:ext>
          </a:extLst>
        </p:cNvPr>
        <p:cNvGrpSpPr/>
        <p:nvPr/>
      </p:nvGrpSpPr>
      <p:grpSpPr>
        <a:xfrm>
          <a:off x="0" y="0"/>
          <a:ext cx="0" cy="0"/>
          <a:chOff x="0" y="0"/>
          <a:chExt cx="0" cy="0"/>
        </a:xfrm>
      </p:grpSpPr>
      <p:sp>
        <p:nvSpPr>
          <p:cNvPr id="17" name="Text Placeholder 1">
            <a:extLst>
              <a:ext uri="{FF2B5EF4-FFF2-40B4-BE49-F238E27FC236}">
                <a16:creationId xmlns:a16="http://schemas.microsoft.com/office/drawing/2014/main" id="{283725D8-85E8-3B4A-7B17-1EB182CBEB9E}"/>
              </a:ext>
            </a:extLst>
          </p:cNvPr>
          <p:cNvSpPr>
            <a:spLocks noGrp="1"/>
          </p:cNvSpPr>
          <p:nvPr>
            <p:ph type="body" sz="quarter" idx="14"/>
          </p:nvPr>
        </p:nvSpPr>
        <p:spPr>
          <a:xfrm>
            <a:off x="286870" y="134471"/>
            <a:ext cx="11618258" cy="275663"/>
          </a:xfrm>
        </p:spPr>
        <p:txBody>
          <a:bodyPr/>
          <a:lstStyle/>
          <a:p>
            <a:endParaRPr lang="en-US"/>
          </a:p>
        </p:txBody>
      </p:sp>
      <p:sp>
        <p:nvSpPr>
          <p:cNvPr id="3" name="Rubrik 2">
            <a:extLst>
              <a:ext uri="{FF2B5EF4-FFF2-40B4-BE49-F238E27FC236}">
                <a16:creationId xmlns:a16="http://schemas.microsoft.com/office/drawing/2014/main" id="{6F7338C4-824F-55C5-FC87-73F875EBA98A}"/>
              </a:ext>
            </a:extLst>
          </p:cNvPr>
          <p:cNvSpPr>
            <a:spLocks noGrp="1"/>
          </p:cNvSpPr>
          <p:nvPr>
            <p:ph type="title"/>
          </p:nvPr>
        </p:nvSpPr>
        <p:spPr>
          <a:xfrm>
            <a:off x="560293" y="720146"/>
            <a:ext cx="11344836" cy="654424"/>
          </a:xfrm>
        </p:spPr>
        <p:txBody>
          <a:bodyPr anchor="t">
            <a:normAutofit/>
          </a:bodyPr>
          <a:lstStyle/>
          <a:p>
            <a:r>
              <a:rPr lang="en-US"/>
              <a:t>Fallolyckor</a:t>
            </a:r>
            <a:endParaRPr lang="sv-FI"/>
          </a:p>
        </p:txBody>
      </p:sp>
      <p:sp>
        <p:nvSpPr>
          <p:cNvPr id="18" name="Content Placeholder 3">
            <a:extLst>
              <a:ext uri="{FF2B5EF4-FFF2-40B4-BE49-F238E27FC236}">
                <a16:creationId xmlns:a16="http://schemas.microsoft.com/office/drawing/2014/main" id="{2E6A13B1-5D9A-AD95-9A5B-7DC74F327F46}"/>
              </a:ext>
            </a:extLst>
          </p:cNvPr>
          <p:cNvSpPr>
            <a:spLocks noGrp="1"/>
          </p:cNvSpPr>
          <p:nvPr>
            <p:ph idx="1"/>
          </p:nvPr>
        </p:nvSpPr>
        <p:spPr>
          <a:xfrm>
            <a:off x="519193" y="1480162"/>
            <a:ext cx="3633016" cy="4166995"/>
          </a:xfrm>
        </p:spPr>
        <p:txBody>
          <a:bodyPr/>
          <a:lstStyle/>
          <a:p>
            <a:r>
              <a:rPr lang="en-US" sz="2000"/>
              <a:t>Antalet fallolyckor är i snitt lägre i Pargas än i hela landet men högre än inom välfärdsområdet.</a:t>
            </a:r>
          </a:p>
          <a:p>
            <a:r>
              <a:rPr lang="sv-FI" sz="2000"/>
              <a:t>Vården av ett lårbensbrott kostar minst 30 000 €</a:t>
            </a:r>
          </a:p>
          <a:p>
            <a:r>
              <a:rPr lang="fi-FI" sz="2000"/>
              <a:t>Lårbensbrott kan leda till försämrad rörelse- och funktionsförmåga och till behov av långtidsvård</a:t>
            </a:r>
            <a:endParaRPr lang="sv-FI" sz="2000"/>
          </a:p>
          <a:p>
            <a:endParaRPr lang="sv-FI" sz="1600" spc="-50">
              <a:latin typeface="+mj-lt"/>
            </a:endParaRPr>
          </a:p>
          <a:p>
            <a:endParaRPr lang="en-US" sz="1600" spc="-50">
              <a:latin typeface="+mj-lt"/>
            </a:endParaRPr>
          </a:p>
          <a:p>
            <a:endParaRPr lang="en-US" sz="1600" spc="-50">
              <a:latin typeface="+mj-lt"/>
            </a:endParaRPr>
          </a:p>
        </p:txBody>
      </p:sp>
      <p:sp>
        <p:nvSpPr>
          <p:cNvPr id="5" name="Platshållare för sidfot 4">
            <a:extLst>
              <a:ext uri="{FF2B5EF4-FFF2-40B4-BE49-F238E27FC236}">
                <a16:creationId xmlns:a16="http://schemas.microsoft.com/office/drawing/2014/main" id="{5A07B5A4-7165-22E1-EBF5-315E0B58D070}"/>
              </a:ext>
            </a:extLst>
          </p:cNvPr>
          <p:cNvSpPr>
            <a:spLocks noGrp="1"/>
          </p:cNvSpPr>
          <p:nvPr>
            <p:ph type="ftr" sz="quarter" idx="11"/>
          </p:nvPr>
        </p:nvSpPr>
        <p:spPr>
          <a:xfrm>
            <a:off x="1510553" y="6391837"/>
            <a:ext cx="3778623" cy="242047"/>
          </a:xfrm>
        </p:spPr>
        <p:txBody>
          <a:bodyPr anchor="ctr">
            <a:normAutofit/>
          </a:bodyPr>
          <a:lstStyle/>
          <a:p>
            <a:pPr>
              <a:spcAft>
                <a:spcPts val="600"/>
              </a:spcAft>
            </a:pPr>
            <a:r>
              <a:rPr lang="fi-FI"/>
              <a:t>Källa: Sotkanet</a:t>
            </a:r>
          </a:p>
        </p:txBody>
      </p:sp>
      <p:sp>
        <p:nvSpPr>
          <p:cNvPr id="6" name="Platshållare för bildnummer 5">
            <a:extLst>
              <a:ext uri="{FF2B5EF4-FFF2-40B4-BE49-F238E27FC236}">
                <a16:creationId xmlns:a16="http://schemas.microsoft.com/office/drawing/2014/main" id="{7C246858-114B-1D26-8CB6-D26DDBB8AAA2}"/>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57</a:t>
            </a:fld>
            <a:endParaRPr lang="fi-FI"/>
          </a:p>
        </p:txBody>
      </p:sp>
      <p:sp>
        <p:nvSpPr>
          <p:cNvPr id="9" name="Platshållare för bild 8">
            <a:extLst>
              <a:ext uri="{FF2B5EF4-FFF2-40B4-BE49-F238E27FC236}">
                <a16:creationId xmlns:a16="http://schemas.microsoft.com/office/drawing/2014/main" id="{3609F55F-8B00-0F1B-7AA4-4BB4CA64F249}"/>
              </a:ext>
            </a:extLst>
          </p:cNvPr>
          <p:cNvSpPr>
            <a:spLocks noGrp="1"/>
          </p:cNvSpPr>
          <p:nvPr>
            <p:ph type="pic" sz="quarter" idx="13"/>
          </p:nvPr>
        </p:nvSpPr>
        <p:spPr/>
        <p:txBody>
          <a:bodyPr/>
          <a:lstStyle/>
          <a:p>
            <a:endParaRPr lang="sv-FI"/>
          </a:p>
        </p:txBody>
      </p:sp>
      <p:pic>
        <p:nvPicPr>
          <p:cNvPr id="13" name="Bildobjekt 12" descr="En bild som visar text, linje, skärmbild, Graf&#10;&#10;AI-genererat innehåll kan vara felaktigt.">
            <a:extLst>
              <a:ext uri="{FF2B5EF4-FFF2-40B4-BE49-F238E27FC236}">
                <a16:creationId xmlns:a16="http://schemas.microsoft.com/office/drawing/2014/main" id="{3A2DD92E-097F-99E7-AE96-64ADDF4C1F0C}"/>
              </a:ext>
            </a:extLst>
          </p:cNvPr>
          <p:cNvPicPr>
            <a:picLocks noChangeAspect="1"/>
          </p:cNvPicPr>
          <p:nvPr/>
        </p:nvPicPr>
        <p:blipFill>
          <a:blip r:embed="rId2"/>
          <a:stretch>
            <a:fillRect/>
          </a:stretch>
        </p:blipFill>
        <p:spPr>
          <a:xfrm>
            <a:off x="4698433" y="1374571"/>
            <a:ext cx="7408223" cy="3947238"/>
          </a:xfrm>
          <a:prstGeom prst="rect">
            <a:avLst/>
          </a:prstGeom>
        </p:spPr>
      </p:pic>
    </p:spTree>
    <p:extLst>
      <p:ext uri="{BB962C8B-B14F-4D97-AF65-F5344CB8AC3E}">
        <p14:creationId xmlns:p14="http://schemas.microsoft.com/office/powerpoint/2010/main" val="3317226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7719BE-93DC-F9CF-7203-20BD735F0272}"/>
              </a:ext>
            </a:extLst>
          </p:cNvPr>
          <p:cNvSpPr>
            <a:spLocks noGrp="1"/>
          </p:cNvSpPr>
          <p:nvPr>
            <p:ph type="ctrTitle"/>
          </p:nvPr>
        </p:nvSpPr>
        <p:spPr>
          <a:xfrm>
            <a:off x="519251" y="1754895"/>
            <a:ext cx="5662860" cy="3584448"/>
          </a:xfrm>
        </p:spPr>
        <p:txBody>
          <a:bodyPr/>
          <a:lstStyle/>
          <a:p>
            <a:br>
              <a:rPr lang="en-US" sz="5400"/>
            </a:br>
            <a:br>
              <a:rPr lang="en-US" sz="5400"/>
            </a:br>
            <a:br>
              <a:rPr lang="en-US" sz="5400"/>
            </a:br>
            <a:br>
              <a:rPr lang="en-US" sz="5400"/>
            </a:br>
            <a:br>
              <a:rPr lang="en-US" sz="5400"/>
            </a:br>
            <a:br>
              <a:rPr lang="en-US" sz="5400"/>
            </a:br>
            <a:r>
              <a:rPr lang="en-US" sz="5400"/>
              <a:t>Sammanfattning av tidigare målsättningar och utförda åtgärder</a:t>
            </a:r>
            <a:br>
              <a:rPr lang="en-US" sz="5400"/>
            </a:br>
            <a:endParaRPr lang="sv-FI"/>
          </a:p>
        </p:txBody>
      </p:sp>
      <p:sp>
        <p:nvSpPr>
          <p:cNvPr id="5" name="Platshållare för bildnummer 4">
            <a:extLst>
              <a:ext uri="{FF2B5EF4-FFF2-40B4-BE49-F238E27FC236}">
                <a16:creationId xmlns:a16="http://schemas.microsoft.com/office/drawing/2014/main" id="{4E46F09F-4A16-D0A7-EF79-4A0C2F10A515}"/>
              </a:ext>
            </a:extLst>
          </p:cNvPr>
          <p:cNvSpPr>
            <a:spLocks noGrp="1"/>
          </p:cNvSpPr>
          <p:nvPr>
            <p:ph type="sldNum" sz="quarter" idx="12"/>
          </p:nvPr>
        </p:nvSpPr>
        <p:spPr/>
        <p:txBody>
          <a:bodyPr/>
          <a:lstStyle/>
          <a:p>
            <a:fld id="{31160B98-140E-4345-B1A3-2A7247C42973}" type="slidenum">
              <a:rPr lang="fi-FI" smtClean="0"/>
              <a:t>58</a:t>
            </a:fld>
            <a:endParaRPr lang="fi-FI"/>
          </a:p>
        </p:txBody>
      </p:sp>
      <p:pic>
        <p:nvPicPr>
          <p:cNvPr id="8" name="Platshållare för bild 7" descr="En bild som visar cirkel&#10;&#10;AI-genererat innehåll kan vara felaktigt.">
            <a:extLst>
              <a:ext uri="{FF2B5EF4-FFF2-40B4-BE49-F238E27FC236}">
                <a16:creationId xmlns:a16="http://schemas.microsoft.com/office/drawing/2014/main" id="{B00C040D-EFE3-8F3D-86E0-325AA7215C8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231288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C1AC13E9-8105-2389-B0FF-E55B8DDEE32E}"/>
              </a:ext>
            </a:extLst>
          </p:cNvPr>
          <p:cNvSpPr>
            <a:spLocks noGrp="1"/>
          </p:cNvSpPr>
          <p:nvPr>
            <p:ph type="body" sz="quarter" idx="14"/>
          </p:nvPr>
        </p:nvSpPr>
        <p:spPr>
          <a:xfrm>
            <a:off x="286870" y="134471"/>
            <a:ext cx="11618258" cy="275663"/>
          </a:xfrm>
        </p:spPr>
        <p:txBody>
          <a:bodyPr/>
          <a:lstStyle/>
          <a:p>
            <a:endParaRPr lang="en-US"/>
          </a:p>
        </p:txBody>
      </p:sp>
      <p:sp>
        <p:nvSpPr>
          <p:cNvPr id="3" name="Rubrik 2">
            <a:extLst>
              <a:ext uri="{FF2B5EF4-FFF2-40B4-BE49-F238E27FC236}">
                <a16:creationId xmlns:a16="http://schemas.microsoft.com/office/drawing/2014/main" id="{054D8FFA-9566-6DA9-C7D5-FA3EA3D86343}"/>
              </a:ext>
            </a:extLst>
          </p:cNvPr>
          <p:cNvSpPr>
            <a:spLocks noGrp="1"/>
          </p:cNvSpPr>
          <p:nvPr>
            <p:ph type="title"/>
          </p:nvPr>
        </p:nvSpPr>
        <p:spPr>
          <a:xfrm>
            <a:off x="560293" y="720146"/>
            <a:ext cx="11344836" cy="654424"/>
          </a:xfrm>
        </p:spPr>
        <p:txBody>
          <a:bodyPr anchor="t">
            <a:normAutofit fontScale="90000"/>
          </a:bodyPr>
          <a:lstStyle/>
          <a:p>
            <a:r>
              <a:rPr lang="en-US"/>
              <a:t>Sammandrag av centrala teman och åtgärder i den tidigare välfärdsplanen</a:t>
            </a:r>
            <a:endParaRPr lang="sv-FI"/>
          </a:p>
        </p:txBody>
      </p:sp>
      <p:sp>
        <p:nvSpPr>
          <p:cNvPr id="6" name="Platshållare för bildnummer 5">
            <a:extLst>
              <a:ext uri="{FF2B5EF4-FFF2-40B4-BE49-F238E27FC236}">
                <a16:creationId xmlns:a16="http://schemas.microsoft.com/office/drawing/2014/main" id="{154A193C-F3B6-0EA0-9697-170C1530BC66}"/>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59</a:t>
            </a:fld>
            <a:endParaRPr lang="fi-FI"/>
          </a:p>
        </p:txBody>
      </p:sp>
      <p:graphicFrame>
        <p:nvGraphicFramePr>
          <p:cNvPr id="20" name="Platshållare för innehåll 3">
            <a:extLst>
              <a:ext uri="{FF2B5EF4-FFF2-40B4-BE49-F238E27FC236}">
                <a16:creationId xmlns:a16="http://schemas.microsoft.com/office/drawing/2014/main" id="{7749E643-C5D3-50B5-6C28-45008B1D6D0A}"/>
              </a:ext>
            </a:extLst>
          </p:cNvPr>
          <p:cNvGraphicFramePr>
            <a:graphicFrameLocks noGrp="1"/>
          </p:cNvGraphicFramePr>
          <p:nvPr>
            <p:ph idx="1"/>
            <p:extLst>
              <p:ext uri="{D42A27DB-BD31-4B8C-83A1-F6EECF244321}">
                <p14:modId xmlns:p14="http://schemas.microsoft.com/office/powerpoint/2010/main" val="2360280162"/>
              </p:ext>
            </p:extLst>
          </p:nvPr>
        </p:nvGraphicFramePr>
        <p:xfrm>
          <a:off x="1510553" y="1591235"/>
          <a:ext cx="10394576" cy="446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90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194E2-F871-87BC-19FA-ED1FA58EC03A}"/>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F046227-33B5-DCA5-450C-10BB57D910F6}"/>
              </a:ext>
            </a:extLst>
          </p:cNvPr>
          <p:cNvSpPr>
            <a:spLocks noGrp="1"/>
          </p:cNvSpPr>
          <p:nvPr>
            <p:ph idx="1"/>
          </p:nvPr>
        </p:nvSpPr>
        <p:spPr>
          <a:xfrm>
            <a:off x="494223" y="1366887"/>
            <a:ext cx="11274193" cy="4751108"/>
          </a:xfrm>
        </p:spPr>
        <p:txBody>
          <a:bodyPr/>
          <a:lstStyle/>
          <a:p>
            <a:pPr marL="0" indent="0" fontAlgn="base">
              <a:lnSpc>
                <a:spcPct val="100000"/>
              </a:lnSpc>
              <a:buNone/>
            </a:pPr>
            <a:endParaRPr lang="en-US" sz="1600"/>
          </a:p>
          <a:p>
            <a:pPr marL="0" indent="0">
              <a:lnSpc>
                <a:spcPct val="100000"/>
              </a:lnSpc>
              <a:spcBef>
                <a:spcPts val="0"/>
              </a:spcBef>
              <a:buNone/>
            </a:pPr>
            <a:r>
              <a:rPr lang="sv-FI" sz="1600"/>
              <a:t>Välfärdsområdesreformen har förändrat uppgiftsfördelningen inom den offentliga förvaltningen avsevärt, särskilt när det gäller social- och hälsovårdstjänster. I och med reformen tog välfärdsområdena över ett omfattande uppgiftsområde som tidigare tillhörde kommunerna. Detta har skapat en ny typ av administrativ och operativ gränsyta mellan kommunerna och välfärdsområdena. Uppgiftsfördelningen mellan kommunerna och välfärdsområdena är, särskilt beträffande främjandet av välfärd och hälsa, ännu inte helt etablerad. Man söker fortfarande efter fungerande samarbetsmodeller.</a:t>
            </a:r>
          </a:p>
          <a:p>
            <a:pPr marL="0" indent="0">
              <a:lnSpc>
                <a:spcPct val="100000"/>
              </a:lnSpc>
              <a:spcBef>
                <a:spcPts val="0"/>
              </a:spcBef>
              <a:buNone/>
            </a:pPr>
            <a:endParaRPr lang="sv-FI" sz="1600"/>
          </a:p>
          <a:p>
            <a:pPr marL="0" indent="0">
              <a:lnSpc>
                <a:spcPct val="100000"/>
              </a:lnSpc>
              <a:spcBef>
                <a:spcPts val="0"/>
              </a:spcBef>
              <a:buNone/>
            </a:pPr>
            <a:r>
              <a:rPr lang="sv-FI" sz="1600"/>
              <a:t>Medborgardeltagandets helhet har förändrats avsevärt i och med välfärdsområdesreformen, då den demokratiska kontrollen nu sträcker sig via områdesvalen och andra kanaler för deltagande på områdesnivå även till specialiserade social- och hälsovårdstjänster. Medborgarnas möjlighet till deltagande och påverkan har samtidigt både utökats och fjärmat sig. Välfärdsområdenas begränsade självstyre har en inverkan på hurdan medborgarnas roll att delta och påverka inom välfärdsområdena kan bli. Kommunerna möter allt större förväntningar på att fungera som demokratikanal. (</a:t>
            </a:r>
            <a:r>
              <a:rPr lang="en-US" sz="1600"/>
              <a:t>Paananen H., Jäntti A., Haveri A. )</a:t>
            </a:r>
            <a:endParaRPr lang="sv-FI" sz="1600"/>
          </a:p>
          <a:p>
            <a:pPr marL="0" indent="0">
              <a:lnSpc>
                <a:spcPct val="100000"/>
              </a:lnSpc>
              <a:spcBef>
                <a:spcPts val="0"/>
              </a:spcBef>
              <a:buNone/>
            </a:pPr>
            <a:r>
              <a:rPr lang="sv-FI" sz="1600"/>
              <a:t> </a:t>
            </a:r>
          </a:p>
          <a:p>
            <a:pPr marL="0" indent="0">
              <a:lnSpc>
                <a:spcPct val="100000"/>
              </a:lnSpc>
              <a:spcBef>
                <a:spcPts val="0"/>
              </a:spcBef>
              <a:buNone/>
            </a:pPr>
            <a:r>
              <a:rPr lang="sv-FI" sz="1600"/>
              <a:t>I skrivande stund kan man konstatera att samarbetet mellan välfärdsområdet och staden har tagit många kliv framåt vad främjandet av invånarnas välmående beträffar. Man har bla. jobbat med och skapat strukturer för samarbetet, har gemensamma utvecklingsprojekt på kommande och har diskuterat gemensamma riktlinjer för välfärdsplanerna inom välfärdsområdet och kommunerna. </a:t>
            </a:r>
          </a:p>
          <a:p>
            <a:pPr marL="0" indent="0">
              <a:lnSpc>
                <a:spcPct val="100000"/>
              </a:lnSpc>
              <a:spcBef>
                <a:spcPts val="0"/>
              </a:spcBef>
              <a:buNone/>
            </a:pPr>
            <a:r>
              <a:rPr lang="sv-FI" sz="1400"/>
              <a:t> </a:t>
            </a:r>
          </a:p>
          <a:p>
            <a:pPr marL="0" indent="0">
              <a:lnSpc>
                <a:spcPct val="100000"/>
              </a:lnSpc>
              <a:spcBef>
                <a:spcPts val="0"/>
              </a:spcBef>
              <a:buNone/>
            </a:pPr>
            <a:endParaRPr lang="sv-FI" sz="1400"/>
          </a:p>
          <a:p>
            <a:pPr marL="0" indent="0">
              <a:lnSpc>
                <a:spcPct val="100000"/>
              </a:lnSpc>
              <a:spcBef>
                <a:spcPts val="0"/>
              </a:spcBef>
              <a:buNone/>
            </a:pPr>
            <a:endParaRPr lang="sv-FI" sz="1200"/>
          </a:p>
        </p:txBody>
      </p:sp>
      <p:sp>
        <p:nvSpPr>
          <p:cNvPr id="6" name="Platshållare för bildnummer 5">
            <a:extLst>
              <a:ext uri="{FF2B5EF4-FFF2-40B4-BE49-F238E27FC236}">
                <a16:creationId xmlns:a16="http://schemas.microsoft.com/office/drawing/2014/main" id="{2B9FB30E-F694-30F9-03F4-717BE26436A2}"/>
              </a:ext>
            </a:extLst>
          </p:cNvPr>
          <p:cNvSpPr>
            <a:spLocks noGrp="1"/>
          </p:cNvSpPr>
          <p:nvPr>
            <p:ph type="sldNum" sz="quarter" idx="12"/>
          </p:nvPr>
        </p:nvSpPr>
        <p:spPr/>
        <p:txBody>
          <a:bodyPr/>
          <a:lstStyle/>
          <a:p>
            <a:fld id="{31160B98-140E-4345-B1A3-2A7247C42973}" type="slidenum">
              <a:rPr lang="fi-FI" smtClean="0"/>
              <a:t>6</a:t>
            </a:fld>
            <a:endParaRPr lang="fi-FI"/>
          </a:p>
        </p:txBody>
      </p:sp>
      <p:sp>
        <p:nvSpPr>
          <p:cNvPr id="9" name="Rubrik 8">
            <a:extLst>
              <a:ext uri="{FF2B5EF4-FFF2-40B4-BE49-F238E27FC236}">
                <a16:creationId xmlns:a16="http://schemas.microsoft.com/office/drawing/2014/main" id="{BB175FC5-2BEE-6FC0-A8C8-7810F1F0D801}"/>
              </a:ext>
            </a:extLst>
          </p:cNvPr>
          <p:cNvSpPr>
            <a:spLocks noGrp="1"/>
          </p:cNvSpPr>
          <p:nvPr>
            <p:ph type="title"/>
          </p:nvPr>
        </p:nvSpPr>
        <p:spPr>
          <a:xfrm>
            <a:off x="494223" y="612274"/>
            <a:ext cx="11344836" cy="552473"/>
          </a:xfrm>
        </p:spPr>
        <p:txBody>
          <a:bodyPr/>
          <a:lstStyle/>
          <a:p>
            <a:r>
              <a:rPr lang="en-US" sz="3600"/>
              <a:t>Välfärdsområdesreformen</a:t>
            </a:r>
            <a:r>
              <a:rPr lang="en-US" sz="2800"/>
              <a:t>​</a:t>
            </a:r>
            <a:br>
              <a:rPr lang="en-US" sz="2800"/>
            </a:br>
            <a:endParaRPr lang="sv-FI"/>
          </a:p>
        </p:txBody>
      </p:sp>
    </p:spTree>
    <p:extLst>
      <p:ext uri="{BB962C8B-B14F-4D97-AF65-F5344CB8AC3E}">
        <p14:creationId xmlns:p14="http://schemas.microsoft.com/office/powerpoint/2010/main" val="3713246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F1EAA-80A6-966B-70A3-AB7AC33B4D78}"/>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F6B2CC2-6090-8E15-8966-69EB09C68594}"/>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2849DB00-0BE0-6082-6523-C2F0C0BB04EE}"/>
              </a:ext>
            </a:extLst>
          </p:cNvPr>
          <p:cNvSpPr>
            <a:spLocks noGrp="1"/>
          </p:cNvSpPr>
          <p:nvPr>
            <p:ph type="title"/>
          </p:nvPr>
        </p:nvSpPr>
        <p:spPr>
          <a:xfrm>
            <a:off x="560292" y="568316"/>
            <a:ext cx="11344836" cy="393877"/>
          </a:xfrm>
        </p:spPr>
        <p:txBody>
          <a:bodyPr/>
          <a:lstStyle/>
          <a:p>
            <a:r>
              <a:rPr lang="en-US"/>
              <a:t>Barns och ungas välmående</a:t>
            </a:r>
            <a:endParaRPr lang="sv-FI"/>
          </a:p>
        </p:txBody>
      </p:sp>
      <p:graphicFrame>
        <p:nvGraphicFramePr>
          <p:cNvPr id="7" name="Platshållare för innehåll 6">
            <a:extLst>
              <a:ext uri="{FF2B5EF4-FFF2-40B4-BE49-F238E27FC236}">
                <a16:creationId xmlns:a16="http://schemas.microsoft.com/office/drawing/2014/main" id="{9EDD1459-A682-2E04-F0E4-03482E748886}"/>
              </a:ext>
            </a:extLst>
          </p:cNvPr>
          <p:cNvGraphicFramePr>
            <a:graphicFrameLocks noGrp="1"/>
          </p:cNvGraphicFramePr>
          <p:nvPr>
            <p:ph idx="1"/>
            <p:extLst>
              <p:ext uri="{D42A27DB-BD31-4B8C-83A1-F6EECF244321}">
                <p14:modId xmlns:p14="http://schemas.microsoft.com/office/powerpoint/2010/main" val="3923238499"/>
              </p:ext>
            </p:extLst>
          </p:nvPr>
        </p:nvGraphicFramePr>
        <p:xfrm>
          <a:off x="940158" y="1114244"/>
          <a:ext cx="9412067" cy="5056674"/>
        </p:xfrm>
        <a:graphic>
          <a:graphicData uri="http://schemas.openxmlformats.org/drawingml/2006/table">
            <a:tbl>
              <a:tblPr>
                <a:tableStyleId>{5C22544A-7EE6-4342-B048-85BDC9FD1C3A}</a:tableStyleId>
              </a:tblPr>
              <a:tblGrid>
                <a:gridCol w="3309738">
                  <a:extLst>
                    <a:ext uri="{9D8B030D-6E8A-4147-A177-3AD203B41FA5}">
                      <a16:colId xmlns:a16="http://schemas.microsoft.com/office/drawing/2014/main" val="122767698"/>
                    </a:ext>
                  </a:extLst>
                </a:gridCol>
                <a:gridCol w="2197873">
                  <a:extLst>
                    <a:ext uri="{9D8B030D-6E8A-4147-A177-3AD203B41FA5}">
                      <a16:colId xmlns:a16="http://schemas.microsoft.com/office/drawing/2014/main" val="4093554193"/>
                    </a:ext>
                  </a:extLst>
                </a:gridCol>
                <a:gridCol w="3077020">
                  <a:extLst>
                    <a:ext uri="{9D8B030D-6E8A-4147-A177-3AD203B41FA5}">
                      <a16:colId xmlns:a16="http://schemas.microsoft.com/office/drawing/2014/main" val="2174010262"/>
                    </a:ext>
                  </a:extLst>
                </a:gridCol>
                <a:gridCol w="413718">
                  <a:extLst>
                    <a:ext uri="{9D8B030D-6E8A-4147-A177-3AD203B41FA5}">
                      <a16:colId xmlns:a16="http://schemas.microsoft.com/office/drawing/2014/main" val="313213234"/>
                    </a:ext>
                  </a:extLst>
                </a:gridCol>
                <a:gridCol w="413718">
                  <a:extLst>
                    <a:ext uri="{9D8B030D-6E8A-4147-A177-3AD203B41FA5}">
                      <a16:colId xmlns:a16="http://schemas.microsoft.com/office/drawing/2014/main" val="1924524267"/>
                    </a:ext>
                  </a:extLst>
                </a:gridCol>
              </a:tblGrid>
              <a:tr h="0">
                <a:tc>
                  <a:txBody>
                    <a:bodyPr/>
                    <a:lstStyle/>
                    <a:p>
                      <a:pPr algn="l" fontAlgn="b">
                        <a:buNone/>
                      </a:pPr>
                      <a:r>
                        <a:rPr lang="sv-FI" sz="500" u="none" strike="noStrike">
                          <a:effectLst/>
                          <a:latin typeface="+mj-lt"/>
                        </a:rPr>
                        <a:t> </a:t>
                      </a:r>
                      <a:endParaRPr lang="sv-FI" sz="500" b="1" i="0" u="none" strike="noStrike">
                        <a:solidFill>
                          <a:srgbClr val="000000"/>
                        </a:solidFill>
                        <a:effectLst/>
                        <a:latin typeface="+mj-lt"/>
                      </a:endParaRPr>
                    </a:p>
                  </a:txBody>
                  <a:tcPr marL="3035" marR="3035" marT="3035" marB="0" anchor="b"/>
                </a:tc>
                <a:tc>
                  <a:txBody>
                    <a:bodyPr/>
                    <a:lstStyle/>
                    <a:p>
                      <a:pPr algn="l" fontAlgn="b">
                        <a:buNone/>
                      </a:pPr>
                      <a:r>
                        <a:rPr lang="sv-FI" sz="500" u="none" strike="noStrike">
                          <a:effectLst/>
                          <a:latin typeface="+mj-lt"/>
                        </a:rPr>
                        <a:t> </a:t>
                      </a:r>
                      <a:endParaRPr lang="sv-FI" sz="500" b="1" i="0" u="none" strike="noStrike">
                        <a:solidFill>
                          <a:srgbClr val="000000"/>
                        </a:solidFill>
                        <a:effectLst/>
                        <a:latin typeface="+mj-lt"/>
                      </a:endParaRPr>
                    </a:p>
                  </a:txBody>
                  <a:tcPr marL="3035" marR="3035" marT="3035" marB="0" anchor="b"/>
                </a:tc>
                <a:tc>
                  <a:txBody>
                    <a:bodyPr/>
                    <a:lstStyle/>
                    <a:p>
                      <a:pPr algn="l" fontAlgn="b">
                        <a:buNone/>
                      </a:pPr>
                      <a:r>
                        <a:rPr lang="sv-FI" sz="500" u="none" strike="noStrike">
                          <a:effectLst/>
                          <a:latin typeface="+mj-lt"/>
                        </a:rPr>
                        <a:t> </a:t>
                      </a:r>
                      <a:endParaRPr lang="sv-FI" sz="500" b="1" i="0" u="none" strike="noStrike">
                        <a:solidFill>
                          <a:srgbClr val="000000"/>
                        </a:solidFill>
                        <a:effectLst/>
                        <a:latin typeface="+mj-lt"/>
                      </a:endParaRPr>
                    </a:p>
                  </a:txBody>
                  <a:tcPr marL="3035" marR="3035" marT="3035" marB="0" anchor="b"/>
                </a:tc>
                <a:tc gridSpan="2">
                  <a:txBody>
                    <a:bodyPr/>
                    <a:lstStyle/>
                    <a:p>
                      <a:pPr algn="l" fontAlgn="b">
                        <a:buNone/>
                      </a:pPr>
                      <a:r>
                        <a:rPr lang="sv-FI" sz="800" u="none" strike="noStrike">
                          <a:effectLst/>
                          <a:latin typeface="+mj-lt"/>
                        </a:rPr>
                        <a:t>Förverkligat</a:t>
                      </a:r>
                      <a:endParaRPr lang="sv-FI" sz="800" b="1" i="0" u="none" strike="noStrike">
                        <a:solidFill>
                          <a:srgbClr val="000000"/>
                        </a:solidFill>
                        <a:effectLst/>
                        <a:latin typeface="+mj-lt"/>
                      </a:endParaRPr>
                    </a:p>
                  </a:txBody>
                  <a:tcPr marL="3035" marR="3035" marT="3035" marB="0" anchor="b"/>
                </a:tc>
                <a:tc hMerge="1">
                  <a:txBody>
                    <a:bodyPr/>
                    <a:lstStyle/>
                    <a:p>
                      <a:endParaRPr lang="sv-FI"/>
                    </a:p>
                  </a:txBody>
                  <a:tcPr/>
                </a:tc>
                <a:extLst>
                  <a:ext uri="{0D108BD9-81ED-4DB2-BD59-A6C34878D82A}">
                    <a16:rowId xmlns:a16="http://schemas.microsoft.com/office/drawing/2014/main" val="1795440940"/>
                  </a:ext>
                </a:extLst>
              </a:tr>
              <a:tr h="103580">
                <a:tc>
                  <a:txBody>
                    <a:bodyPr/>
                    <a:lstStyle/>
                    <a:p>
                      <a:pPr algn="l" fontAlgn="b">
                        <a:buNone/>
                      </a:pPr>
                      <a:r>
                        <a:rPr lang="sv-FI" sz="800" u="none" strike="noStrike">
                          <a:effectLst/>
                          <a:latin typeface="+mj-lt"/>
                        </a:rPr>
                        <a:t>Åtgärder</a:t>
                      </a:r>
                      <a:endParaRPr lang="sv-FI" sz="800" b="1"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Ansvar</a:t>
                      </a:r>
                      <a:endParaRPr lang="sv-FI" sz="800" b="1"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Utvärderingsmätare</a:t>
                      </a:r>
                      <a:endParaRPr lang="sv-FI" sz="800" b="1"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JA</a:t>
                      </a:r>
                      <a:endParaRPr lang="sv-FI" sz="800" b="1"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NEJ</a:t>
                      </a:r>
                      <a:endParaRPr lang="sv-FI" sz="800" b="1" i="0" u="none" strike="noStrike">
                        <a:solidFill>
                          <a:srgbClr val="000000"/>
                        </a:solidFill>
                        <a:effectLst/>
                        <a:latin typeface="+mj-lt"/>
                      </a:endParaRPr>
                    </a:p>
                  </a:txBody>
                  <a:tcPr marL="3035" marR="3035" marT="3035" marB="0" anchor="b"/>
                </a:tc>
                <a:extLst>
                  <a:ext uri="{0D108BD9-81ED-4DB2-BD59-A6C34878D82A}">
                    <a16:rowId xmlns:a16="http://schemas.microsoft.com/office/drawing/2014/main" val="478581034"/>
                  </a:ext>
                </a:extLst>
              </a:tr>
              <a:tr h="301324">
                <a:tc>
                  <a:txBody>
                    <a:bodyPr/>
                    <a:lstStyle/>
                    <a:p>
                      <a:pPr algn="l" fontAlgn="ctr">
                        <a:buNone/>
                      </a:pPr>
                      <a:r>
                        <a:rPr lang="sv-FI" sz="800" u="none" strike="noStrike">
                          <a:effectLst/>
                          <a:latin typeface="+mj-lt"/>
                        </a:rPr>
                        <a:t>Främja psykisk hälsa och förebygga ensamhet genom välfärdsåtgärder.</a:t>
                      </a:r>
                      <a:endParaRPr lang="sv-FI" sz="800" b="0" i="0" u="none" strike="noStrike">
                        <a:solidFill>
                          <a:srgbClr val="000000"/>
                        </a:solidFill>
                        <a:effectLst/>
                        <a:latin typeface="+mj-lt"/>
                      </a:endParaRPr>
                    </a:p>
                  </a:txBody>
                  <a:tcPr marL="3035" marR="3035" marT="3035" marB="0" anchor="ctr"/>
                </a:tc>
                <a:tc>
                  <a:txBody>
                    <a:bodyPr/>
                    <a:lstStyle/>
                    <a:p>
                      <a:pPr algn="l" fontAlgn="b">
                        <a:buNone/>
                      </a:pPr>
                      <a:r>
                        <a:rPr lang="sv-FI" sz="800" u="none" strike="noStrike">
                          <a:effectLst/>
                          <a:latin typeface="+mj-lt"/>
                        </a:rPr>
                        <a:t>Ungdom/Fritid/Fostran och utbildning.</a:t>
                      </a:r>
                      <a:endParaRPr lang="sv-FI" sz="800" b="0" i="0"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Modellen för förebyggande och uppsökande verksamhet färdig </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2608871795"/>
                  </a:ext>
                </a:extLst>
              </a:tr>
              <a:tr h="100441">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1"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Kulturvälmåendeplan färdig </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466224434"/>
                  </a:ext>
                </a:extLst>
              </a:tr>
              <a:tr h="200883">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Finlandsmodellen används i hobbyverksamheter i alla skolor </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632643176"/>
                  </a:ext>
                </a:extLst>
              </a:tr>
              <a:tr h="100441">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Modell för skolcoachverksamhet </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233959654"/>
                  </a:ext>
                </a:extLst>
              </a:tr>
              <a:tr h="103580">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Alla elever äter minst fyra måltider per vecka</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1379224871"/>
                  </a:ext>
                </a:extLst>
              </a:tr>
              <a:tr h="301324">
                <a:tc>
                  <a:txBody>
                    <a:bodyPr/>
                    <a:lstStyle/>
                    <a:p>
                      <a:pPr algn="l" fontAlgn="ctr">
                        <a:buNone/>
                      </a:pPr>
                      <a:r>
                        <a:rPr lang="sv-FI" sz="800" u="none" strike="noStrike">
                          <a:effectLst/>
                          <a:latin typeface="+mj-lt"/>
                        </a:rPr>
                        <a:t>Natur, rekreation och motionsmöjligheter hålls minst på dagens nivå.</a:t>
                      </a:r>
                      <a:endParaRPr lang="sv-FI" sz="800" b="0" i="0" u="none" strike="noStrike">
                        <a:solidFill>
                          <a:srgbClr val="000000"/>
                        </a:solidFill>
                        <a:effectLst/>
                        <a:latin typeface="+mj-lt"/>
                      </a:endParaRPr>
                    </a:p>
                  </a:txBody>
                  <a:tcPr marL="3035" marR="3035" marT="3035" marB="0" anchor="ctr"/>
                </a:tc>
                <a:tc>
                  <a:txBody>
                    <a:bodyPr/>
                    <a:lstStyle/>
                    <a:p>
                      <a:pPr algn="l" fontAlgn="ctr">
                        <a:buNone/>
                      </a:pPr>
                      <a:r>
                        <a:rPr lang="sv-FI" sz="800" u="none" strike="noStrike">
                          <a:effectLst/>
                          <a:latin typeface="+mj-lt"/>
                        </a:rPr>
                        <a:t>Kultur och fritid/Fostran och utbildning.</a:t>
                      </a:r>
                      <a:endParaRPr lang="sv-FI" sz="800" b="0" i="0" u="none" strike="noStrike">
                        <a:solidFill>
                          <a:srgbClr val="000000"/>
                        </a:solidFill>
                        <a:effectLst/>
                        <a:latin typeface="+mj-lt"/>
                      </a:endParaRPr>
                    </a:p>
                  </a:txBody>
                  <a:tcPr marL="3035" marR="3035" marT="3035" marB="0" anchor="ctr"/>
                </a:tc>
                <a:tc>
                  <a:txBody>
                    <a:bodyPr/>
                    <a:lstStyle/>
                    <a:p>
                      <a:pPr algn="l" fontAlgn="ctr">
                        <a:buNone/>
                      </a:pPr>
                      <a:r>
                        <a:rPr lang="sv-FI" sz="800" u="none" strike="noStrike">
                          <a:effectLst/>
                          <a:latin typeface="+mj-lt"/>
                        </a:rPr>
                        <a:t>Uppföljning av anslaget för idrottsanläggningar och motionsmöjligheter, målet minst samma nivå som 2022.</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688816570"/>
                  </a:ext>
                </a:extLst>
              </a:tr>
              <a:tr h="204022">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Alla förskoleelever och elever i åk 5 erbjuds naturskoleundervisning</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   </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937161678"/>
                  </a:ext>
                </a:extLst>
              </a:tr>
              <a:tr h="301324">
                <a:tc>
                  <a:txBody>
                    <a:bodyPr/>
                    <a:lstStyle/>
                    <a:p>
                      <a:pPr algn="l" fontAlgn="ctr">
                        <a:buNone/>
                      </a:pPr>
                      <a:r>
                        <a:rPr lang="sv-FI" sz="800" u="none" strike="noStrike">
                          <a:effectLst/>
                          <a:latin typeface="+mj-lt"/>
                        </a:rPr>
                        <a:t>Trivsam och stimulerande miljö. I planeringen beaktas miljöns inverkan på barns och ungas och familjers välbefinnande separat.</a:t>
                      </a:r>
                      <a:endParaRPr lang="sv-FI" sz="800" b="0" i="0" u="none" strike="noStrike">
                        <a:solidFill>
                          <a:srgbClr val="000000"/>
                        </a:solidFill>
                        <a:effectLst/>
                        <a:latin typeface="+mj-lt"/>
                      </a:endParaRPr>
                    </a:p>
                  </a:txBody>
                  <a:tcPr marL="3035" marR="3035" marT="3035" marB="0" anchor="ctr"/>
                </a:tc>
                <a:tc>
                  <a:txBody>
                    <a:bodyPr/>
                    <a:lstStyle/>
                    <a:p>
                      <a:pPr algn="l" fontAlgn="ctr">
                        <a:buNone/>
                      </a:pPr>
                      <a:r>
                        <a:rPr lang="sv-FI" sz="800" u="none" strike="noStrike">
                          <a:effectLst/>
                          <a:latin typeface="+mj-lt"/>
                        </a:rPr>
                        <a:t>Planläggning / Fostran och Utbildning / Teknik och infra</a:t>
                      </a:r>
                      <a:endParaRPr lang="sv-FI" sz="800" b="0" i="0" u="none" strike="noStrike">
                        <a:solidFill>
                          <a:srgbClr val="000000"/>
                        </a:solidFill>
                        <a:effectLst/>
                        <a:latin typeface="+mj-lt"/>
                      </a:endParaRPr>
                    </a:p>
                  </a:txBody>
                  <a:tcPr marL="3035" marR="3035" marT="3035" marB="0" anchor="ctr"/>
                </a:tc>
                <a:tc>
                  <a:txBody>
                    <a:bodyPr/>
                    <a:lstStyle/>
                    <a:p>
                      <a:pPr algn="l" fontAlgn="ctr">
                        <a:buNone/>
                      </a:pPr>
                      <a:r>
                        <a:rPr lang="sv-FI" sz="800" u="none" strike="noStrike">
                          <a:effectLst/>
                          <a:latin typeface="+mj-lt"/>
                        </a:rPr>
                        <a:t>Utflyktsmål, naturstigar och aktiviteter i samband med dem, antalet följs upp.</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2935175654"/>
                  </a:ext>
                </a:extLst>
              </a:tr>
              <a:tr h="200883">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1"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Allaktivitets- och näridrottsplatser beaktas i investeringsbudgeten.</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313190289"/>
                  </a:ext>
                </a:extLst>
              </a:tr>
              <a:tr h="200883">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"Uteklassrum/Uterum" används i verksamhet och på fritid.</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582234990"/>
                  </a:ext>
                </a:extLst>
              </a:tr>
              <a:tr h="103580">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Barns och ungas delaktighet i planering</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1334966506"/>
                  </a:ext>
                </a:extLst>
              </a:tr>
              <a:tr h="100441">
                <a:tc>
                  <a:txBody>
                    <a:bodyPr/>
                    <a:lstStyle/>
                    <a:p>
                      <a:pPr algn="l" fontAlgn="ctr">
                        <a:buNone/>
                      </a:pPr>
                      <a:r>
                        <a:rPr lang="sv-FI" sz="800" u="none" strike="noStrike">
                          <a:effectLst/>
                          <a:latin typeface="+mj-lt"/>
                        </a:rPr>
                        <a:t>Mångsidig och trygg kultur- och stadsmiljö</a:t>
                      </a:r>
                      <a:endParaRPr lang="sv-FI" sz="800" b="0" i="0" u="none" strike="noStrike">
                        <a:solidFill>
                          <a:srgbClr val="000000"/>
                        </a:solidFill>
                        <a:effectLst/>
                        <a:latin typeface="+mj-lt"/>
                      </a:endParaRPr>
                    </a:p>
                  </a:txBody>
                  <a:tcPr marL="3035" marR="3035" marT="3035" marB="0" anchor="ctr"/>
                </a:tc>
                <a:tc>
                  <a:txBody>
                    <a:bodyPr/>
                    <a:lstStyle/>
                    <a:p>
                      <a:pPr algn="l" fontAlgn="b">
                        <a:buNone/>
                      </a:pPr>
                      <a:r>
                        <a:rPr lang="sv-FI" sz="800" u="none" strike="noStrike">
                          <a:effectLst/>
                          <a:latin typeface="+mj-lt"/>
                        </a:rPr>
                        <a:t>Planläggning</a:t>
                      </a:r>
                      <a:endParaRPr lang="sv-FI" sz="800" b="0" i="0" u="none" strike="noStrike">
                        <a:solidFill>
                          <a:srgbClr val="000000"/>
                        </a:solidFill>
                        <a:effectLst/>
                        <a:latin typeface="+mj-lt"/>
                      </a:endParaRPr>
                    </a:p>
                  </a:txBody>
                  <a:tcPr marL="3035" marR="3035" marT="3035" marB="0" anchor="b"/>
                </a:tc>
                <a:tc>
                  <a:txBody>
                    <a:bodyPr/>
                    <a:lstStyle/>
                    <a:p>
                      <a:pPr algn="just" fontAlgn="ctr">
                        <a:buNone/>
                      </a:pPr>
                      <a:r>
                        <a:rPr lang="sv-FI" sz="800" u="none" strike="noStrike">
                          <a:effectLst/>
                          <a:latin typeface="+mj-lt"/>
                        </a:rPr>
                        <a:t>Kultur- och stadsmiljöns utveckling följs upp. </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021437412"/>
                  </a:ext>
                </a:extLst>
              </a:tr>
              <a:tr h="204022">
                <a:tc>
                  <a:txBody>
                    <a:bodyPr/>
                    <a:lstStyle/>
                    <a:p>
                      <a:pPr algn="l" fontAlgn="ctr">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Barns och ungas delaktighet i planering och utveckling.</a:t>
                      </a:r>
                      <a:endParaRPr lang="sv-FI" sz="800" b="0" i="0" u="none" strike="noStrike">
                        <a:solidFill>
                          <a:srgbClr val="000000"/>
                        </a:solidFill>
                        <a:effectLst/>
                        <a:latin typeface="+mj-lt"/>
                      </a:endParaRPr>
                    </a:p>
                  </a:txBody>
                  <a:tcPr marL="3035" marR="3035" marT="3035" marB="0" anchor="b"/>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2094040270"/>
                  </a:ext>
                </a:extLst>
              </a:tr>
              <a:tr h="304464">
                <a:tc>
                  <a:txBody>
                    <a:bodyPr/>
                    <a:lstStyle/>
                    <a:p>
                      <a:pPr algn="l" fontAlgn="ctr">
                        <a:buNone/>
                      </a:pPr>
                      <a:r>
                        <a:rPr lang="sv-FI" sz="800" u="none" strike="noStrike">
                          <a:effectLst/>
                          <a:latin typeface="+mj-lt"/>
                        </a:rPr>
                        <a:t>I det förebyggande rusmedelsarbetet och det våldsförebyggande arbetet eftersträvas psykiskt välbefinnande och förebyggande av utslagning.</a:t>
                      </a:r>
                      <a:endParaRPr lang="sv-FI" sz="800" b="0" i="0" u="none" strike="noStrike">
                        <a:solidFill>
                          <a:srgbClr val="000000"/>
                        </a:solidFill>
                        <a:effectLst/>
                        <a:latin typeface="+mj-lt"/>
                      </a:endParaRPr>
                    </a:p>
                  </a:txBody>
                  <a:tcPr marL="3035" marR="3035" marT="3035" marB="0" anchor="ctr"/>
                </a:tc>
                <a:tc>
                  <a:txBody>
                    <a:bodyPr/>
                    <a:lstStyle/>
                    <a:p>
                      <a:pPr algn="l" fontAlgn="ctr">
                        <a:buNone/>
                      </a:pPr>
                      <a:r>
                        <a:rPr lang="sv-FI" sz="800" u="none" strike="noStrike">
                          <a:effectLst/>
                          <a:latin typeface="+mj-lt"/>
                        </a:rPr>
                        <a:t>Kultur och fritid</a:t>
                      </a:r>
                      <a:endParaRPr lang="sv-FI" sz="800" b="0" i="0" u="none" strike="noStrike">
                        <a:solidFill>
                          <a:srgbClr val="000000"/>
                        </a:solidFill>
                        <a:effectLst/>
                        <a:latin typeface="+mj-lt"/>
                      </a:endParaRPr>
                    </a:p>
                  </a:txBody>
                  <a:tcPr marL="3035" marR="3035" marT="3035" marB="0" anchor="ctr"/>
                </a:tc>
                <a:tc>
                  <a:txBody>
                    <a:bodyPr/>
                    <a:lstStyle/>
                    <a:p>
                      <a:pPr algn="l" fontAlgn="ctr">
                        <a:buNone/>
                      </a:pPr>
                      <a:r>
                        <a:rPr lang="sv-FI" sz="800" u="none" strike="noStrike">
                          <a:effectLst/>
                          <a:latin typeface="+mj-lt"/>
                        </a:rPr>
                        <a:t>Ansvarig och kontaktperson för det förebyggande rusmedelsarbetet har valts</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3401848702"/>
                  </a:ext>
                </a:extLst>
              </a:tr>
              <a:tr h="204022">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Ansvarig och kontaktperson för det våldsförebyggande arbetet har valts</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2195203059"/>
                  </a:ext>
                </a:extLst>
              </a:tr>
              <a:tr h="1205300">
                <a:tc>
                  <a:txBody>
                    <a:bodyPr/>
                    <a:lstStyle/>
                    <a:p>
                      <a:pPr algn="l" fontAlgn="b">
                        <a:buNone/>
                      </a:pPr>
                      <a:r>
                        <a:rPr lang="sv-FI" sz="800" u="none" strike="noStrike">
                          <a:effectLst/>
                          <a:latin typeface="+mj-lt"/>
                        </a:rPr>
                        <a:t>Biblioteket tillhandahåller</a:t>
                      </a:r>
                      <a:br>
                        <a:rPr lang="sv-FI" sz="800" u="none" strike="noStrike">
                          <a:effectLst/>
                          <a:latin typeface="+mj-lt"/>
                        </a:rPr>
                      </a:br>
                      <a:r>
                        <a:rPr lang="sv-FI" sz="800" u="none" strike="noStrike">
                          <a:effectLst/>
                          <a:latin typeface="+mj-lt"/>
                        </a:rPr>
                        <a:t>litteratur och annat material för barn och deras familjer, samt ordnar olika evenemang.</a:t>
                      </a:r>
                      <a:br>
                        <a:rPr lang="sv-FI" sz="800" u="none" strike="noStrike">
                          <a:effectLst/>
                          <a:latin typeface="+mj-lt"/>
                        </a:rPr>
                      </a:br>
                      <a:r>
                        <a:rPr lang="sv-FI" sz="800" u="none" strike="noStrike">
                          <a:effectLst/>
                          <a:latin typeface="+mj-lt"/>
                        </a:rPr>
                        <a:t>Biblioteksstigen är ett aktivt samarbete mellan biblioteket och</a:t>
                      </a:r>
                      <a:br>
                        <a:rPr lang="sv-FI" sz="800" u="none" strike="noStrike">
                          <a:effectLst/>
                          <a:latin typeface="+mj-lt"/>
                        </a:rPr>
                      </a:br>
                      <a:r>
                        <a:rPr lang="sv-FI" sz="800" u="none" strike="noStrike">
                          <a:effectLst/>
                          <a:latin typeface="+mj-lt"/>
                        </a:rPr>
                        <a:t>skolorna/småbarnspedagogiken.</a:t>
                      </a:r>
                      <a:br>
                        <a:rPr lang="sv-FI" sz="800" u="none" strike="noStrike">
                          <a:effectLst/>
                          <a:latin typeface="+mj-lt"/>
                        </a:rPr>
                      </a:br>
                      <a:r>
                        <a:rPr lang="sv-FI" sz="800" u="none" strike="noStrike">
                          <a:effectLst/>
                          <a:latin typeface="+mj-lt"/>
                        </a:rPr>
                        <a:t>Biblioteket är ett öppet och</a:t>
                      </a:r>
                      <a:br>
                        <a:rPr lang="sv-FI" sz="800" u="none" strike="noStrike">
                          <a:effectLst/>
                          <a:latin typeface="+mj-lt"/>
                        </a:rPr>
                      </a:br>
                      <a:r>
                        <a:rPr lang="sv-FI" sz="800" u="none" strike="noStrike">
                          <a:effectLst/>
                          <a:latin typeface="+mj-lt"/>
                        </a:rPr>
                        <a:t>tryggt rum för barn och unga att</a:t>
                      </a:r>
                      <a:br>
                        <a:rPr lang="sv-FI" sz="800" u="none" strike="noStrike">
                          <a:effectLst/>
                          <a:latin typeface="+mj-lt"/>
                        </a:rPr>
                      </a:br>
                      <a:r>
                        <a:rPr lang="sv-FI" sz="800" u="none" strike="noStrike">
                          <a:effectLst/>
                          <a:latin typeface="+mj-lt"/>
                        </a:rPr>
                        <a:t>vistas i på fritiden.</a:t>
                      </a:r>
                      <a:br>
                        <a:rPr lang="sv-FI" sz="800" u="none" strike="noStrike">
                          <a:effectLst/>
                          <a:latin typeface="+mj-lt"/>
                        </a:rPr>
                      </a:br>
                      <a:r>
                        <a:rPr lang="sv-FI" sz="800" u="none" strike="noStrike">
                          <a:effectLst/>
                          <a:latin typeface="+mj-lt"/>
                        </a:rPr>
                        <a:t>Biblioteket tillhandahåller</a:t>
                      </a:r>
                      <a:br>
                        <a:rPr lang="sv-FI" sz="800" u="none" strike="noStrike">
                          <a:effectLst/>
                          <a:latin typeface="+mj-lt"/>
                        </a:rPr>
                      </a:br>
                      <a:r>
                        <a:rPr lang="sv-FI" sz="800" u="none" strike="noStrike">
                          <a:effectLst/>
                          <a:latin typeface="+mj-lt"/>
                        </a:rPr>
                        <a:t>utrymmen för och samarbetar med andra aktörer som ordnar verksamhet för barn och unga.</a:t>
                      </a:r>
                      <a:endParaRPr lang="sv-FI" sz="800" b="0" i="0" u="none" strike="noStrike">
                        <a:solidFill>
                          <a:srgbClr val="000000"/>
                        </a:solidFill>
                        <a:effectLst/>
                        <a:latin typeface="+mj-lt"/>
                      </a:endParaRPr>
                    </a:p>
                  </a:txBody>
                  <a:tcPr marL="3035" marR="3035" marT="3035" marB="0" anchor="b"/>
                </a:tc>
                <a:tc>
                  <a:txBody>
                    <a:bodyPr/>
                    <a:lstStyle/>
                    <a:p>
                      <a:pPr algn="l" fontAlgn="ctr">
                        <a:buNone/>
                      </a:pPr>
                      <a:r>
                        <a:rPr lang="sv-FI" sz="800" u="none" strike="noStrike">
                          <a:effectLst/>
                          <a:latin typeface="+mj-lt"/>
                        </a:rPr>
                        <a:t>Bibliotek</a:t>
                      </a:r>
                      <a:endParaRPr lang="sv-FI" sz="800" b="0" i="0" u="none" strike="noStrike">
                        <a:solidFill>
                          <a:srgbClr val="000000"/>
                        </a:solidFill>
                        <a:effectLst/>
                        <a:latin typeface="+mj-lt"/>
                      </a:endParaRPr>
                    </a:p>
                  </a:txBody>
                  <a:tcPr marL="3035" marR="3035" marT="3035" marB="0" anchor="ctr"/>
                </a:tc>
                <a:tc>
                  <a:txBody>
                    <a:bodyPr/>
                    <a:lstStyle/>
                    <a:p>
                      <a:pPr algn="l" fontAlgn="t">
                        <a:buNone/>
                      </a:pPr>
                      <a:r>
                        <a:rPr lang="sv-FI" sz="800" u="none" strike="noStrike">
                          <a:effectLst/>
                          <a:latin typeface="+mj-lt"/>
                        </a:rPr>
                        <a:t>Antal barnböcker och annat material för barn och ungdomar i förhållande till motsvarande material för vuxna. Antal lån och besökare.</a:t>
                      </a:r>
                      <a:endParaRPr lang="sv-FI" sz="800" b="0" i="0" u="none" strike="noStrike">
                        <a:solidFill>
                          <a:srgbClr val="000000"/>
                        </a:solidFill>
                        <a:effectLst/>
                        <a:latin typeface="+mj-lt"/>
                      </a:endParaRPr>
                    </a:p>
                  </a:txBody>
                  <a:tcPr marL="3035" marR="3035" marT="3035" marB="0"/>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569160124"/>
                  </a:ext>
                </a:extLst>
              </a:tr>
              <a:tr h="192302">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t">
                        <a:buNone/>
                      </a:pPr>
                      <a:r>
                        <a:rPr lang="sv-FI" sz="800" u="none" strike="noStrike">
                          <a:effectLst/>
                          <a:latin typeface="+mj-lt"/>
                        </a:rPr>
                        <a:t>Antal deltagare i Biblioteksstigen per år</a:t>
                      </a:r>
                      <a:br>
                        <a:rPr lang="sv-FI" sz="800" u="none" strike="noStrike">
                          <a:effectLst/>
                          <a:latin typeface="+mj-lt"/>
                        </a:rPr>
                      </a:br>
                      <a:endParaRPr lang="sv-FI" sz="800" b="0" i="0" u="none" strike="noStrike">
                        <a:solidFill>
                          <a:srgbClr val="000000"/>
                        </a:solidFill>
                        <a:effectLst/>
                        <a:latin typeface="+mj-lt"/>
                      </a:endParaRPr>
                    </a:p>
                  </a:txBody>
                  <a:tcPr marL="3035" marR="3035" marT="3035" marB="0"/>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141781170"/>
                  </a:ext>
                </a:extLst>
              </a:tr>
              <a:tr h="103580">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b"/>
                </a:tc>
                <a:tc>
                  <a:txBody>
                    <a:bodyPr/>
                    <a:lstStyle/>
                    <a:p>
                      <a:pPr algn="l" fontAlgn="b">
                        <a:buNone/>
                      </a:pPr>
                      <a:r>
                        <a:rPr lang="sv-FI" sz="800" u="none" strike="noStrike">
                          <a:effectLst/>
                          <a:latin typeface="+mj-lt"/>
                        </a:rPr>
                        <a:t>Öppettider</a:t>
                      </a:r>
                      <a:endParaRPr lang="sv-FI" sz="800" b="0" i="0" u="none" strike="noStrike">
                        <a:solidFill>
                          <a:srgbClr val="000000"/>
                        </a:solidFill>
                        <a:effectLst/>
                        <a:latin typeface="+mj-lt"/>
                      </a:endParaRPr>
                    </a:p>
                  </a:txBody>
                  <a:tcPr marL="3035" marR="3035" marT="3035" marB="0" anchor="b"/>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035" marR="3035" marT="3035"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035" marR="3035" marT="3035" marB="0" anchor="ctr"/>
                </a:tc>
                <a:extLst>
                  <a:ext uri="{0D108BD9-81ED-4DB2-BD59-A6C34878D82A}">
                    <a16:rowId xmlns:a16="http://schemas.microsoft.com/office/drawing/2014/main" val="81274206"/>
                  </a:ext>
                </a:extLst>
              </a:tr>
            </a:tbl>
          </a:graphicData>
        </a:graphic>
      </p:graphicFrame>
      <p:sp>
        <p:nvSpPr>
          <p:cNvPr id="6" name="Platshållare för bildnummer 5">
            <a:extLst>
              <a:ext uri="{FF2B5EF4-FFF2-40B4-BE49-F238E27FC236}">
                <a16:creationId xmlns:a16="http://schemas.microsoft.com/office/drawing/2014/main" id="{1DE61946-DD99-805F-C5A2-EAA9C98C78B6}"/>
              </a:ext>
            </a:extLst>
          </p:cNvPr>
          <p:cNvSpPr>
            <a:spLocks noGrp="1"/>
          </p:cNvSpPr>
          <p:nvPr>
            <p:ph type="sldNum" sz="quarter" idx="12"/>
          </p:nvPr>
        </p:nvSpPr>
        <p:spPr/>
        <p:txBody>
          <a:bodyPr/>
          <a:lstStyle/>
          <a:p>
            <a:fld id="{31160B98-140E-4345-B1A3-2A7247C42973}" type="slidenum">
              <a:rPr lang="fi-FI" smtClean="0"/>
              <a:t>60</a:t>
            </a:fld>
            <a:endParaRPr lang="fi-FI"/>
          </a:p>
        </p:txBody>
      </p:sp>
    </p:spTree>
    <p:extLst>
      <p:ext uri="{BB962C8B-B14F-4D97-AF65-F5344CB8AC3E}">
        <p14:creationId xmlns:p14="http://schemas.microsoft.com/office/powerpoint/2010/main" val="4067058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4EF3881-A129-C299-2F2B-4DC66F101183}"/>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9AEA1EC9-E5D6-AB14-5456-5535FAA820E3}"/>
              </a:ext>
            </a:extLst>
          </p:cNvPr>
          <p:cNvSpPr>
            <a:spLocks noGrp="1"/>
          </p:cNvSpPr>
          <p:nvPr>
            <p:ph type="title"/>
          </p:nvPr>
        </p:nvSpPr>
        <p:spPr/>
        <p:txBody>
          <a:bodyPr/>
          <a:lstStyle/>
          <a:p>
            <a:r>
              <a:rPr lang="en-US"/>
              <a:t>Stärka delaktighet</a:t>
            </a:r>
            <a:endParaRPr lang="sv-FI"/>
          </a:p>
        </p:txBody>
      </p:sp>
      <p:graphicFrame>
        <p:nvGraphicFramePr>
          <p:cNvPr id="7" name="Platshållare för innehåll 6">
            <a:extLst>
              <a:ext uri="{FF2B5EF4-FFF2-40B4-BE49-F238E27FC236}">
                <a16:creationId xmlns:a16="http://schemas.microsoft.com/office/drawing/2014/main" id="{06752F39-DAAA-240E-1330-A330F65BE834}"/>
              </a:ext>
            </a:extLst>
          </p:cNvPr>
          <p:cNvGraphicFramePr>
            <a:graphicFrameLocks noGrp="1"/>
          </p:cNvGraphicFramePr>
          <p:nvPr>
            <p:ph idx="1"/>
            <p:extLst>
              <p:ext uri="{D42A27DB-BD31-4B8C-83A1-F6EECF244321}">
                <p14:modId xmlns:p14="http://schemas.microsoft.com/office/powerpoint/2010/main" val="3460149831"/>
              </p:ext>
            </p:extLst>
          </p:nvPr>
        </p:nvGraphicFramePr>
        <p:xfrm>
          <a:off x="1904427" y="1374570"/>
          <a:ext cx="7344916" cy="4546227"/>
        </p:xfrm>
        <a:graphic>
          <a:graphicData uri="http://schemas.openxmlformats.org/drawingml/2006/table">
            <a:tbl>
              <a:tblPr>
                <a:tableStyleId>{5C22544A-7EE6-4342-B048-85BDC9FD1C3A}</a:tableStyleId>
              </a:tblPr>
              <a:tblGrid>
                <a:gridCol w="1072977">
                  <a:extLst>
                    <a:ext uri="{9D8B030D-6E8A-4147-A177-3AD203B41FA5}">
                      <a16:colId xmlns:a16="http://schemas.microsoft.com/office/drawing/2014/main" val="2827994921"/>
                    </a:ext>
                  </a:extLst>
                </a:gridCol>
                <a:gridCol w="2223385">
                  <a:extLst>
                    <a:ext uri="{9D8B030D-6E8A-4147-A177-3AD203B41FA5}">
                      <a16:colId xmlns:a16="http://schemas.microsoft.com/office/drawing/2014/main" val="3792331876"/>
                    </a:ext>
                  </a:extLst>
                </a:gridCol>
                <a:gridCol w="1626058">
                  <a:extLst>
                    <a:ext uri="{9D8B030D-6E8A-4147-A177-3AD203B41FA5}">
                      <a16:colId xmlns:a16="http://schemas.microsoft.com/office/drawing/2014/main" val="3706823228"/>
                    </a:ext>
                  </a:extLst>
                </a:gridCol>
                <a:gridCol w="1714550">
                  <a:extLst>
                    <a:ext uri="{9D8B030D-6E8A-4147-A177-3AD203B41FA5}">
                      <a16:colId xmlns:a16="http://schemas.microsoft.com/office/drawing/2014/main" val="1220494419"/>
                    </a:ext>
                  </a:extLst>
                </a:gridCol>
                <a:gridCol w="353973">
                  <a:extLst>
                    <a:ext uri="{9D8B030D-6E8A-4147-A177-3AD203B41FA5}">
                      <a16:colId xmlns:a16="http://schemas.microsoft.com/office/drawing/2014/main" val="2846809622"/>
                    </a:ext>
                  </a:extLst>
                </a:gridCol>
                <a:gridCol w="353973">
                  <a:extLst>
                    <a:ext uri="{9D8B030D-6E8A-4147-A177-3AD203B41FA5}">
                      <a16:colId xmlns:a16="http://schemas.microsoft.com/office/drawing/2014/main" val="2146503280"/>
                    </a:ext>
                  </a:extLst>
                </a:gridCol>
              </a:tblGrid>
              <a:tr h="105890">
                <a:tc>
                  <a:txBody>
                    <a:bodyPr/>
                    <a:lstStyle/>
                    <a:p>
                      <a:pPr algn="l" fontAlgn="b">
                        <a:buNone/>
                      </a:pPr>
                      <a:r>
                        <a:rPr lang="sv-FI" sz="800" u="none" strike="noStrike">
                          <a:effectLst/>
                          <a:latin typeface="+mj-lt"/>
                        </a:rPr>
                        <a:t> </a:t>
                      </a:r>
                      <a:endParaRPr lang="sv-FI" sz="800" b="1"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 </a:t>
                      </a:r>
                      <a:endParaRPr lang="sv-FI" sz="800" b="1"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 </a:t>
                      </a:r>
                      <a:endParaRPr lang="sv-FI" sz="800" b="1"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 </a:t>
                      </a:r>
                      <a:endParaRPr lang="sv-FI" sz="800" b="1" i="0" u="none" strike="noStrike">
                        <a:solidFill>
                          <a:srgbClr val="000000"/>
                        </a:solidFill>
                        <a:effectLst/>
                        <a:latin typeface="+mj-lt"/>
                      </a:endParaRPr>
                    </a:p>
                  </a:txBody>
                  <a:tcPr marL="3651" marR="3651" marT="3651" marB="0" anchor="b"/>
                </a:tc>
                <a:tc gridSpan="2">
                  <a:txBody>
                    <a:bodyPr/>
                    <a:lstStyle/>
                    <a:p>
                      <a:pPr algn="l" fontAlgn="b">
                        <a:buNone/>
                      </a:pPr>
                      <a:r>
                        <a:rPr lang="sv-FI" sz="800" u="none" strike="noStrike">
                          <a:effectLst/>
                          <a:latin typeface="+mj-lt"/>
                        </a:rPr>
                        <a:t>Förverkligat</a:t>
                      </a:r>
                      <a:endParaRPr lang="sv-FI" sz="800" b="1" i="0" u="none" strike="noStrike">
                        <a:solidFill>
                          <a:srgbClr val="000000"/>
                        </a:solidFill>
                        <a:effectLst/>
                        <a:latin typeface="+mj-lt"/>
                      </a:endParaRPr>
                    </a:p>
                  </a:txBody>
                  <a:tcPr marL="3651" marR="3651" marT="3651" marB="0" anchor="b"/>
                </a:tc>
                <a:tc hMerge="1">
                  <a:txBody>
                    <a:bodyPr/>
                    <a:lstStyle/>
                    <a:p>
                      <a:endParaRPr lang="sv-FI"/>
                    </a:p>
                  </a:txBody>
                  <a:tcPr/>
                </a:tc>
                <a:extLst>
                  <a:ext uri="{0D108BD9-81ED-4DB2-BD59-A6C34878D82A}">
                    <a16:rowId xmlns:a16="http://schemas.microsoft.com/office/drawing/2014/main" val="1231457650"/>
                  </a:ext>
                </a:extLst>
              </a:tr>
              <a:tr h="120496">
                <a:tc>
                  <a:txBody>
                    <a:bodyPr/>
                    <a:lstStyle/>
                    <a:p>
                      <a:pPr algn="l" fontAlgn="b">
                        <a:buNone/>
                      </a:pPr>
                      <a:r>
                        <a:rPr lang="sv-FI" sz="800" u="none" strike="noStrike">
                          <a:effectLst/>
                          <a:latin typeface="+mj-lt"/>
                        </a:rPr>
                        <a:t>Mål</a:t>
                      </a:r>
                      <a:endParaRPr lang="sv-FI" sz="800" b="1"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Åtgärder</a:t>
                      </a:r>
                      <a:endParaRPr lang="sv-FI" sz="800" b="1"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Ansvar</a:t>
                      </a:r>
                      <a:endParaRPr lang="sv-FI" sz="800" b="1"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Utvärderingsmätare</a:t>
                      </a:r>
                      <a:endParaRPr lang="sv-FI" sz="800" b="1"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JA</a:t>
                      </a:r>
                      <a:endParaRPr lang="sv-FI" sz="800" b="1"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NEJ</a:t>
                      </a:r>
                      <a:endParaRPr lang="sv-FI" sz="800" b="1" i="0" u="none" strike="noStrike">
                        <a:solidFill>
                          <a:srgbClr val="000000"/>
                        </a:solidFill>
                        <a:effectLst/>
                        <a:latin typeface="+mj-lt"/>
                      </a:endParaRPr>
                    </a:p>
                  </a:txBody>
                  <a:tcPr marL="3651" marR="3651" marT="3651" marB="0" anchor="b"/>
                </a:tc>
                <a:extLst>
                  <a:ext uri="{0D108BD9-81ED-4DB2-BD59-A6C34878D82A}">
                    <a16:rowId xmlns:a16="http://schemas.microsoft.com/office/drawing/2014/main" val="4270834264"/>
                  </a:ext>
                </a:extLst>
              </a:tr>
              <a:tr h="467377">
                <a:tc>
                  <a:txBody>
                    <a:bodyPr/>
                    <a:lstStyle/>
                    <a:p>
                      <a:pPr algn="l" fontAlgn="b">
                        <a:buNone/>
                      </a:pPr>
                      <a:r>
                        <a:rPr lang="sv-FI" sz="800" u="none" strike="noStrike">
                          <a:effectLst/>
                          <a:latin typeface="+mj-lt"/>
                        </a:rPr>
                        <a:t>Stärka delaktighet för att förebygga utslagning</a:t>
                      </a:r>
                      <a:endParaRPr lang="sv-FI" sz="800" b="1" i="0"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I delaktighetsplanen beaktas åtgärder som bidrar till att minska ensamhet och förebygga utslagning.</a:t>
                      </a:r>
                      <a:endParaRPr lang="sv-FI" sz="800" b="0" i="0" u="none" strike="noStrike">
                        <a:solidFill>
                          <a:srgbClr val="000000"/>
                        </a:solidFill>
                        <a:effectLst/>
                        <a:latin typeface="+mj-lt"/>
                      </a:endParaRPr>
                    </a:p>
                  </a:txBody>
                  <a:tcPr marL="3651" marR="3651" marT="3651" marB="0" anchor="ctr"/>
                </a:tc>
                <a:tc>
                  <a:txBody>
                    <a:bodyPr/>
                    <a:lstStyle/>
                    <a:p>
                      <a:pPr algn="l" fontAlgn="b">
                        <a:buNone/>
                      </a:pPr>
                      <a:r>
                        <a:rPr lang="sv-FI" sz="800" u="none" strike="noStrike">
                          <a:effectLst/>
                          <a:latin typeface="+mj-lt"/>
                        </a:rPr>
                        <a:t>Välfärd </a:t>
                      </a:r>
                      <a:endParaRPr lang="sv-FI" sz="800" b="0" i="0"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Delaktighetsplanen färdig </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3374416520"/>
                  </a:ext>
                </a:extLst>
              </a:tr>
              <a:tr h="237340">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Gäller personer i alla åldrar</a:t>
                      </a:r>
                      <a:endParaRPr lang="sv-FI" sz="800" b="0"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 </a:t>
                      </a:r>
                      <a:endParaRPr lang="sv-FI" sz="800" b="0" i="1"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Äldrerådet / Rådet för personer med funktionsnedsättning</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4047303671"/>
                  </a:ext>
                </a:extLst>
              </a:tr>
              <a:tr h="471028">
                <a:tc>
                  <a:txBody>
                    <a:bodyPr/>
                    <a:lstStyle/>
                    <a:p>
                      <a:pPr algn="l" fontAlgn="b">
                        <a:buNone/>
                      </a:pPr>
                      <a:endParaRPr lang="sv-FI" sz="800" b="0" i="0"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Delaktigheten av personer i arbetsför ålder och äldre stöds genom kultur och kulturupplevelser möjliggörs för alla åldrar.</a:t>
                      </a:r>
                      <a:endParaRPr lang="sv-FI" sz="800" b="0" i="0" u="none" strike="noStrike">
                        <a:solidFill>
                          <a:srgbClr val="000000"/>
                        </a:solidFill>
                        <a:effectLst/>
                        <a:latin typeface="+mj-lt"/>
                      </a:endParaRPr>
                    </a:p>
                  </a:txBody>
                  <a:tcPr marL="3651" marR="3651" marT="3651" marB="0" anchor="ctr"/>
                </a:tc>
                <a:tc>
                  <a:txBody>
                    <a:bodyPr/>
                    <a:lstStyle/>
                    <a:p>
                      <a:pPr algn="l" fontAlgn="ctr">
                        <a:buNone/>
                      </a:pPr>
                      <a:r>
                        <a:rPr lang="sv-FI" sz="800" u="none" strike="noStrike">
                          <a:effectLst/>
                          <a:latin typeface="+mj-lt"/>
                        </a:rPr>
                        <a:t>Kultur och fritid</a:t>
                      </a:r>
                      <a:endParaRPr lang="sv-FI" sz="800" b="0" i="0" u="none" strike="noStrike">
                        <a:solidFill>
                          <a:srgbClr val="000000"/>
                        </a:solidFill>
                        <a:effectLst/>
                        <a:latin typeface="+mj-lt"/>
                      </a:endParaRPr>
                    </a:p>
                  </a:txBody>
                  <a:tcPr marL="3651" marR="3651" marT="3651" marB="0" anchor="ctr"/>
                </a:tc>
                <a:tc>
                  <a:txBody>
                    <a:bodyPr/>
                    <a:lstStyle/>
                    <a:p>
                      <a:pPr algn="l" fontAlgn="ctr">
                        <a:buNone/>
                      </a:pPr>
                      <a:r>
                        <a:rPr lang="sv-FI" sz="800" u="none" strike="noStrike">
                          <a:effectLst/>
                          <a:latin typeface="+mj-lt"/>
                        </a:rPr>
                        <a:t>Kulturvälmåendeplan färdig</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1044472373"/>
                  </a:ext>
                </a:extLst>
              </a:tr>
              <a:tr h="471028">
                <a:tc>
                  <a:txBody>
                    <a:bodyPr/>
                    <a:lstStyle/>
                    <a:p>
                      <a:pPr algn="l" fontAlgn="b">
                        <a:buNone/>
                      </a:pPr>
                      <a:endParaRPr lang="sv-FI" sz="800" b="0" i="0"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Stöd till tredje sektorn. I samarbetet med organisationerna utvärderas invånarnas möjligheter till delaktighet och bristerna i välfärden</a:t>
                      </a:r>
                      <a:endParaRPr lang="sv-FI" sz="800" b="0" i="0" u="none" strike="noStrike">
                        <a:solidFill>
                          <a:srgbClr val="000000"/>
                        </a:solidFill>
                        <a:effectLst/>
                        <a:latin typeface="+mj-lt"/>
                      </a:endParaRPr>
                    </a:p>
                  </a:txBody>
                  <a:tcPr marL="3651" marR="3651" marT="3651" marB="0" anchor="ctr"/>
                </a:tc>
                <a:tc>
                  <a:txBody>
                    <a:bodyPr/>
                    <a:lstStyle/>
                    <a:p>
                      <a:pPr algn="l" fontAlgn="ctr">
                        <a:buNone/>
                      </a:pPr>
                      <a:r>
                        <a:rPr lang="sv-FI" sz="800" u="none" strike="noStrike">
                          <a:effectLst/>
                          <a:latin typeface="+mj-lt"/>
                        </a:rPr>
                        <a:t>Kultur och fritid / Välfärd</a:t>
                      </a:r>
                      <a:endParaRPr lang="sv-FI" sz="800" b="0" i="0" u="none" strike="noStrike">
                        <a:solidFill>
                          <a:srgbClr val="000000"/>
                        </a:solidFill>
                        <a:effectLst/>
                        <a:latin typeface="+mj-lt"/>
                      </a:endParaRPr>
                    </a:p>
                  </a:txBody>
                  <a:tcPr marL="3651" marR="3651" marT="3651" marB="0" anchor="ctr"/>
                </a:tc>
                <a:tc>
                  <a:txBody>
                    <a:bodyPr/>
                    <a:lstStyle/>
                    <a:p>
                      <a:pPr algn="l" fontAlgn="ctr">
                        <a:buNone/>
                      </a:pPr>
                      <a:r>
                        <a:rPr lang="sv-FI" sz="800" u="none" strike="noStrike">
                          <a:effectLst/>
                          <a:latin typeface="+mj-lt"/>
                        </a:rPr>
                        <a:t>Samarbetet med organisationer organiseras. </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3367132310"/>
                  </a:ext>
                </a:extLst>
              </a:tr>
              <a:tr h="471028">
                <a:tc>
                  <a:txBody>
                    <a:bodyPr/>
                    <a:lstStyle/>
                    <a:p>
                      <a:pPr algn="l" fontAlgn="b">
                        <a:buNone/>
                      </a:pPr>
                      <a:endParaRPr lang="sv-FI" sz="800" b="0"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I det förebyggande rusmedelsarbetet och det våldsförebyggande arbetet eftersträvas psykiskt välbefinnande och förebyggande av utslagning. </a:t>
                      </a:r>
                      <a:endParaRPr lang="sv-FI" sz="800" b="0" i="0"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Välfärd</a:t>
                      </a:r>
                      <a:endParaRPr lang="sv-FI" sz="800" b="0" i="0" u="none" strike="noStrike">
                        <a:solidFill>
                          <a:srgbClr val="000000"/>
                        </a:solidFill>
                        <a:effectLst/>
                        <a:latin typeface="+mj-lt"/>
                      </a:endParaRPr>
                    </a:p>
                  </a:txBody>
                  <a:tcPr marL="3651" marR="3651" marT="3651" marB="0" anchor="ctr"/>
                </a:tc>
                <a:tc>
                  <a:txBody>
                    <a:bodyPr/>
                    <a:lstStyle/>
                    <a:p>
                      <a:pPr algn="l" fontAlgn="ctr">
                        <a:buNone/>
                      </a:pPr>
                      <a:r>
                        <a:rPr lang="sv-FI" sz="800" u="none" strike="noStrike">
                          <a:effectLst/>
                          <a:latin typeface="+mj-lt"/>
                        </a:rPr>
                        <a:t>Ansvarig kontaktperson har valts</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4166762892"/>
                  </a:ext>
                </a:extLst>
              </a:tr>
              <a:tr h="938405">
                <a:tc>
                  <a:txBody>
                    <a:bodyPr/>
                    <a:lstStyle/>
                    <a:p>
                      <a:pPr algn="l" fontAlgn="b">
                        <a:buNone/>
                      </a:pPr>
                      <a:endParaRPr lang="sv-FI" sz="800" b="0"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Främja psykisk hälsa genom välfärdsåtgärder och samarbete med tredje sektorn</a:t>
                      </a:r>
                      <a:endParaRPr lang="sv-FI" sz="800" b="0" i="0"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Välfärd / MBI / Kultur och fritid</a:t>
                      </a:r>
                      <a:endParaRPr lang="sv-FI" sz="800" b="0" i="0" u="none" strike="noStrike">
                        <a:solidFill>
                          <a:srgbClr val="000000"/>
                        </a:solidFill>
                        <a:effectLst/>
                        <a:latin typeface="+mj-lt"/>
                      </a:endParaRPr>
                    </a:p>
                  </a:txBody>
                  <a:tcPr marL="3651" marR="3651" marT="3651" marB="0" anchor="ctr"/>
                </a:tc>
                <a:tc>
                  <a:txBody>
                    <a:bodyPr/>
                    <a:lstStyle/>
                    <a:p>
                      <a:pPr algn="l" fontAlgn="ctr">
                        <a:buNone/>
                      </a:pPr>
                      <a:r>
                        <a:rPr lang="sv-FI" sz="800" u="none" strike="noStrike">
                          <a:effectLst/>
                          <a:latin typeface="+mj-lt"/>
                        </a:rPr>
                        <a:t>Information om hobbyverksamhet för alla åldrar. Medborgarinstitutets verksamhet. Hur har kultur använts för att stöda välbefinnande. De äldres delaktighet. Påverkansorganen. </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1606108260"/>
                  </a:ext>
                </a:extLst>
              </a:tr>
              <a:tr h="237340">
                <a:tc>
                  <a:txBody>
                    <a:bodyPr/>
                    <a:lstStyle/>
                    <a:p>
                      <a:pPr algn="l" fontAlgn="b">
                        <a:buNone/>
                      </a:pPr>
                      <a:endParaRPr lang="sv-FI" sz="800" b="0" i="0"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Projekt: Invånardialog. Projekt: Förbättra tillgången till bibliotekets tjänster.</a:t>
                      </a:r>
                      <a:endParaRPr lang="sv-FI" sz="800" b="0" i="0" u="none" strike="noStrike">
                        <a:solidFill>
                          <a:srgbClr val="000000"/>
                        </a:solidFill>
                        <a:effectLst/>
                        <a:latin typeface="+mj-lt"/>
                      </a:endParaRPr>
                    </a:p>
                  </a:txBody>
                  <a:tcPr marL="3651" marR="3651" marT="3651" marB="0" anchor="ctr"/>
                </a:tc>
                <a:tc>
                  <a:txBody>
                    <a:bodyPr/>
                    <a:lstStyle/>
                    <a:p>
                      <a:pPr algn="l" fontAlgn="ctr">
                        <a:buNone/>
                      </a:pPr>
                      <a:r>
                        <a:rPr lang="sv-FI" sz="800" u="none" strike="noStrike">
                          <a:effectLst/>
                          <a:latin typeface="+mj-lt"/>
                        </a:rPr>
                        <a:t>Biblioteket</a:t>
                      </a:r>
                      <a:endParaRPr lang="sv-FI" sz="800" b="0" i="0" u="none" strike="noStrike">
                        <a:solidFill>
                          <a:srgbClr val="000000"/>
                        </a:solidFill>
                        <a:effectLst/>
                        <a:latin typeface="+mj-lt"/>
                      </a:endParaRPr>
                    </a:p>
                  </a:txBody>
                  <a:tcPr marL="3651" marR="3651" marT="3651" marB="0" anchor="ctr"/>
                </a:tc>
                <a:tc>
                  <a:txBody>
                    <a:bodyPr/>
                    <a:lstStyle/>
                    <a:p>
                      <a:pPr algn="l" fontAlgn="ctr">
                        <a:buNone/>
                      </a:pPr>
                      <a:r>
                        <a:rPr lang="sv-FI" sz="800" u="none" strike="noStrike">
                          <a:effectLst/>
                          <a:latin typeface="+mj-lt"/>
                        </a:rPr>
                        <a:t>Utvärdering efter projektet</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2717603222"/>
                  </a:ext>
                </a:extLst>
              </a:tr>
              <a:tr h="120496">
                <a:tc>
                  <a:txBody>
                    <a:bodyPr/>
                    <a:lstStyle/>
                    <a:p>
                      <a:pPr algn="l" fontAlgn="b">
                        <a:buNone/>
                      </a:pPr>
                      <a:endParaRPr lang="sv-FI" sz="800" b="0"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Arkeen voimaa, självhjälpskurs</a:t>
                      </a:r>
                      <a:endParaRPr lang="sv-FI" sz="800" b="0" i="0"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Välfärd</a:t>
                      </a:r>
                      <a:endParaRPr lang="sv-FI" sz="800" b="0" i="0" u="none" strike="noStrike">
                        <a:solidFill>
                          <a:srgbClr val="000000"/>
                        </a:solidFill>
                        <a:effectLst/>
                        <a:latin typeface="+mj-lt"/>
                      </a:endParaRPr>
                    </a:p>
                  </a:txBody>
                  <a:tcPr marL="3651" marR="3651" marT="3651" marB="0" anchor="ctr"/>
                </a:tc>
                <a:tc>
                  <a:txBody>
                    <a:bodyPr/>
                    <a:lstStyle/>
                    <a:p>
                      <a:pPr algn="l" fontAlgn="ctr">
                        <a:buNone/>
                      </a:pPr>
                      <a:r>
                        <a:rPr lang="sv-FI" sz="800" u="none" strike="noStrike">
                          <a:effectLst/>
                          <a:latin typeface="+mj-lt"/>
                        </a:rPr>
                        <a:t>Minst en kurs per år erbjuds</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2781920187"/>
                  </a:ext>
                </a:extLst>
              </a:tr>
              <a:tr h="237340">
                <a:tc>
                  <a:txBody>
                    <a:bodyPr/>
                    <a:lstStyle/>
                    <a:p>
                      <a:pPr algn="l" fontAlgn="b">
                        <a:buNone/>
                      </a:pPr>
                      <a:endParaRPr lang="sv-FI" sz="800" b="0"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Integrering av "nypargasbor"</a:t>
                      </a:r>
                      <a:endParaRPr lang="sv-FI" sz="800" b="0"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Välfärd</a:t>
                      </a:r>
                      <a:endParaRPr lang="sv-FI" sz="800" b="0" i="0"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Delaktighet i stadens och tredje sektorns verksamhet</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3040593134"/>
                  </a:ext>
                </a:extLst>
              </a:tr>
              <a:tr h="587872">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b"/>
                </a:tc>
                <a:tc>
                  <a:txBody>
                    <a:bodyPr/>
                    <a:lstStyle/>
                    <a:p>
                      <a:pPr algn="l" fontAlgn="b">
                        <a:buNone/>
                      </a:pPr>
                      <a:r>
                        <a:rPr lang="sv-FI" sz="800" u="none" strike="noStrike">
                          <a:effectLst/>
                          <a:latin typeface="+mj-lt"/>
                        </a:rPr>
                        <a:t>Handledning i användning av tjänster som främjar välbefinnandet, hälsan, funktionsförmågan och förmågan att klara sig på egen hand står till buds i kommunen.</a:t>
                      </a:r>
                      <a:endParaRPr lang="sv-FI" sz="800" b="0" i="0" u="none" strike="noStrike">
                        <a:solidFill>
                          <a:srgbClr val="000000"/>
                        </a:solidFill>
                        <a:effectLst/>
                        <a:latin typeface="+mj-lt"/>
                      </a:endParaRPr>
                    </a:p>
                  </a:txBody>
                  <a:tcPr marL="3651" marR="3651" marT="3651" marB="0" anchor="b"/>
                </a:tc>
                <a:tc>
                  <a:txBody>
                    <a:bodyPr/>
                    <a:lstStyle/>
                    <a:p>
                      <a:pPr algn="l" fontAlgn="ctr">
                        <a:buNone/>
                      </a:pPr>
                      <a:r>
                        <a:rPr lang="sv-FI" sz="800" u="none" strike="noStrike">
                          <a:effectLst/>
                          <a:latin typeface="+mj-lt"/>
                        </a:rPr>
                        <a:t>Välfärd / Kultur och fritid</a:t>
                      </a:r>
                      <a:endParaRPr lang="sv-FI" sz="800" b="0" i="0" u="none" strike="noStrike">
                        <a:solidFill>
                          <a:srgbClr val="000000"/>
                        </a:solidFill>
                        <a:effectLst/>
                        <a:latin typeface="+mj-lt"/>
                      </a:endParaRPr>
                    </a:p>
                  </a:txBody>
                  <a:tcPr marL="3651" marR="3651" marT="3651" marB="0" anchor="ctr"/>
                </a:tc>
                <a:tc>
                  <a:txBody>
                    <a:bodyPr/>
                    <a:lstStyle/>
                    <a:p>
                      <a:pPr algn="l" fontAlgn="ctr">
                        <a:buNone/>
                      </a:pPr>
                      <a:r>
                        <a:rPr lang="sv-FI" sz="800" u="none" strike="noStrike">
                          <a:effectLst/>
                          <a:latin typeface="+mj-lt"/>
                        </a:rPr>
                        <a:t>Modellen gjord. Påverkansorganen.</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3651" marR="3651" marT="3651"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3651" marR="3651" marT="3651" marB="0" anchor="ctr"/>
                </a:tc>
                <a:extLst>
                  <a:ext uri="{0D108BD9-81ED-4DB2-BD59-A6C34878D82A}">
                    <a16:rowId xmlns:a16="http://schemas.microsoft.com/office/drawing/2014/main" val="1330618550"/>
                  </a:ext>
                </a:extLst>
              </a:tr>
            </a:tbl>
          </a:graphicData>
        </a:graphic>
      </p:graphicFrame>
      <p:sp>
        <p:nvSpPr>
          <p:cNvPr id="5" name="Platshållare för sidfot 4">
            <a:extLst>
              <a:ext uri="{FF2B5EF4-FFF2-40B4-BE49-F238E27FC236}">
                <a16:creationId xmlns:a16="http://schemas.microsoft.com/office/drawing/2014/main" id="{4163B832-C755-3CFA-AEDC-EF344730AD69}"/>
              </a:ext>
            </a:extLst>
          </p:cNvPr>
          <p:cNvSpPr>
            <a:spLocks noGrp="1"/>
          </p:cNvSpPr>
          <p:nvPr>
            <p:ph type="ftr" sz="quarter" idx="11"/>
          </p:nvPr>
        </p:nvSpPr>
        <p:spPr/>
        <p:txBody>
          <a:bodyPr/>
          <a:lstStyle/>
          <a:p>
            <a:r>
              <a:rPr lang="fi-FI"/>
              <a:t>Esityksen nimi lorem ipsum dolor</a:t>
            </a:r>
          </a:p>
        </p:txBody>
      </p:sp>
      <p:sp>
        <p:nvSpPr>
          <p:cNvPr id="6" name="Platshållare för bildnummer 5">
            <a:extLst>
              <a:ext uri="{FF2B5EF4-FFF2-40B4-BE49-F238E27FC236}">
                <a16:creationId xmlns:a16="http://schemas.microsoft.com/office/drawing/2014/main" id="{A8C7540B-65CB-61DC-C777-A5A5ED424776}"/>
              </a:ext>
            </a:extLst>
          </p:cNvPr>
          <p:cNvSpPr>
            <a:spLocks noGrp="1"/>
          </p:cNvSpPr>
          <p:nvPr>
            <p:ph type="sldNum" sz="quarter" idx="12"/>
          </p:nvPr>
        </p:nvSpPr>
        <p:spPr/>
        <p:txBody>
          <a:bodyPr/>
          <a:lstStyle/>
          <a:p>
            <a:fld id="{31160B98-140E-4345-B1A3-2A7247C42973}" type="slidenum">
              <a:rPr lang="fi-FI" smtClean="0"/>
              <a:t>61</a:t>
            </a:fld>
            <a:endParaRPr lang="fi-FI"/>
          </a:p>
        </p:txBody>
      </p:sp>
    </p:spTree>
    <p:extLst>
      <p:ext uri="{BB962C8B-B14F-4D97-AF65-F5344CB8AC3E}">
        <p14:creationId xmlns:p14="http://schemas.microsoft.com/office/powerpoint/2010/main" val="2989892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2D748-5AA0-A6B2-39E3-E9C1E11BC100}"/>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02BE535-E51A-A0CB-6527-DA405666E261}"/>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67F2FD2F-88D1-8B22-5495-55B706922323}"/>
              </a:ext>
            </a:extLst>
          </p:cNvPr>
          <p:cNvSpPr>
            <a:spLocks noGrp="1"/>
          </p:cNvSpPr>
          <p:nvPr>
            <p:ph type="title"/>
          </p:nvPr>
        </p:nvSpPr>
        <p:spPr/>
        <p:txBody>
          <a:bodyPr/>
          <a:lstStyle/>
          <a:p>
            <a:r>
              <a:rPr lang="en-US"/>
              <a:t>Samarbete med välfärdsområdet</a:t>
            </a:r>
            <a:endParaRPr lang="sv-FI"/>
          </a:p>
        </p:txBody>
      </p:sp>
      <p:graphicFrame>
        <p:nvGraphicFramePr>
          <p:cNvPr id="7" name="Platshållare för innehåll 6">
            <a:extLst>
              <a:ext uri="{FF2B5EF4-FFF2-40B4-BE49-F238E27FC236}">
                <a16:creationId xmlns:a16="http://schemas.microsoft.com/office/drawing/2014/main" id="{72EC861C-3049-1BE2-9E81-5D8B460F79BB}"/>
              </a:ext>
            </a:extLst>
          </p:cNvPr>
          <p:cNvGraphicFramePr>
            <a:graphicFrameLocks noGrp="1"/>
          </p:cNvGraphicFramePr>
          <p:nvPr>
            <p:ph idx="1"/>
            <p:extLst>
              <p:ext uri="{D42A27DB-BD31-4B8C-83A1-F6EECF244321}">
                <p14:modId xmlns:p14="http://schemas.microsoft.com/office/powerpoint/2010/main" val="412768208"/>
              </p:ext>
            </p:extLst>
          </p:nvPr>
        </p:nvGraphicFramePr>
        <p:xfrm>
          <a:off x="1486186" y="1374570"/>
          <a:ext cx="9219626" cy="4721976"/>
        </p:xfrm>
        <a:graphic>
          <a:graphicData uri="http://schemas.openxmlformats.org/drawingml/2006/table">
            <a:tbl>
              <a:tblPr>
                <a:tableStyleId>{5C22544A-7EE6-4342-B048-85BDC9FD1C3A}</a:tableStyleId>
              </a:tblPr>
              <a:tblGrid>
                <a:gridCol w="1767565">
                  <a:extLst>
                    <a:ext uri="{9D8B030D-6E8A-4147-A177-3AD203B41FA5}">
                      <a16:colId xmlns:a16="http://schemas.microsoft.com/office/drawing/2014/main" val="2863002022"/>
                    </a:ext>
                  </a:extLst>
                </a:gridCol>
                <a:gridCol w="1781706">
                  <a:extLst>
                    <a:ext uri="{9D8B030D-6E8A-4147-A177-3AD203B41FA5}">
                      <a16:colId xmlns:a16="http://schemas.microsoft.com/office/drawing/2014/main" val="963612482"/>
                    </a:ext>
                  </a:extLst>
                </a:gridCol>
                <a:gridCol w="2064518">
                  <a:extLst>
                    <a:ext uri="{9D8B030D-6E8A-4147-A177-3AD203B41FA5}">
                      <a16:colId xmlns:a16="http://schemas.microsoft.com/office/drawing/2014/main" val="3215464311"/>
                    </a:ext>
                  </a:extLst>
                </a:gridCol>
                <a:gridCol w="1018119">
                  <a:extLst>
                    <a:ext uri="{9D8B030D-6E8A-4147-A177-3AD203B41FA5}">
                      <a16:colId xmlns:a16="http://schemas.microsoft.com/office/drawing/2014/main" val="4143559062"/>
                    </a:ext>
                  </a:extLst>
                </a:gridCol>
                <a:gridCol w="1682722">
                  <a:extLst>
                    <a:ext uri="{9D8B030D-6E8A-4147-A177-3AD203B41FA5}">
                      <a16:colId xmlns:a16="http://schemas.microsoft.com/office/drawing/2014/main" val="1990062152"/>
                    </a:ext>
                  </a:extLst>
                </a:gridCol>
                <a:gridCol w="452498">
                  <a:extLst>
                    <a:ext uri="{9D8B030D-6E8A-4147-A177-3AD203B41FA5}">
                      <a16:colId xmlns:a16="http://schemas.microsoft.com/office/drawing/2014/main" val="2679190705"/>
                    </a:ext>
                  </a:extLst>
                </a:gridCol>
                <a:gridCol w="452498">
                  <a:extLst>
                    <a:ext uri="{9D8B030D-6E8A-4147-A177-3AD203B41FA5}">
                      <a16:colId xmlns:a16="http://schemas.microsoft.com/office/drawing/2014/main" val="2297931760"/>
                    </a:ext>
                  </a:extLst>
                </a:gridCol>
              </a:tblGrid>
              <a:tr h="69551">
                <a:tc>
                  <a:txBody>
                    <a:bodyPr/>
                    <a:lstStyle/>
                    <a:p>
                      <a:pPr algn="l" fontAlgn="b">
                        <a:buNone/>
                      </a:pPr>
                      <a:r>
                        <a:rPr lang="sv-FI" sz="800" u="none" strike="noStrike">
                          <a:effectLst/>
                          <a:latin typeface="+mj-lt"/>
                        </a:rPr>
                        <a:t> </a:t>
                      </a:r>
                      <a:endParaRPr lang="sv-FI" sz="800" b="1"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 </a:t>
                      </a:r>
                      <a:endParaRPr lang="sv-FI" sz="800" b="1"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 </a:t>
                      </a:r>
                      <a:endParaRPr lang="sv-FI" sz="800" b="1"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 </a:t>
                      </a:r>
                      <a:endParaRPr lang="sv-FI" sz="800" b="1"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 </a:t>
                      </a:r>
                      <a:endParaRPr lang="sv-FI" sz="800" b="1" i="0" u="none" strike="noStrike">
                        <a:solidFill>
                          <a:srgbClr val="000000"/>
                        </a:solidFill>
                        <a:effectLst/>
                        <a:latin typeface="+mj-lt"/>
                      </a:endParaRPr>
                    </a:p>
                  </a:txBody>
                  <a:tcPr marL="2398" marR="2398" marT="2398" marB="0" anchor="b"/>
                </a:tc>
                <a:tc gridSpan="2">
                  <a:txBody>
                    <a:bodyPr/>
                    <a:lstStyle/>
                    <a:p>
                      <a:pPr algn="l" fontAlgn="b">
                        <a:buNone/>
                      </a:pPr>
                      <a:r>
                        <a:rPr lang="sv-FI" sz="800" u="none" strike="noStrike">
                          <a:effectLst/>
                          <a:latin typeface="+mj-lt"/>
                        </a:rPr>
                        <a:t>Förverkligat</a:t>
                      </a:r>
                      <a:endParaRPr lang="sv-FI" sz="800" b="1" i="0" u="none" strike="noStrike">
                        <a:solidFill>
                          <a:srgbClr val="000000"/>
                        </a:solidFill>
                        <a:effectLst/>
                        <a:latin typeface="+mj-lt"/>
                      </a:endParaRPr>
                    </a:p>
                  </a:txBody>
                  <a:tcPr marL="2398" marR="2398" marT="2398" marB="0" anchor="b"/>
                </a:tc>
                <a:tc hMerge="1">
                  <a:txBody>
                    <a:bodyPr/>
                    <a:lstStyle/>
                    <a:p>
                      <a:endParaRPr lang="sv-FI"/>
                    </a:p>
                  </a:txBody>
                  <a:tcPr/>
                </a:tc>
                <a:extLst>
                  <a:ext uri="{0D108BD9-81ED-4DB2-BD59-A6C34878D82A}">
                    <a16:rowId xmlns:a16="http://schemas.microsoft.com/office/drawing/2014/main" val="2193346052"/>
                  </a:ext>
                </a:extLst>
              </a:tr>
              <a:tr h="79144">
                <a:tc>
                  <a:txBody>
                    <a:bodyPr/>
                    <a:lstStyle/>
                    <a:p>
                      <a:pPr algn="l" fontAlgn="b">
                        <a:buNone/>
                      </a:pPr>
                      <a:r>
                        <a:rPr lang="sv-FI" sz="800" u="none" strike="noStrike">
                          <a:effectLst/>
                          <a:latin typeface="+mj-lt"/>
                        </a:rPr>
                        <a:t>Mål</a:t>
                      </a:r>
                      <a:endParaRPr lang="sv-FI" sz="800" b="1"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Åtgärder</a:t>
                      </a:r>
                      <a:endParaRPr lang="sv-FI" sz="800" b="1"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Ansvar</a:t>
                      </a:r>
                      <a:endParaRPr lang="sv-FI" sz="800" b="1"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Resurser</a:t>
                      </a:r>
                      <a:endParaRPr lang="sv-FI" sz="800" b="1"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Utvärderingsmätare</a:t>
                      </a:r>
                      <a:endParaRPr lang="sv-FI" sz="800" b="1"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JA</a:t>
                      </a:r>
                      <a:endParaRPr lang="sv-FI" sz="800" b="1"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NEJ</a:t>
                      </a:r>
                      <a:endParaRPr lang="sv-FI" sz="800" b="1" i="0" u="none" strike="noStrike">
                        <a:solidFill>
                          <a:srgbClr val="000000"/>
                        </a:solidFill>
                        <a:effectLst/>
                        <a:latin typeface="+mj-lt"/>
                      </a:endParaRPr>
                    </a:p>
                  </a:txBody>
                  <a:tcPr marL="2398" marR="2398" marT="2398" marB="0" anchor="b"/>
                </a:tc>
                <a:extLst>
                  <a:ext uri="{0D108BD9-81ED-4DB2-BD59-A6C34878D82A}">
                    <a16:rowId xmlns:a16="http://schemas.microsoft.com/office/drawing/2014/main" val="2251247856"/>
                  </a:ext>
                </a:extLst>
              </a:tr>
              <a:tr h="616364">
                <a:tc>
                  <a:txBody>
                    <a:bodyPr/>
                    <a:lstStyle/>
                    <a:p>
                      <a:pPr algn="l" fontAlgn="b">
                        <a:buNone/>
                      </a:pPr>
                      <a:r>
                        <a:rPr lang="sv-FI" sz="800" u="none" strike="noStrike">
                          <a:effectLst/>
                          <a:latin typeface="+mj-lt"/>
                        </a:rPr>
                        <a:t>Fungerande strukturer och arbete i kontaktytan med välfärdsområdet</a:t>
                      </a:r>
                      <a:br>
                        <a:rPr lang="sv-FI" sz="800" u="none" strike="noStrike">
                          <a:effectLst/>
                          <a:latin typeface="+mj-lt"/>
                        </a:rPr>
                      </a:br>
                      <a:endParaRPr lang="sv-FI" sz="800" b="1" i="0" u="none" strike="noStrike">
                        <a:solidFill>
                          <a:srgbClr val="000000"/>
                        </a:solidFill>
                        <a:effectLst/>
                        <a:latin typeface="+mj-lt"/>
                      </a:endParaRPr>
                    </a:p>
                  </a:txBody>
                  <a:tcPr marL="2398" marR="2398" marT="2398" marB="0" anchor="b"/>
                </a:tc>
                <a:tc>
                  <a:txBody>
                    <a:bodyPr/>
                    <a:lstStyle/>
                    <a:p>
                      <a:pPr algn="l" fontAlgn="ctr">
                        <a:buNone/>
                      </a:pPr>
                      <a:r>
                        <a:rPr lang="sv-FI" sz="800" u="none" strike="noStrike">
                          <a:effectLst/>
                          <a:latin typeface="+mj-lt"/>
                        </a:rPr>
                        <a:t>Vi skapar strukturer inom staden för att trygga samarbetet med välfärdsområdet</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Välfärd</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Budget 2023 Strategiskt mål / Välfärd</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Utse ansvarspersoner inom stadens verksamhetsområden vars uppgift är att bevaka stadens intressen, samt tillsätta en välfärdsgrupp inom staden.</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1888140232"/>
                  </a:ext>
                </a:extLst>
              </a:tr>
              <a:tr h="539618">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fontAlgn="t">
                        <a:buNone/>
                      </a:pPr>
                      <a:r>
                        <a:rPr lang="sv-FI" sz="800" u="none" strike="noStrike">
                          <a:effectLst/>
                          <a:latin typeface="+mj-lt"/>
                        </a:rPr>
                        <a:t>Vi jobbar för trygghet i servicen vid övergången från stad till välfärdsområde.</a:t>
                      </a:r>
                      <a:endParaRPr lang="sv-FI" sz="800" b="0" i="0" u="none" strike="noStrike">
                        <a:solidFill>
                          <a:srgbClr val="000000"/>
                        </a:solidFill>
                        <a:effectLst/>
                        <a:latin typeface="+mj-lt"/>
                      </a:endParaRPr>
                    </a:p>
                  </a:txBody>
                  <a:tcPr marL="2398" marR="2398" marT="2398" marB="0"/>
                </a:tc>
                <a:tc>
                  <a:txBody>
                    <a:bodyPr/>
                    <a:lstStyle/>
                    <a:p>
                      <a:pPr algn="l" fontAlgn="ctr">
                        <a:buNone/>
                      </a:pPr>
                      <a:r>
                        <a:rPr lang="sv-FI" sz="800" u="none" strike="noStrike">
                          <a:effectLst/>
                          <a:latin typeface="+mj-lt"/>
                        </a:rPr>
                        <a:t>Förvaltning</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Budget 2023 Strategiskt mål / Välfärd 23000 €</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Skapa kontaktytor mellan staden och välfärdsområdet genom att utse en ansvarsperson för uppgiften. Antal ansvarspersoner.</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221204631"/>
                  </a:ext>
                </a:extLst>
              </a:tr>
              <a:tr h="462872">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Vi utvecklar familjecentermodellen tillsammans med välfärdsområdet och tredje sektorn.</a:t>
                      </a:r>
                      <a:br>
                        <a:rPr lang="sv-FI" sz="800" u="none" strike="noStrike">
                          <a:effectLst/>
                          <a:latin typeface="+mj-lt"/>
                        </a:rPr>
                      </a:br>
                      <a:endParaRPr lang="sv-FI" sz="800" b="0" i="0" u="none" strike="noStrike">
                        <a:solidFill>
                          <a:srgbClr val="000000"/>
                        </a:solidFill>
                        <a:effectLst/>
                        <a:latin typeface="+mj-lt"/>
                      </a:endParaRPr>
                    </a:p>
                  </a:txBody>
                  <a:tcPr marL="2398" marR="2398" marT="2398" marB="0" anchor="b"/>
                </a:tc>
                <a:tc>
                  <a:txBody>
                    <a:bodyPr/>
                    <a:lstStyle/>
                    <a:p>
                      <a:pPr algn="l" fontAlgn="ctr">
                        <a:buNone/>
                      </a:pPr>
                      <a:r>
                        <a:rPr lang="sv-FI" sz="800" u="none" strike="noStrike">
                          <a:effectLst/>
                          <a:latin typeface="+mj-lt"/>
                        </a:rPr>
                        <a:t>Välfärd</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Budget 2023 Strategiskt mål / Välfärd</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Staden deltar i det regionala samarbetet kring att utveckla familjecentermodellen.</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641761895"/>
                  </a:ext>
                </a:extLst>
              </a:tr>
              <a:tr h="309381">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fontAlgn="b">
                        <a:buNone/>
                      </a:pPr>
                      <a:r>
                        <a:rPr lang="sv-FI" sz="800" u="none" strike="noStrike">
                          <a:effectLst/>
                          <a:latin typeface="+mj-lt"/>
                        </a:rPr>
                        <a:t>Stärka den tvåspråkiga familjecenterverksamheten i samarbete med välfärdsområdet</a:t>
                      </a:r>
                      <a:endParaRPr lang="sv-FI" sz="800" b="0" i="0" u="none" strike="noStrike">
                        <a:solidFill>
                          <a:srgbClr val="000000"/>
                        </a:solidFill>
                        <a:effectLst/>
                        <a:latin typeface="+mj-lt"/>
                      </a:endParaRPr>
                    </a:p>
                  </a:txBody>
                  <a:tcPr marL="2398" marR="2398" marT="2398" marB="0" anchor="b"/>
                </a:tc>
                <a:tc>
                  <a:txBody>
                    <a:bodyPr/>
                    <a:lstStyle/>
                    <a:p>
                      <a:pPr algn="l" fontAlgn="ctr">
                        <a:buNone/>
                      </a:pPr>
                      <a:r>
                        <a:rPr lang="sv-FI" sz="800" u="none" strike="noStrike">
                          <a:effectLst/>
                          <a:latin typeface="+mj-lt"/>
                        </a:rPr>
                        <a:t>Välfärd</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Barns och ungas välbefinnande</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1126929797"/>
                  </a:ext>
                </a:extLst>
              </a:tr>
              <a:tr h="460474">
                <a:tc>
                  <a:txBody>
                    <a:bodyPr/>
                    <a:lstStyle/>
                    <a:p>
                      <a:pPr algn="l" fontAlgn="b">
                        <a:buNone/>
                      </a:pPr>
                      <a:endParaRPr lang="sv-FI" sz="800" b="0" i="0" u="none" strike="noStrike">
                        <a:solidFill>
                          <a:srgbClr val="000000"/>
                        </a:solidFill>
                        <a:effectLst/>
                        <a:latin typeface="+mj-lt"/>
                      </a:endParaRPr>
                    </a:p>
                  </a:txBody>
                  <a:tcPr marL="2398" marR="2398" marT="2398" marB="0" anchor="b"/>
                </a:tc>
                <a:tc>
                  <a:txBody>
                    <a:bodyPr/>
                    <a:lstStyle/>
                    <a:p>
                      <a:pPr algn="l" fontAlgn="ctr">
                        <a:buNone/>
                      </a:pPr>
                      <a:r>
                        <a:rPr lang="sv-FI" sz="800" u="none" strike="noStrike">
                          <a:effectLst/>
                          <a:latin typeface="+mj-lt"/>
                        </a:rPr>
                        <a:t>Rusmedelsförebyggande arbete utvecklas I samarbete med välfärdsområdet</a:t>
                      </a:r>
                      <a:endParaRPr lang="sv-FI" sz="800" b="0" i="0" u="none" strike="noStrike">
                        <a:solidFill>
                          <a:srgbClr val="000000"/>
                        </a:solidFill>
                        <a:effectLst/>
                        <a:latin typeface="+mj-lt"/>
                      </a:endParaRPr>
                    </a:p>
                  </a:txBody>
                  <a:tcPr marL="2398" marR="2398" marT="2398" marB="0" anchor="ctr"/>
                </a:tc>
                <a:tc>
                  <a:txBody>
                    <a:bodyPr/>
                    <a:lstStyle/>
                    <a:p>
                      <a:pPr algn="l" fontAlgn="b">
                        <a:buNone/>
                      </a:pPr>
                      <a:r>
                        <a:rPr lang="sv-FI" sz="800" u="none" strike="noStrike">
                          <a:effectLst/>
                          <a:latin typeface="+mj-lt"/>
                        </a:rPr>
                        <a:t>Kultur och fritid / Fostran och utbildning</a:t>
                      </a:r>
                      <a:endParaRPr lang="sv-FI" sz="800" b="0" i="0" u="none" strike="noStrike">
                        <a:solidFill>
                          <a:srgbClr val="000000"/>
                        </a:solidFill>
                        <a:effectLst/>
                        <a:latin typeface="+mj-lt"/>
                      </a:endParaRPr>
                    </a:p>
                  </a:txBody>
                  <a:tcPr marL="2398" marR="2398" marT="2398" marB="0" anchor="b"/>
                </a:tc>
                <a:tc>
                  <a:txBody>
                    <a:bodyPr/>
                    <a:lstStyle/>
                    <a:p>
                      <a:pPr algn="l" fontAlgn="ctr">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Mätare som gäller användning av alkohol och droger följs upp I skolhälsoenkäten. Nivån som eftersträvas är en lägre nivå än 2021</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marL="0" algn="ctr" defTabSz="914400" rtl="0" eaLnBrk="1" fontAlgn="b" latinLnBrk="0" hangingPunct="1">
                        <a:buNone/>
                      </a:pPr>
                      <a:r>
                        <a:rPr lang="sv-FI" sz="600" u="none" strike="noStrike" kern="1200">
                          <a:solidFill>
                            <a:schemeClr val="dk1"/>
                          </a:solidFill>
                          <a:effectLst/>
                          <a:latin typeface="+mj-lt"/>
                          <a:ea typeface="+mn-ea"/>
                          <a:cs typeface="+mn-cs"/>
                        </a:rPr>
                        <a:t>X</a:t>
                      </a:r>
                    </a:p>
                  </a:txBody>
                  <a:tcPr marL="2398" marR="2398" marT="2398" marB="0" anchor="ctr"/>
                </a:tc>
                <a:extLst>
                  <a:ext uri="{0D108BD9-81ED-4DB2-BD59-A6C34878D82A}">
                    <a16:rowId xmlns:a16="http://schemas.microsoft.com/office/drawing/2014/main" val="1623400075"/>
                  </a:ext>
                </a:extLst>
              </a:tr>
              <a:tr h="309381">
                <a:tc>
                  <a:txBody>
                    <a:bodyPr/>
                    <a:lstStyle/>
                    <a:p>
                      <a:pPr algn="l" fontAlgn="b">
                        <a:buNone/>
                      </a:pPr>
                      <a:endParaRPr lang="sv-FI" sz="800" b="0" i="0" u="none" strike="noStrike">
                        <a:solidFill>
                          <a:srgbClr val="000000"/>
                        </a:solidFill>
                        <a:effectLst/>
                        <a:latin typeface="+mj-lt"/>
                      </a:endParaRPr>
                    </a:p>
                  </a:txBody>
                  <a:tcPr marL="2398" marR="2398" marT="2398" marB="0" anchor="b"/>
                </a:tc>
                <a:tc>
                  <a:txBody>
                    <a:bodyPr/>
                    <a:lstStyle/>
                    <a:p>
                      <a:pPr algn="l" fontAlgn="ctr">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Ansvarig för det förebyggande rusmedelsarbetet har valts</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3398039614"/>
                  </a:ext>
                </a:extLst>
              </a:tr>
              <a:tr h="693109">
                <a:tc>
                  <a:txBody>
                    <a:bodyPr/>
                    <a:lstStyle/>
                    <a:p>
                      <a:pPr algn="l" fontAlgn="b">
                        <a:buNone/>
                      </a:pPr>
                      <a:endParaRPr lang="sv-FI" sz="800" b="0" i="0" u="none" strike="noStrike">
                        <a:solidFill>
                          <a:srgbClr val="000000"/>
                        </a:solidFill>
                        <a:effectLst/>
                        <a:latin typeface="+mj-lt"/>
                      </a:endParaRPr>
                    </a:p>
                  </a:txBody>
                  <a:tcPr marL="2398" marR="2398" marT="2398" marB="0" anchor="b"/>
                </a:tc>
                <a:tc>
                  <a:txBody>
                    <a:bodyPr/>
                    <a:lstStyle/>
                    <a:p>
                      <a:pPr algn="l" fontAlgn="ctr">
                        <a:buNone/>
                      </a:pPr>
                      <a:r>
                        <a:rPr lang="sv-FI" sz="800" u="none" strike="noStrike">
                          <a:effectLst/>
                          <a:latin typeface="+mj-lt"/>
                        </a:rPr>
                        <a:t>Utnyttja gemensam kunskap för att sätta upp gemensamma och likriktade mål och målnivåer. I utvecklingen av rådgivningen och servicehandledningen</a:t>
                      </a:r>
                      <a:br>
                        <a:rPr lang="sv-FI" sz="800" u="none" strike="noStrike">
                          <a:effectLst/>
                          <a:latin typeface="+mj-lt"/>
                        </a:rPr>
                      </a:br>
                      <a:r>
                        <a:rPr lang="sv-FI" sz="800" u="none" strike="noStrike">
                          <a:effectLst/>
                          <a:latin typeface="+mj-lt"/>
                        </a:rPr>
                        <a:t>beaktas kundhandledningen inom välfärdsområdet.</a:t>
                      </a:r>
                      <a:endParaRPr lang="sv-FI" sz="800" b="0" i="0" u="none" strike="noStrike">
                        <a:solidFill>
                          <a:srgbClr val="000000"/>
                        </a:solidFill>
                        <a:effectLst/>
                        <a:latin typeface="+mj-lt"/>
                      </a:endParaRPr>
                    </a:p>
                  </a:txBody>
                  <a:tcPr marL="2398" marR="2398" marT="2398" marB="0" anchor="ctr"/>
                </a:tc>
                <a:tc>
                  <a:txBody>
                    <a:bodyPr/>
                    <a:lstStyle/>
                    <a:p>
                      <a:pPr algn="l" fontAlgn="ctr">
                        <a:buNone/>
                      </a:pPr>
                      <a:r>
                        <a:rPr lang="sv-FI" sz="800" u="none" strike="noStrike">
                          <a:effectLst/>
                          <a:latin typeface="+mj-lt"/>
                        </a:rPr>
                        <a:t>Kultur och fritid / Välfärd / Fostran och utbildning</a:t>
                      </a:r>
                      <a:endParaRPr lang="sv-FI" sz="800" b="0" i="0" u="none" strike="noStrike">
                        <a:solidFill>
                          <a:srgbClr val="000000"/>
                        </a:solidFill>
                        <a:effectLst/>
                        <a:latin typeface="+mj-lt"/>
                      </a:endParaRPr>
                    </a:p>
                  </a:txBody>
                  <a:tcPr marL="2398" marR="2398" marT="2398" marB="0" anchor="ctr"/>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fontAlgn="ctr">
                        <a:buNone/>
                      </a:pPr>
                      <a:r>
                        <a:rPr lang="sv-FI" sz="800" u="none" strike="noStrike">
                          <a:effectLst/>
                          <a:latin typeface="+mj-lt"/>
                        </a:rPr>
                        <a:t>Överenskomna samarbetsstrukturer och -processer</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2834555588"/>
                  </a:ext>
                </a:extLst>
              </a:tr>
              <a:tr h="386127">
                <a:tc>
                  <a:txBody>
                    <a:bodyPr/>
                    <a:lstStyle/>
                    <a:p>
                      <a:pPr algn="l" fontAlgn="b">
                        <a:buNone/>
                      </a:pPr>
                      <a:endParaRPr lang="sv-FI" sz="800" b="0" i="0" u="none" strike="noStrike">
                        <a:solidFill>
                          <a:srgbClr val="000000"/>
                        </a:solidFill>
                        <a:effectLst/>
                        <a:latin typeface="+mj-lt"/>
                      </a:endParaRPr>
                    </a:p>
                  </a:txBody>
                  <a:tcPr marL="2398" marR="2398" marT="2398" marB="0" anchor="b"/>
                </a:tc>
                <a:tc>
                  <a:txBody>
                    <a:bodyPr/>
                    <a:lstStyle/>
                    <a:p>
                      <a:pPr algn="l" fontAlgn="t">
                        <a:buNone/>
                      </a:pPr>
                      <a:r>
                        <a:rPr lang="sv-FI" sz="800" u="none" strike="noStrike">
                          <a:effectLst/>
                          <a:latin typeface="+mj-lt"/>
                        </a:rPr>
                        <a:t>Samarbete mellan kommunerna och välfärsområdet för att utveckla åldersvänligt boende.</a:t>
                      </a:r>
                      <a:endParaRPr lang="sv-FI" sz="800" b="0" i="0" u="none" strike="noStrike">
                        <a:solidFill>
                          <a:srgbClr val="000000"/>
                        </a:solidFill>
                        <a:effectLst/>
                        <a:latin typeface="+mj-lt"/>
                      </a:endParaRPr>
                    </a:p>
                  </a:txBody>
                  <a:tcPr marL="2398" marR="2398" marT="2398" marB="0"/>
                </a:tc>
                <a:tc>
                  <a:txBody>
                    <a:bodyPr/>
                    <a:lstStyle/>
                    <a:p>
                      <a:pPr algn="l" fontAlgn="ctr">
                        <a:buNone/>
                      </a:pPr>
                      <a:r>
                        <a:rPr lang="sv-FI" sz="800" u="none" strike="noStrike">
                          <a:effectLst/>
                          <a:latin typeface="+mj-lt"/>
                        </a:rPr>
                        <a:t>Välfärd</a:t>
                      </a:r>
                      <a:endParaRPr lang="sv-FI" sz="800" b="0" i="0" u="none" strike="noStrike">
                        <a:solidFill>
                          <a:srgbClr val="000000"/>
                        </a:solidFill>
                        <a:effectLst/>
                        <a:latin typeface="+mj-lt"/>
                      </a:endParaRPr>
                    </a:p>
                  </a:txBody>
                  <a:tcPr marL="2398" marR="2398" marT="2398" marB="0" anchor="ctr"/>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fontAlgn="ctr">
                        <a:buNone/>
                      </a:pPr>
                      <a:r>
                        <a:rPr lang="sv-FI" sz="800" u="none" strike="noStrike">
                          <a:effectLst/>
                          <a:latin typeface="+mj-lt"/>
                        </a:rPr>
                        <a:t>Åtgärdsprogrammet för äldres boende färdigt.</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4146124616"/>
                  </a:ext>
                </a:extLst>
              </a:tr>
              <a:tr h="539618">
                <a:tc>
                  <a:txBody>
                    <a:bodyPr/>
                    <a:lstStyle/>
                    <a:p>
                      <a:pPr algn="l" fontAlgn="b">
                        <a:buNone/>
                      </a:pPr>
                      <a:endParaRPr lang="sv-FI" sz="800" b="0" i="0" u="none" strike="noStrike">
                        <a:solidFill>
                          <a:srgbClr val="000000"/>
                        </a:solidFill>
                        <a:effectLst/>
                        <a:latin typeface="+mj-lt"/>
                      </a:endParaRPr>
                    </a:p>
                  </a:txBody>
                  <a:tcPr marL="2398" marR="2398" marT="2398" marB="0" anchor="b"/>
                </a:tc>
                <a:tc>
                  <a:txBody>
                    <a:bodyPr/>
                    <a:lstStyle/>
                    <a:p>
                      <a:pPr algn="l" fontAlgn="t">
                        <a:buNone/>
                      </a:pPr>
                      <a:r>
                        <a:rPr lang="sv-FI" sz="800" u="none" strike="noStrike">
                          <a:effectLst/>
                          <a:latin typeface="+mj-lt"/>
                        </a:rPr>
                        <a:t>En kommunspecifik plan inom ramen för konceptet Åldersvänlig kommun i samarbete med äldrerådet, organisationer och välfärdsområdet</a:t>
                      </a:r>
                      <a:endParaRPr lang="sv-FI" sz="800" b="0" i="0" u="none" strike="noStrike">
                        <a:solidFill>
                          <a:srgbClr val="000000"/>
                        </a:solidFill>
                        <a:effectLst/>
                        <a:latin typeface="+mj-lt"/>
                      </a:endParaRPr>
                    </a:p>
                  </a:txBody>
                  <a:tcPr marL="2398" marR="2398" marT="2398" marB="0"/>
                </a:tc>
                <a:tc>
                  <a:txBody>
                    <a:bodyPr/>
                    <a:lstStyle/>
                    <a:p>
                      <a:pPr algn="l" fontAlgn="ctr">
                        <a:buNone/>
                      </a:pPr>
                      <a:r>
                        <a:rPr lang="sv-FI" sz="800" u="none" strike="noStrike">
                          <a:effectLst/>
                          <a:latin typeface="+mj-lt"/>
                        </a:rPr>
                        <a:t>Välfärd</a:t>
                      </a:r>
                      <a:endParaRPr lang="sv-FI" sz="800" b="0" i="0" u="none" strike="noStrike">
                        <a:solidFill>
                          <a:srgbClr val="000000"/>
                        </a:solidFill>
                        <a:effectLst/>
                        <a:latin typeface="+mj-lt"/>
                      </a:endParaRPr>
                    </a:p>
                  </a:txBody>
                  <a:tcPr marL="2398" marR="2398" marT="2398" marB="0" anchor="ctr"/>
                </a:tc>
                <a:tc>
                  <a:txBody>
                    <a:bodyPr/>
                    <a:lstStyle/>
                    <a:p>
                      <a:pPr algn="l"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b"/>
                </a:tc>
                <a:tc>
                  <a:txBody>
                    <a:bodyPr/>
                    <a:lstStyle/>
                    <a:p>
                      <a:pPr algn="l" fontAlgn="ctr">
                        <a:buNone/>
                      </a:pPr>
                      <a:r>
                        <a:rPr lang="sv-FI" sz="800" u="none" strike="noStrike">
                          <a:effectLst/>
                          <a:latin typeface="+mj-lt"/>
                        </a:rPr>
                        <a:t>50% av åtgärderna på WHO:s checklista för åldersvänliga städer genomförda.</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 </a:t>
                      </a:r>
                      <a:endParaRPr lang="sv-FI" sz="800" b="0" i="0" u="none" strike="noStrike">
                        <a:solidFill>
                          <a:srgbClr val="000000"/>
                        </a:solidFill>
                        <a:effectLst/>
                        <a:latin typeface="+mj-lt"/>
                      </a:endParaRPr>
                    </a:p>
                  </a:txBody>
                  <a:tcPr marL="2398" marR="2398" marT="2398" marB="0" anchor="ctr"/>
                </a:tc>
                <a:tc>
                  <a:txBody>
                    <a:bodyPr/>
                    <a:lstStyle/>
                    <a:p>
                      <a:pPr algn="ctr" fontAlgn="b">
                        <a:buNone/>
                      </a:pPr>
                      <a:r>
                        <a:rPr lang="sv-FI" sz="800" u="none" strike="noStrike">
                          <a:effectLst/>
                          <a:latin typeface="+mj-lt"/>
                        </a:rPr>
                        <a:t>x</a:t>
                      </a:r>
                      <a:endParaRPr lang="sv-FI" sz="800" b="0" i="0" u="none" strike="noStrike">
                        <a:solidFill>
                          <a:srgbClr val="000000"/>
                        </a:solidFill>
                        <a:effectLst/>
                        <a:latin typeface="+mj-lt"/>
                      </a:endParaRPr>
                    </a:p>
                  </a:txBody>
                  <a:tcPr marL="2398" marR="2398" marT="2398" marB="0" anchor="ctr"/>
                </a:tc>
                <a:extLst>
                  <a:ext uri="{0D108BD9-81ED-4DB2-BD59-A6C34878D82A}">
                    <a16:rowId xmlns:a16="http://schemas.microsoft.com/office/drawing/2014/main" val="2567428883"/>
                  </a:ext>
                </a:extLst>
              </a:tr>
            </a:tbl>
          </a:graphicData>
        </a:graphic>
      </p:graphicFrame>
      <p:sp>
        <p:nvSpPr>
          <p:cNvPr id="6" name="Platshållare för bildnummer 5">
            <a:extLst>
              <a:ext uri="{FF2B5EF4-FFF2-40B4-BE49-F238E27FC236}">
                <a16:creationId xmlns:a16="http://schemas.microsoft.com/office/drawing/2014/main" id="{DD219754-C84E-C83E-AD22-1BE4D6983A74}"/>
              </a:ext>
            </a:extLst>
          </p:cNvPr>
          <p:cNvSpPr>
            <a:spLocks noGrp="1"/>
          </p:cNvSpPr>
          <p:nvPr>
            <p:ph type="sldNum" sz="quarter" idx="12"/>
          </p:nvPr>
        </p:nvSpPr>
        <p:spPr/>
        <p:txBody>
          <a:bodyPr/>
          <a:lstStyle/>
          <a:p>
            <a:fld id="{31160B98-140E-4345-B1A3-2A7247C42973}" type="slidenum">
              <a:rPr lang="fi-FI" smtClean="0"/>
              <a:t>62</a:t>
            </a:fld>
            <a:endParaRPr lang="fi-FI"/>
          </a:p>
        </p:txBody>
      </p:sp>
    </p:spTree>
    <p:extLst>
      <p:ext uri="{BB962C8B-B14F-4D97-AF65-F5344CB8AC3E}">
        <p14:creationId xmlns:p14="http://schemas.microsoft.com/office/powerpoint/2010/main" val="680320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C0078-2463-818F-7A16-D1A6323495AB}"/>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EF480AD-DA02-0FD6-F2A9-60FDED45002D}"/>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BA699D35-7C63-D7E9-E73F-128D8FCEBFC0}"/>
              </a:ext>
            </a:extLst>
          </p:cNvPr>
          <p:cNvSpPr>
            <a:spLocks noGrp="1"/>
          </p:cNvSpPr>
          <p:nvPr>
            <p:ph type="title"/>
          </p:nvPr>
        </p:nvSpPr>
        <p:spPr/>
        <p:txBody>
          <a:bodyPr/>
          <a:lstStyle/>
          <a:p>
            <a:r>
              <a:rPr lang="en-US"/>
              <a:t>Tredje sektorn och påverkansorganen</a:t>
            </a:r>
            <a:endParaRPr lang="sv-FI"/>
          </a:p>
        </p:txBody>
      </p:sp>
      <p:graphicFrame>
        <p:nvGraphicFramePr>
          <p:cNvPr id="7" name="Platshållare för innehåll 6">
            <a:extLst>
              <a:ext uri="{FF2B5EF4-FFF2-40B4-BE49-F238E27FC236}">
                <a16:creationId xmlns:a16="http://schemas.microsoft.com/office/drawing/2014/main" id="{9A44CDEE-6A9C-6CDD-7C51-36D8B7BB0EB0}"/>
              </a:ext>
            </a:extLst>
          </p:cNvPr>
          <p:cNvGraphicFramePr>
            <a:graphicFrameLocks noGrp="1"/>
          </p:cNvGraphicFramePr>
          <p:nvPr>
            <p:ph idx="1"/>
            <p:extLst>
              <p:ext uri="{D42A27DB-BD31-4B8C-83A1-F6EECF244321}">
                <p14:modId xmlns:p14="http://schemas.microsoft.com/office/powerpoint/2010/main" val="957239049"/>
              </p:ext>
            </p:extLst>
          </p:nvPr>
        </p:nvGraphicFramePr>
        <p:xfrm>
          <a:off x="1474631" y="1590675"/>
          <a:ext cx="8210282" cy="4465637"/>
        </p:xfrm>
        <a:graphic>
          <a:graphicData uri="http://schemas.openxmlformats.org/drawingml/2006/table">
            <a:tbl>
              <a:tblPr>
                <a:tableStyleId>{5C22544A-7EE6-4342-B048-85BDC9FD1C3A}</a:tableStyleId>
              </a:tblPr>
              <a:tblGrid>
                <a:gridCol w="2300254">
                  <a:extLst>
                    <a:ext uri="{9D8B030D-6E8A-4147-A177-3AD203B41FA5}">
                      <a16:colId xmlns:a16="http://schemas.microsoft.com/office/drawing/2014/main" val="65907027"/>
                    </a:ext>
                  </a:extLst>
                </a:gridCol>
                <a:gridCol w="1567683">
                  <a:extLst>
                    <a:ext uri="{9D8B030D-6E8A-4147-A177-3AD203B41FA5}">
                      <a16:colId xmlns:a16="http://schemas.microsoft.com/office/drawing/2014/main" val="1097430667"/>
                    </a:ext>
                  </a:extLst>
                </a:gridCol>
                <a:gridCol w="985005">
                  <a:extLst>
                    <a:ext uri="{9D8B030D-6E8A-4147-A177-3AD203B41FA5}">
                      <a16:colId xmlns:a16="http://schemas.microsoft.com/office/drawing/2014/main" val="2364334723"/>
                    </a:ext>
                  </a:extLst>
                </a:gridCol>
                <a:gridCol w="998879">
                  <a:extLst>
                    <a:ext uri="{9D8B030D-6E8A-4147-A177-3AD203B41FA5}">
                      <a16:colId xmlns:a16="http://schemas.microsoft.com/office/drawing/2014/main" val="2946908758"/>
                    </a:ext>
                  </a:extLst>
                </a:gridCol>
                <a:gridCol w="1470569">
                  <a:extLst>
                    <a:ext uri="{9D8B030D-6E8A-4147-A177-3AD203B41FA5}">
                      <a16:colId xmlns:a16="http://schemas.microsoft.com/office/drawing/2014/main" val="2495870450"/>
                    </a:ext>
                  </a:extLst>
                </a:gridCol>
                <a:gridCol w="443946">
                  <a:extLst>
                    <a:ext uri="{9D8B030D-6E8A-4147-A177-3AD203B41FA5}">
                      <a16:colId xmlns:a16="http://schemas.microsoft.com/office/drawing/2014/main" val="1006739260"/>
                    </a:ext>
                  </a:extLst>
                </a:gridCol>
                <a:gridCol w="443946">
                  <a:extLst>
                    <a:ext uri="{9D8B030D-6E8A-4147-A177-3AD203B41FA5}">
                      <a16:colId xmlns:a16="http://schemas.microsoft.com/office/drawing/2014/main" val="2036295835"/>
                    </a:ext>
                  </a:extLst>
                </a:gridCol>
              </a:tblGrid>
              <a:tr h="103520">
                <a:tc>
                  <a:txBody>
                    <a:bodyPr/>
                    <a:lstStyle/>
                    <a:p>
                      <a:pPr algn="l" fontAlgn="b">
                        <a:buNone/>
                      </a:pPr>
                      <a:r>
                        <a:rPr lang="sv-FI" sz="600" u="none" strike="noStrike">
                          <a:effectLst/>
                        </a:rPr>
                        <a:t> </a:t>
                      </a:r>
                      <a:endParaRPr lang="sv-FI" sz="6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600" u="none" strike="noStrike">
                          <a:effectLst/>
                        </a:rPr>
                        <a:t> </a:t>
                      </a:r>
                      <a:endParaRPr lang="sv-FI" sz="6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600" u="none" strike="noStrike">
                          <a:effectLst/>
                        </a:rPr>
                        <a:t> </a:t>
                      </a:r>
                      <a:endParaRPr lang="sv-FI" sz="6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600" u="none" strike="noStrike">
                          <a:effectLst/>
                        </a:rPr>
                        <a:t> </a:t>
                      </a:r>
                      <a:endParaRPr lang="sv-FI" sz="6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600" u="none" strike="noStrike">
                          <a:effectLst/>
                        </a:rPr>
                        <a:t> </a:t>
                      </a:r>
                      <a:endParaRPr lang="sv-FI" sz="600" b="1" i="0" u="none" strike="noStrike">
                        <a:solidFill>
                          <a:srgbClr val="000000"/>
                        </a:solidFill>
                        <a:effectLst/>
                        <a:latin typeface="Aptos Narrow" panose="020B0004020202020204" pitchFamily="34" charset="0"/>
                      </a:endParaRPr>
                    </a:p>
                  </a:txBody>
                  <a:tcPr marL="3570" marR="3570" marT="3570" marB="0" anchor="b"/>
                </a:tc>
                <a:tc gridSpan="2">
                  <a:txBody>
                    <a:bodyPr/>
                    <a:lstStyle/>
                    <a:p>
                      <a:pPr algn="l" fontAlgn="b">
                        <a:buNone/>
                      </a:pPr>
                      <a:r>
                        <a:rPr lang="sv-FI" sz="600" u="none" strike="noStrike">
                          <a:effectLst/>
                        </a:rPr>
                        <a:t>Förverkligat</a:t>
                      </a:r>
                      <a:endParaRPr lang="sv-FI" sz="600" b="1" i="0" u="none" strike="noStrike">
                        <a:solidFill>
                          <a:srgbClr val="000000"/>
                        </a:solidFill>
                        <a:effectLst/>
                        <a:latin typeface="Aptos Narrow" panose="020B0004020202020204" pitchFamily="34" charset="0"/>
                      </a:endParaRPr>
                    </a:p>
                  </a:txBody>
                  <a:tcPr marL="3570" marR="3570" marT="3570" marB="0" anchor="b"/>
                </a:tc>
                <a:tc hMerge="1">
                  <a:txBody>
                    <a:bodyPr/>
                    <a:lstStyle/>
                    <a:p>
                      <a:endParaRPr lang="sv-FI"/>
                    </a:p>
                  </a:txBody>
                  <a:tcPr/>
                </a:tc>
                <a:extLst>
                  <a:ext uri="{0D108BD9-81ED-4DB2-BD59-A6C34878D82A}">
                    <a16:rowId xmlns:a16="http://schemas.microsoft.com/office/drawing/2014/main" val="543725290"/>
                  </a:ext>
                </a:extLst>
              </a:tr>
              <a:tr h="117799">
                <a:tc>
                  <a:txBody>
                    <a:bodyPr/>
                    <a:lstStyle/>
                    <a:p>
                      <a:pPr algn="l" fontAlgn="b">
                        <a:buNone/>
                      </a:pPr>
                      <a:r>
                        <a:rPr lang="sv-FI" sz="700" u="none" strike="noStrike">
                          <a:effectLst/>
                        </a:rPr>
                        <a:t>Mål</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700" u="none" strike="noStrike">
                          <a:effectLst/>
                        </a:rPr>
                        <a:t>Åtgärder</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700" u="none" strike="noStrike">
                          <a:effectLst/>
                        </a:rPr>
                        <a:t>Ansvar</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700" u="none" strike="noStrike">
                          <a:effectLst/>
                        </a:rPr>
                        <a:t>Resurser</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700" u="none" strike="noStrike">
                          <a:effectLst/>
                        </a:rPr>
                        <a:t>Utvärderingsmätare</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700" u="none" strike="noStrike">
                          <a:effectLst/>
                        </a:rPr>
                        <a:t>JA</a:t>
                      </a: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700" u="none" strike="noStrike">
                          <a:effectLst/>
                        </a:rPr>
                        <a:t>NEJ</a:t>
                      </a:r>
                      <a:endParaRPr lang="sv-FI" sz="700" b="1" i="0" u="none" strike="noStrike">
                        <a:solidFill>
                          <a:srgbClr val="000000"/>
                        </a:solidFill>
                        <a:effectLst/>
                        <a:latin typeface="Aptos Narrow" panose="020B0004020202020204" pitchFamily="34" charset="0"/>
                      </a:endParaRPr>
                    </a:p>
                  </a:txBody>
                  <a:tcPr marL="3570" marR="3570" marT="3570" marB="0" anchor="b"/>
                </a:tc>
                <a:extLst>
                  <a:ext uri="{0D108BD9-81ED-4DB2-BD59-A6C34878D82A}">
                    <a16:rowId xmlns:a16="http://schemas.microsoft.com/office/drawing/2014/main" val="860922219"/>
                  </a:ext>
                </a:extLst>
              </a:tr>
              <a:tr h="803172">
                <a:tc>
                  <a:txBody>
                    <a:bodyPr/>
                    <a:lstStyle/>
                    <a:p>
                      <a:pPr algn="l" fontAlgn="b">
                        <a:buNone/>
                      </a:pPr>
                      <a:r>
                        <a:rPr lang="sv-FI" sz="700" u="none" strike="noStrike">
                          <a:effectLst/>
                        </a:rPr>
                        <a:t>Fungerande strukturer och arbete i kontaktytan med organisationer och påverkansorgan</a:t>
                      </a:r>
                      <a:br>
                        <a:rPr lang="sv-FI" sz="700" u="none" strike="noStrike">
                          <a:effectLst/>
                        </a:rPr>
                      </a:br>
                      <a:endParaRPr lang="sv-FI" sz="700" b="1"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ctr">
                        <a:buNone/>
                      </a:pPr>
                      <a:r>
                        <a:rPr lang="sv-FI" sz="700" u="none" strike="noStrike">
                          <a:effectLst/>
                        </a:rPr>
                        <a:t>Vi involverar tredje sektorn i serviceproduktionen</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Kultur / Bibliotek</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Budget 2023 Strategiskt mål / Kultur 8000€</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Antal seminarium, antal studiebesök</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fontAlgn="b">
                        <a:buNone/>
                      </a:pPr>
                      <a:r>
                        <a:rPr lang="sv-FI" sz="600" u="none" strike="noStrike">
                          <a:effectLst/>
                        </a:rPr>
                        <a:t>x</a:t>
                      </a:r>
                      <a:endParaRPr lang="sv-FI" sz="6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fontAlgn="b">
                        <a:buNone/>
                      </a:pPr>
                      <a:r>
                        <a:rPr lang="sv-FI" sz="600" u="none" strike="noStrike">
                          <a:effectLst/>
                        </a:rPr>
                        <a:t> </a:t>
                      </a:r>
                      <a:endParaRPr lang="sv-FI" sz="600" b="0" i="0" u="none" strike="noStrike">
                        <a:solidFill>
                          <a:srgbClr val="000000"/>
                        </a:solidFill>
                        <a:effectLst/>
                        <a:latin typeface="Aptos Narrow" panose="020B0004020202020204" pitchFamily="34" charset="0"/>
                      </a:endParaRPr>
                    </a:p>
                  </a:txBody>
                  <a:tcPr marL="3570" marR="3570" marT="3570" marB="0" anchor="ctr"/>
                </a:tc>
                <a:extLst>
                  <a:ext uri="{0D108BD9-81ED-4DB2-BD59-A6C34878D82A}">
                    <a16:rowId xmlns:a16="http://schemas.microsoft.com/office/drawing/2014/main" val="1249216138"/>
                  </a:ext>
                </a:extLst>
              </a:tr>
              <a:tr h="574714">
                <a:tc>
                  <a:txBody>
                    <a:bodyPr/>
                    <a:lstStyle/>
                    <a:p>
                      <a:pPr algn="l" fontAlgn="b">
                        <a:buNone/>
                      </a:pPr>
                      <a:r>
                        <a:rPr lang="sv-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t">
                        <a:buNone/>
                      </a:pPr>
                      <a:r>
                        <a:rPr lang="sv-FI" sz="700" u="none" strike="noStrike">
                          <a:effectLst/>
                        </a:rPr>
                        <a:t>Stöd till tredje sektorn för att stöda barns och ungas motion, kost och psykiska välbefinnande</a:t>
                      </a:r>
                      <a:endParaRPr lang="sv-FI" sz="700" b="0" i="0" u="none" strike="noStrike">
                        <a:solidFill>
                          <a:srgbClr val="000000"/>
                        </a:solidFill>
                        <a:effectLst/>
                        <a:latin typeface="Aptos Narrow" panose="020B0004020202020204" pitchFamily="34" charset="0"/>
                      </a:endParaRPr>
                    </a:p>
                  </a:txBody>
                  <a:tcPr marL="3570" marR="3570" marT="3570" marB="0"/>
                </a:tc>
                <a:tc>
                  <a:txBody>
                    <a:bodyPr/>
                    <a:lstStyle/>
                    <a:p>
                      <a:pPr algn="l" fontAlgn="ctr">
                        <a:buNone/>
                      </a:pPr>
                      <a:r>
                        <a:rPr lang="sv-FI" sz="700" u="none" strike="noStrike">
                          <a:effectLst/>
                        </a:rPr>
                        <a:t>Kultur och fritid</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Samarbetet med organisationer organiseras</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fontAlgn="b">
                        <a:buNone/>
                      </a:pPr>
                      <a:r>
                        <a:rPr lang="sv-FI" sz="600" u="none" strike="noStrike">
                          <a:effectLst/>
                        </a:rPr>
                        <a:t>x</a:t>
                      </a:r>
                      <a:endParaRPr lang="sv-FI" sz="6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fontAlgn="b">
                        <a:buNone/>
                      </a:pPr>
                      <a:r>
                        <a:rPr lang="sv-FI" sz="600" u="none" strike="noStrike">
                          <a:effectLst/>
                        </a:rPr>
                        <a:t>x</a:t>
                      </a:r>
                      <a:endParaRPr lang="sv-FI" sz="600" b="0" i="0" u="none" strike="noStrike">
                        <a:solidFill>
                          <a:srgbClr val="000000"/>
                        </a:solidFill>
                        <a:effectLst/>
                        <a:latin typeface="Aptos Narrow" panose="020B0004020202020204" pitchFamily="34" charset="0"/>
                      </a:endParaRPr>
                    </a:p>
                  </a:txBody>
                  <a:tcPr marL="3570" marR="3570" marT="3570" marB="0" anchor="ctr"/>
                </a:tc>
                <a:extLst>
                  <a:ext uri="{0D108BD9-81ED-4DB2-BD59-A6C34878D82A}">
                    <a16:rowId xmlns:a16="http://schemas.microsoft.com/office/drawing/2014/main" val="2294397143"/>
                  </a:ext>
                </a:extLst>
              </a:tr>
              <a:tr h="803172">
                <a:tc>
                  <a:txBody>
                    <a:bodyPr/>
                    <a:lstStyle/>
                    <a:p>
                      <a:pPr algn="l" fontAlgn="b">
                        <a:buNone/>
                      </a:pPr>
                      <a:r>
                        <a:rPr lang="sv-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700" u="none" strike="noStrike">
                          <a:effectLst/>
                        </a:rPr>
                        <a:t>I samarbete med organisationer utvärderas invånarnas möjligheter till delaktighet och bristerna i välfärden</a:t>
                      </a:r>
                      <a:br>
                        <a:rPr lang="sv-FI" sz="700" u="none" strike="noStrike">
                          <a:effectLst/>
                        </a:rPr>
                      </a:b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ctr">
                        <a:buNone/>
                      </a:pPr>
                      <a:r>
                        <a:rPr lang="sv-FI" sz="700" u="none" strike="noStrike">
                          <a:effectLst/>
                        </a:rPr>
                        <a:t>Välfärd</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Samarbetet med organisationer organiseras</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fontAlgn="b">
                        <a:buNone/>
                      </a:pPr>
                      <a:r>
                        <a:rPr lang="sv-FI" sz="600" u="none" strike="noStrike">
                          <a:effectLst/>
                        </a:rPr>
                        <a:t>x</a:t>
                      </a:r>
                      <a:endParaRPr lang="sv-FI" sz="6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fontAlgn="b">
                        <a:buNone/>
                      </a:pPr>
                      <a:r>
                        <a:rPr lang="sv-FI" sz="600" u="none" strike="noStrike">
                          <a:effectLst/>
                        </a:rPr>
                        <a:t> </a:t>
                      </a:r>
                      <a:endParaRPr lang="sv-FI" sz="600" b="0" i="0" u="none" strike="noStrike">
                        <a:solidFill>
                          <a:srgbClr val="000000"/>
                        </a:solidFill>
                        <a:effectLst/>
                        <a:latin typeface="Aptos Narrow" panose="020B0004020202020204" pitchFamily="34" charset="0"/>
                      </a:endParaRPr>
                    </a:p>
                  </a:txBody>
                  <a:tcPr marL="3570" marR="3570" marT="3570" marB="0" anchor="ctr"/>
                </a:tc>
                <a:extLst>
                  <a:ext uri="{0D108BD9-81ED-4DB2-BD59-A6C34878D82A}">
                    <a16:rowId xmlns:a16="http://schemas.microsoft.com/office/drawing/2014/main" val="1194578853"/>
                  </a:ext>
                </a:extLst>
              </a:tr>
              <a:tr h="1145859">
                <a:tc>
                  <a:txBody>
                    <a:bodyPr/>
                    <a:lstStyle/>
                    <a:p>
                      <a:pPr algn="l" fontAlgn="b">
                        <a:buNone/>
                      </a:pPr>
                      <a:r>
                        <a:rPr lang="sv-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b">
                        <a:buNone/>
                      </a:pPr>
                      <a:r>
                        <a:rPr lang="sv-FI" sz="700" u="none" strike="noStrike">
                          <a:effectLst/>
                        </a:rPr>
                        <a:t>Fungerande samarbetsmodeller utvecklas med organisationer och påverkansorgan för att främja psykiskt välbefinnande och förebygga utslagning och för att främja åldersvänlighet</a:t>
                      </a: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ctr">
                        <a:buNone/>
                      </a:pPr>
                      <a:r>
                        <a:rPr lang="sv-FI" sz="700" u="none" strike="noStrike">
                          <a:effectLst/>
                        </a:rPr>
                        <a:t>Välfärd</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Samarbetet med organisationer organiseras och fungerande samarbetsstrukturer överenskoms.</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fontAlgn="b">
                        <a:buNone/>
                      </a:pPr>
                      <a:r>
                        <a:rPr lang="sv-FI" sz="600" u="none" strike="noStrike">
                          <a:effectLst/>
                        </a:rPr>
                        <a:t> </a:t>
                      </a:r>
                      <a:endParaRPr lang="sv-FI" sz="6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fontAlgn="b">
                        <a:buNone/>
                      </a:pPr>
                      <a:r>
                        <a:rPr lang="sv-FI" sz="600" u="none" strike="noStrike">
                          <a:effectLst/>
                        </a:rPr>
                        <a:t> x</a:t>
                      </a:r>
                      <a:endParaRPr lang="sv-FI" sz="600" b="0" i="0" u="none" strike="noStrike">
                        <a:solidFill>
                          <a:srgbClr val="000000"/>
                        </a:solidFill>
                        <a:effectLst/>
                        <a:latin typeface="Aptos Narrow" panose="020B0004020202020204" pitchFamily="34" charset="0"/>
                      </a:endParaRPr>
                    </a:p>
                  </a:txBody>
                  <a:tcPr marL="3570" marR="3570" marT="3570" marB="0" anchor="ctr"/>
                </a:tc>
                <a:extLst>
                  <a:ext uri="{0D108BD9-81ED-4DB2-BD59-A6C34878D82A}">
                    <a16:rowId xmlns:a16="http://schemas.microsoft.com/office/drawing/2014/main" val="3103583084"/>
                  </a:ext>
                </a:extLst>
              </a:tr>
              <a:tr h="917401">
                <a:tc>
                  <a:txBody>
                    <a:bodyPr/>
                    <a:lstStyle/>
                    <a:p>
                      <a:pPr algn="l" fontAlgn="b">
                        <a:buNone/>
                      </a:pPr>
                      <a:endParaRPr lang="sv-FI" sz="700" b="0" i="0" u="none" strike="noStrike">
                        <a:solidFill>
                          <a:srgbClr val="000000"/>
                        </a:solidFill>
                        <a:effectLst/>
                        <a:latin typeface="Aptos Narrow" panose="020B0004020202020204" pitchFamily="34" charset="0"/>
                      </a:endParaRPr>
                    </a:p>
                  </a:txBody>
                  <a:tcPr marL="3570" marR="3570" marT="3570" marB="0" anchor="b"/>
                </a:tc>
                <a:tc>
                  <a:txBody>
                    <a:bodyPr/>
                    <a:lstStyle/>
                    <a:p>
                      <a:pPr algn="l" fontAlgn="ctr">
                        <a:buNone/>
                      </a:pPr>
                      <a:r>
                        <a:rPr lang="sv-FI" sz="700" u="none" strike="noStrike">
                          <a:effectLst/>
                        </a:rPr>
                        <a:t>Stärka kommunernas framförhållning och beredskap för de äldres framtida behov av boende och service i samarbete med äldrerådet och organisationer</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Välfärd / Planläggning</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 </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l" fontAlgn="ctr">
                        <a:buNone/>
                      </a:pPr>
                      <a:r>
                        <a:rPr lang="sv-FI" sz="700" u="none" strike="noStrike">
                          <a:effectLst/>
                        </a:rPr>
                        <a:t>Åtgärdsprogrammet för äldres boende färdigt</a:t>
                      </a:r>
                      <a:endParaRPr lang="sv-FI" sz="7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fontAlgn="b">
                        <a:buNone/>
                      </a:pPr>
                      <a:r>
                        <a:rPr lang="sv-FI" sz="600" u="none" strike="noStrike">
                          <a:effectLst/>
                        </a:rPr>
                        <a:t> </a:t>
                      </a:r>
                      <a:endParaRPr lang="sv-FI" sz="600" b="0" i="0" u="none" strike="noStrike">
                        <a:solidFill>
                          <a:srgbClr val="000000"/>
                        </a:solidFill>
                        <a:effectLst/>
                        <a:latin typeface="Aptos Narrow" panose="020B0004020202020204" pitchFamily="34" charset="0"/>
                      </a:endParaRPr>
                    </a:p>
                  </a:txBody>
                  <a:tcPr marL="3570" marR="3570" marT="3570" marB="0" anchor="ctr"/>
                </a:tc>
                <a:tc>
                  <a:txBody>
                    <a:bodyPr/>
                    <a:lstStyle/>
                    <a:p>
                      <a:pPr algn="ctr" fontAlgn="b">
                        <a:buNone/>
                      </a:pPr>
                      <a:r>
                        <a:rPr lang="sv-FI" sz="600" u="none" strike="noStrike">
                          <a:effectLst/>
                        </a:rPr>
                        <a:t>x</a:t>
                      </a:r>
                      <a:endParaRPr lang="sv-FI" sz="600" b="0" i="0" u="none" strike="noStrike">
                        <a:solidFill>
                          <a:srgbClr val="000000"/>
                        </a:solidFill>
                        <a:effectLst/>
                        <a:latin typeface="Aptos Narrow" panose="020B0004020202020204" pitchFamily="34" charset="0"/>
                      </a:endParaRPr>
                    </a:p>
                  </a:txBody>
                  <a:tcPr marL="3570" marR="3570" marT="3570" marB="0" anchor="ctr"/>
                </a:tc>
                <a:extLst>
                  <a:ext uri="{0D108BD9-81ED-4DB2-BD59-A6C34878D82A}">
                    <a16:rowId xmlns:a16="http://schemas.microsoft.com/office/drawing/2014/main" val="313024212"/>
                  </a:ext>
                </a:extLst>
              </a:tr>
            </a:tbl>
          </a:graphicData>
        </a:graphic>
      </p:graphicFrame>
      <p:sp>
        <p:nvSpPr>
          <p:cNvPr id="6" name="Platshållare för bildnummer 5">
            <a:extLst>
              <a:ext uri="{FF2B5EF4-FFF2-40B4-BE49-F238E27FC236}">
                <a16:creationId xmlns:a16="http://schemas.microsoft.com/office/drawing/2014/main" id="{6D3BC8D8-AD78-011E-9A70-07B7BEAB9DD1}"/>
              </a:ext>
            </a:extLst>
          </p:cNvPr>
          <p:cNvSpPr>
            <a:spLocks noGrp="1"/>
          </p:cNvSpPr>
          <p:nvPr>
            <p:ph type="sldNum" sz="quarter" idx="12"/>
          </p:nvPr>
        </p:nvSpPr>
        <p:spPr/>
        <p:txBody>
          <a:bodyPr/>
          <a:lstStyle/>
          <a:p>
            <a:fld id="{31160B98-140E-4345-B1A3-2A7247C42973}" type="slidenum">
              <a:rPr lang="fi-FI" smtClean="0"/>
              <a:t>63</a:t>
            </a:fld>
            <a:endParaRPr lang="fi-FI"/>
          </a:p>
        </p:txBody>
      </p:sp>
    </p:spTree>
    <p:extLst>
      <p:ext uri="{BB962C8B-B14F-4D97-AF65-F5344CB8AC3E}">
        <p14:creationId xmlns:p14="http://schemas.microsoft.com/office/powerpoint/2010/main" val="2188715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CB20351-22B0-0A08-1FAF-74C6A5FA8798}"/>
              </a:ext>
            </a:extLst>
          </p:cNvPr>
          <p:cNvSpPr>
            <a:spLocks noGrp="1"/>
          </p:cNvSpPr>
          <p:nvPr>
            <p:ph type="body" sz="quarter" idx="14"/>
          </p:nvPr>
        </p:nvSpPr>
        <p:spPr/>
        <p:txBody>
          <a:bodyPr/>
          <a:lstStyle/>
          <a:p>
            <a:endParaRPr lang="sv-FI"/>
          </a:p>
        </p:txBody>
      </p:sp>
      <p:sp>
        <p:nvSpPr>
          <p:cNvPr id="3" name="Rubrik 2">
            <a:extLst>
              <a:ext uri="{FF2B5EF4-FFF2-40B4-BE49-F238E27FC236}">
                <a16:creationId xmlns:a16="http://schemas.microsoft.com/office/drawing/2014/main" id="{82D4EADA-D8B2-D705-4607-2762926EF611}"/>
              </a:ext>
            </a:extLst>
          </p:cNvPr>
          <p:cNvSpPr>
            <a:spLocks noGrp="1"/>
          </p:cNvSpPr>
          <p:nvPr>
            <p:ph type="title"/>
          </p:nvPr>
        </p:nvSpPr>
        <p:spPr>
          <a:xfrm>
            <a:off x="560292" y="562596"/>
            <a:ext cx="11344836" cy="275663"/>
          </a:xfrm>
        </p:spPr>
        <p:txBody>
          <a:bodyPr/>
          <a:lstStyle/>
          <a:p>
            <a:r>
              <a:rPr lang="en-US" sz="2000"/>
              <a:t>Källor </a:t>
            </a:r>
            <a:endParaRPr lang="sv-FI" sz="2000"/>
          </a:p>
        </p:txBody>
      </p:sp>
      <p:sp>
        <p:nvSpPr>
          <p:cNvPr id="4" name="Platshållare för innehåll 3">
            <a:extLst>
              <a:ext uri="{FF2B5EF4-FFF2-40B4-BE49-F238E27FC236}">
                <a16:creationId xmlns:a16="http://schemas.microsoft.com/office/drawing/2014/main" id="{CF951E03-498B-5A44-E4EB-360FCD8BEBA4}"/>
              </a:ext>
            </a:extLst>
          </p:cNvPr>
          <p:cNvSpPr>
            <a:spLocks noGrp="1"/>
          </p:cNvSpPr>
          <p:nvPr>
            <p:ph idx="1"/>
          </p:nvPr>
        </p:nvSpPr>
        <p:spPr>
          <a:xfrm>
            <a:off x="571230" y="990722"/>
            <a:ext cx="10394576" cy="5124694"/>
          </a:xfrm>
        </p:spPr>
        <p:txBody>
          <a:bodyPr/>
          <a:lstStyle/>
          <a:p>
            <a:r>
              <a:rPr lang="sv-FI" sz="1200">
                <a:hlinkClick r:id="rId2"/>
              </a:rPr>
              <a:t>Lagstiftning - THL</a:t>
            </a:r>
            <a:endParaRPr lang="en-US" sz="1200"/>
          </a:p>
          <a:p>
            <a:r>
              <a:rPr lang="en-US" sz="1200"/>
              <a:t>Paananen H., Jäntti A., Haveri A. </a:t>
            </a:r>
            <a:r>
              <a:rPr lang="fi-FI" sz="1200" b="1"/>
              <a:t>Hyvinvointialueet ja kunnat osana monitasoista hallintojärjestelmää. </a:t>
            </a:r>
            <a:r>
              <a:rPr lang="fi-FI" sz="1200"/>
              <a:t>Hyvinvointialueiden ja kuntien välinen suhde, johtaminen ja ohjaus (HALKO) -hankkeen loppuraportti. Valtioneuvoston  selvitys- ja tutkimustoiminnan julkaisusarja 2025 : 6</a:t>
            </a:r>
          </a:p>
          <a:p>
            <a:r>
              <a:rPr lang="fi-FI" sz="1200"/>
              <a:t>Kausto J., Airkasinen J., Joensuu M., Aalto V., kivimäki M., Ervasti J. Koronapandemian seuraukset ja resilienssiä tukeneet tekijät kunta-alalla. </a:t>
            </a:r>
            <a:r>
              <a:rPr lang="sv-FI" sz="1200"/>
              <a:t>Työsuojelurahaston rahoittaman tutkimushankkeen loppuraportti. Työterveyslaitos 2024.</a:t>
            </a:r>
          </a:p>
          <a:p>
            <a:r>
              <a:rPr lang="sv-FI" sz="1200">
                <a:hlinkClick r:id="rId3"/>
              </a:rPr>
              <a:t>Digiosallisuuden edistäminen – THL</a:t>
            </a:r>
            <a:endParaRPr lang="sv-FI" sz="1200"/>
          </a:p>
          <a:p>
            <a:r>
              <a:rPr lang="fi-FI" sz="1200"/>
              <a:t>Kestilä L., Kapiainen S., Mesiäislehto M., Rissanen P. (toim.) </a:t>
            </a:r>
            <a:r>
              <a:rPr lang="sv-FI" sz="1200"/>
              <a:t>Covid-19-epidemian </a:t>
            </a:r>
            <a:r>
              <a:rPr lang="fi-FI" sz="1200"/>
              <a:t>vaikutukset hyvinvointiin, palvelujärjestelmään ja kansantalouteen Asiantuntija-arvio, kevät 2022. Raportti 4 / 2022. Terveyden ja hyvinvoinnin laitos.</a:t>
            </a:r>
          </a:p>
          <a:p>
            <a:r>
              <a:rPr lang="sv-FI" sz="1200">
                <a:hlinkClick r:id="rId4"/>
              </a:rPr>
              <a:t>Att lära sig digitala färdigheter är en kontinuerlig process som samhällets olika aktörer bör stödja – Valtiovarainministeriö</a:t>
            </a:r>
            <a:endParaRPr lang="sv-FI" sz="1200"/>
          </a:p>
          <a:p>
            <a:r>
              <a:rPr lang="fi-FI" sz="1200"/>
              <a:t>Hakamäki P., Nick R., Valli N., Kuitunen-Kaija O. Hyvinvointia edistävä toiminta helposti löydettäväksi - hyvinvoinnin ja terveyden edistämisen kansallisen palvelukonseptin määrittelyä. </a:t>
            </a:r>
            <a:r>
              <a:rPr lang="sv-FI" sz="1200"/>
              <a:t>Terveyden ja hyvinvoinnin laitos. Versio 1.2. 2025.</a:t>
            </a:r>
            <a:endParaRPr lang="fi-FI" sz="1200"/>
          </a:p>
          <a:p>
            <a:r>
              <a:rPr lang="sv-FI" sz="1200">
                <a:hlinkClick r:id="rId5"/>
              </a:rPr>
              <a:t>Julkaistut palvelutarjottimet – THL</a:t>
            </a:r>
            <a:endParaRPr lang="sv-FI" sz="1200"/>
          </a:p>
          <a:p>
            <a:r>
              <a:rPr lang="sv-FI" sz="1200">
                <a:hlinkClick r:id="rId6"/>
              </a:rPr>
              <a:t>Reformen av arbets- och näringstjänsterna 2024 - Arbets- och näringsministeriet</a:t>
            </a:r>
            <a:endParaRPr lang="sv-FI" sz="1200"/>
          </a:p>
          <a:p>
            <a:r>
              <a:rPr lang="sv-FI" sz="1200">
                <a:hlinkClick r:id="rId7"/>
              </a:rPr>
              <a:t>Ingångssidan - TEAviisari - Benchmarkingsystem av hälsofrämjande aktivitet</a:t>
            </a:r>
            <a:endParaRPr lang="sv-FI" sz="1200"/>
          </a:p>
          <a:p>
            <a:r>
              <a:rPr lang="sv-FI" sz="1200">
                <a:hlinkClick r:id="rId8"/>
              </a:rPr>
              <a:t>Åldrande och ensamhet | Psykporten.fi</a:t>
            </a:r>
            <a:endParaRPr lang="sv-FI" sz="1200"/>
          </a:p>
          <a:p>
            <a:r>
              <a:rPr lang="sv-FI" sz="1200">
                <a:hlinkClick r:id="rId9"/>
              </a:rPr>
              <a:t>Psykisk hälsa i kristid - THL</a:t>
            </a:r>
            <a:endParaRPr lang="sv-FI" sz="1200"/>
          </a:p>
          <a:p>
            <a:endParaRPr lang="fi-FI" sz="1200"/>
          </a:p>
          <a:p>
            <a:endParaRPr lang="sv-FI" sz="1200"/>
          </a:p>
        </p:txBody>
      </p:sp>
      <p:sp>
        <p:nvSpPr>
          <p:cNvPr id="6" name="Platshållare för bildnummer 5">
            <a:extLst>
              <a:ext uri="{FF2B5EF4-FFF2-40B4-BE49-F238E27FC236}">
                <a16:creationId xmlns:a16="http://schemas.microsoft.com/office/drawing/2014/main" id="{6F1D0275-BA50-E848-C3B7-39B59ED15561}"/>
              </a:ext>
            </a:extLst>
          </p:cNvPr>
          <p:cNvSpPr>
            <a:spLocks noGrp="1"/>
          </p:cNvSpPr>
          <p:nvPr>
            <p:ph type="sldNum" sz="quarter" idx="12"/>
          </p:nvPr>
        </p:nvSpPr>
        <p:spPr/>
        <p:txBody>
          <a:bodyPr/>
          <a:lstStyle/>
          <a:p>
            <a:fld id="{31160B98-140E-4345-B1A3-2A7247C42973}" type="slidenum">
              <a:rPr lang="fi-FI" smtClean="0"/>
              <a:t>64</a:t>
            </a:fld>
            <a:endParaRPr lang="fi-FI"/>
          </a:p>
        </p:txBody>
      </p:sp>
    </p:spTree>
    <p:extLst>
      <p:ext uri="{BB962C8B-B14F-4D97-AF65-F5344CB8AC3E}">
        <p14:creationId xmlns:p14="http://schemas.microsoft.com/office/powerpoint/2010/main" val="205821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667AEE18-B726-97AE-2E5E-E206A156D85D}"/>
              </a:ext>
            </a:extLst>
          </p:cNvPr>
          <p:cNvSpPr>
            <a:spLocks noGrp="1"/>
          </p:cNvSpPr>
          <p:nvPr>
            <p:ph idx="1"/>
          </p:nvPr>
        </p:nvSpPr>
        <p:spPr>
          <a:xfrm>
            <a:off x="560293" y="1609344"/>
            <a:ext cx="11344836" cy="4446315"/>
          </a:xfrm>
        </p:spPr>
        <p:txBody>
          <a:bodyPr/>
          <a:lstStyle/>
          <a:p>
            <a:pPr marL="0" indent="0">
              <a:lnSpc>
                <a:spcPct val="100000"/>
              </a:lnSpc>
              <a:spcBef>
                <a:spcPts val="0"/>
              </a:spcBef>
              <a:buNone/>
            </a:pPr>
            <a:r>
              <a:rPr lang="sv-FI"/>
              <a:t>För tillfället deltar stadens representanter i åtminstone följande arbetsgrupper och nätverk:</a:t>
            </a:r>
          </a:p>
          <a:p>
            <a:pPr marL="0" indent="0">
              <a:lnSpc>
                <a:spcPct val="100000"/>
              </a:lnSpc>
              <a:spcBef>
                <a:spcPts val="0"/>
              </a:spcBef>
              <a:buNone/>
            </a:pPr>
            <a:endParaRPr lang="sv-FI"/>
          </a:p>
          <a:p>
            <a:pPr>
              <a:lnSpc>
                <a:spcPct val="100000"/>
              </a:lnSpc>
              <a:spcBef>
                <a:spcPts val="0"/>
              </a:spcBef>
            </a:pPr>
            <a:r>
              <a:rPr lang="sv-FI"/>
              <a:t>Regional styrgrupp för elevhälsa</a:t>
            </a:r>
          </a:p>
          <a:p>
            <a:pPr>
              <a:lnSpc>
                <a:spcPct val="100000"/>
              </a:lnSpc>
              <a:spcBef>
                <a:spcPts val="0"/>
              </a:spcBef>
            </a:pPr>
            <a:r>
              <a:rPr lang="sv-FI"/>
              <a:t>Regional välfärdsgrupp för barn och unga</a:t>
            </a:r>
          </a:p>
          <a:p>
            <a:pPr>
              <a:lnSpc>
                <a:spcPct val="100000"/>
              </a:lnSpc>
              <a:spcBef>
                <a:spcPts val="0"/>
              </a:spcBef>
            </a:pPr>
            <a:r>
              <a:rPr lang="sv-FI"/>
              <a:t>Hytekoordinatornätverk</a:t>
            </a:r>
          </a:p>
          <a:p>
            <a:pPr>
              <a:lnSpc>
                <a:spcPct val="100000"/>
              </a:lnSpc>
              <a:spcBef>
                <a:spcPts val="0"/>
              </a:spcBef>
            </a:pPr>
            <a:r>
              <a:rPr lang="en-US" spc="-50"/>
              <a:t>Nätverket för kontaktpersoner inom arbetet med psykiskt välbefinnande </a:t>
            </a:r>
            <a:r>
              <a:rPr lang="en-US"/>
              <a:t>och förebyggande rusmedelsarbete samt förebyggande av våldsbeteende</a:t>
            </a:r>
          </a:p>
          <a:p>
            <a:pPr>
              <a:lnSpc>
                <a:spcPct val="100000"/>
              </a:lnSpc>
              <a:spcBef>
                <a:spcPts val="0"/>
              </a:spcBef>
            </a:pPr>
            <a:r>
              <a:rPr lang="sv-FI"/>
              <a:t>ICDP arbetsgrupp (International Child Development Programme)</a:t>
            </a:r>
          </a:p>
          <a:p>
            <a:pPr>
              <a:lnSpc>
                <a:spcPct val="100000"/>
              </a:lnSpc>
              <a:spcBef>
                <a:spcPts val="0"/>
              </a:spcBef>
            </a:pPr>
            <a:r>
              <a:rPr lang="sv-FI"/>
              <a:t>Kommundirektötsmöten</a:t>
            </a:r>
          </a:p>
          <a:p>
            <a:pPr>
              <a:lnSpc>
                <a:spcPct val="100000"/>
              </a:lnSpc>
              <a:spcBef>
                <a:spcPts val="0"/>
              </a:spcBef>
            </a:pPr>
            <a:r>
              <a:rPr lang="sv-FI"/>
              <a:t>Arbetsgruppen för kontaktytor inom kulturvälmåendet</a:t>
            </a:r>
          </a:p>
          <a:p>
            <a:pPr>
              <a:lnSpc>
                <a:spcPct val="100000"/>
              </a:lnSpc>
              <a:spcBef>
                <a:spcPts val="0"/>
              </a:spcBef>
            </a:pPr>
            <a:r>
              <a:rPr lang="sv-FI"/>
              <a:t>Nätverket för livsstilshandledning – motionsrådgivning</a:t>
            </a:r>
          </a:p>
          <a:p>
            <a:pPr>
              <a:lnSpc>
                <a:spcPct val="100000"/>
              </a:lnSpc>
              <a:spcBef>
                <a:spcPts val="0"/>
              </a:spcBef>
            </a:pPr>
            <a:r>
              <a:rPr lang="sv-FI"/>
              <a:t>Arbetsgrupp för frågor kring invandrare</a:t>
            </a:r>
          </a:p>
          <a:p>
            <a:pPr marL="0" indent="0">
              <a:buNone/>
            </a:pPr>
            <a:r>
              <a:rPr lang="sv-FI"/>
              <a:t>Dessutom samlas inofficiella arbetsgrupper kring åtminstone skolmat, bildningens nyckelpersoner har regelbundna träffar med familjecentrets personal (familjecenterchefen, ledande skolkurator och ledande barnrådgivningens hälsovårdare). </a:t>
            </a:r>
          </a:p>
        </p:txBody>
      </p:sp>
      <p:sp>
        <p:nvSpPr>
          <p:cNvPr id="6" name="Platshållare för bildnummer 5">
            <a:extLst>
              <a:ext uri="{FF2B5EF4-FFF2-40B4-BE49-F238E27FC236}">
                <a16:creationId xmlns:a16="http://schemas.microsoft.com/office/drawing/2014/main" id="{D094C188-FC49-1D5E-8B21-3EE71AE94AA0}"/>
              </a:ext>
            </a:extLst>
          </p:cNvPr>
          <p:cNvSpPr>
            <a:spLocks noGrp="1"/>
          </p:cNvSpPr>
          <p:nvPr>
            <p:ph type="sldNum" sz="quarter" idx="12"/>
          </p:nvPr>
        </p:nvSpPr>
        <p:spPr/>
        <p:txBody>
          <a:bodyPr/>
          <a:lstStyle/>
          <a:p>
            <a:fld id="{31160B98-140E-4345-B1A3-2A7247C42973}" type="slidenum">
              <a:rPr lang="fi-FI" smtClean="0"/>
              <a:t>7</a:t>
            </a:fld>
            <a:endParaRPr lang="fi-FI"/>
          </a:p>
        </p:txBody>
      </p:sp>
      <p:pic>
        <p:nvPicPr>
          <p:cNvPr id="2" name="Bildobjekt 1">
            <a:extLst>
              <a:ext uri="{FF2B5EF4-FFF2-40B4-BE49-F238E27FC236}">
                <a16:creationId xmlns:a16="http://schemas.microsoft.com/office/drawing/2014/main" id="{B549224A-3FA0-4790-AAA6-0F682B1F723E}"/>
              </a:ext>
            </a:extLst>
          </p:cNvPr>
          <p:cNvPicPr>
            <a:picLocks noChangeAspect="1"/>
          </p:cNvPicPr>
          <p:nvPr/>
        </p:nvPicPr>
        <p:blipFill>
          <a:blip r:embed="rId2"/>
          <a:stretch>
            <a:fillRect/>
          </a:stretch>
        </p:blipFill>
        <p:spPr>
          <a:xfrm>
            <a:off x="286008" y="539454"/>
            <a:ext cx="11619983" cy="969348"/>
          </a:xfrm>
          <a:prstGeom prst="rect">
            <a:avLst/>
          </a:prstGeom>
        </p:spPr>
      </p:pic>
    </p:spTree>
    <p:extLst>
      <p:ext uri="{BB962C8B-B14F-4D97-AF65-F5344CB8AC3E}">
        <p14:creationId xmlns:p14="http://schemas.microsoft.com/office/powerpoint/2010/main" val="84244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A465B-F57D-4A22-5EB4-73C942F9AB32}"/>
            </a:ext>
          </a:extLst>
        </p:cNvPr>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8AC6D41-74DA-C366-AC66-5CD2E7AB8ADD}"/>
              </a:ext>
            </a:extLst>
          </p:cNvPr>
          <p:cNvSpPr>
            <a:spLocks noGrp="1"/>
          </p:cNvSpPr>
          <p:nvPr>
            <p:ph idx="1"/>
          </p:nvPr>
        </p:nvSpPr>
        <p:spPr>
          <a:xfrm>
            <a:off x="369078" y="1173609"/>
            <a:ext cx="5892621" cy="4924443"/>
          </a:xfrm>
        </p:spPr>
        <p:txBody>
          <a:bodyPr>
            <a:normAutofit fontScale="92500" lnSpcReduction="10000"/>
          </a:bodyPr>
          <a:lstStyle/>
          <a:p>
            <a:pPr marL="0" indent="0">
              <a:lnSpc>
                <a:spcPct val="104000"/>
              </a:lnSpc>
              <a:spcBef>
                <a:spcPts val="0"/>
              </a:spcBef>
              <a:spcAft>
                <a:spcPts val="600"/>
              </a:spcAft>
              <a:buNone/>
            </a:pPr>
            <a:r>
              <a:rPr lang="sv-FI" sz="1800">
                <a:latin typeface="+mn-lt"/>
              </a:rPr>
              <a:t>Enheten för främjande av hälsa och välbefinnande inom Egentliga Finlands välfärdsområde har stått under förändring sedan välfärdsområdet grundades. Personalantalet drogs kraftigt ner under det första verksamhetsåret, efter det har enheten stått under samarbetsförhandlingar för att flyttas administrativt inom organisationen. Idag har enheten en klar struktur och jobbar målmedvetet med hälsofrämjande. För att arbetet ska nå önskade resultat är kommunsamarbetet avgörande. </a:t>
            </a:r>
          </a:p>
          <a:p>
            <a:pPr marL="0" indent="0">
              <a:lnSpc>
                <a:spcPct val="104000"/>
              </a:lnSpc>
              <a:spcBef>
                <a:spcPts val="0"/>
              </a:spcBef>
              <a:spcAft>
                <a:spcPts val="600"/>
              </a:spcAft>
              <a:buNone/>
            </a:pPr>
            <a:r>
              <a:rPr lang="sv-FI" sz="1800">
                <a:latin typeface="+mn-lt"/>
              </a:rPr>
              <a:t>I det EU-finansierade Programmet för hållbar tillväxt i Finland var en av de fyra målsättningarna främjandet av vårdgarantins uppfyllande och minskning av den vårdskuld som på grund av coronopandemin uppstod inom social- och hälsovården och rehabiliteringen. Som en del av social- och hälsovårdsreformen utvecklades och infördes integrerade arbetsmodeller och digitala tjänster för sektorsövergripande tjänster inom alla välfärdsområden. </a:t>
            </a:r>
          </a:p>
          <a:p>
            <a:pPr marL="0" indent="0">
              <a:lnSpc>
                <a:spcPct val="104000"/>
              </a:lnSpc>
              <a:spcBef>
                <a:spcPts val="0"/>
              </a:spcBef>
              <a:spcAft>
                <a:spcPts val="600"/>
              </a:spcAft>
              <a:buNone/>
            </a:pPr>
            <a:r>
              <a:rPr lang="sv-FI" sz="1800">
                <a:latin typeface="+mn-lt"/>
              </a:rPr>
              <a:t>Institutet för hälsa och välfärd (THL) koordinerade arbetet med att utveckla servicekonceptet för främjande av hälsa och välfärd under åren 2022–2025. Servicekonceptet beskrivs i bifogad bild. </a:t>
            </a:r>
          </a:p>
          <a:p>
            <a:pPr marL="0" indent="0">
              <a:lnSpc>
                <a:spcPct val="104000"/>
              </a:lnSpc>
              <a:spcBef>
                <a:spcPts val="0"/>
              </a:spcBef>
              <a:spcAft>
                <a:spcPts val="600"/>
              </a:spcAft>
              <a:buNone/>
            </a:pPr>
            <a:endParaRPr lang="sv-FI" sz="1800">
              <a:latin typeface="+mn-lt"/>
            </a:endParaRPr>
          </a:p>
          <a:p>
            <a:pPr marL="0" indent="0">
              <a:lnSpc>
                <a:spcPct val="104000"/>
              </a:lnSpc>
              <a:spcBef>
                <a:spcPts val="0"/>
              </a:spcBef>
              <a:spcAft>
                <a:spcPts val="600"/>
              </a:spcAft>
              <a:buNone/>
            </a:pPr>
            <a:endParaRPr lang="sv-FI" sz="1500">
              <a:latin typeface="+mn-lt"/>
            </a:endParaRPr>
          </a:p>
          <a:p>
            <a:pPr marL="0" indent="0">
              <a:lnSpc>
                <a:spcPct val="104000"/>
              </a:lnSpc>
              <a:spcBef>
                <a:spcPts val="0"/>
              </a:spcBef>
              <a:spcAft>
                <a:spcPts val="600"/>
              </a:spcAft>
              <a:buNone/>
            </a:pPr>
            <a:endParaRPr lang="sv-FI" sz="1100"/>
          </a:p>
          <a:p>
            <a:pPr marL="0" indent="0">
              <a:lnSpc>
                <a:spcPct val="104000"/>
              </a:lnSpc>
              <a:spcBef>
                <a:spcPts val="0"/>
              </a:spcBef>
              <a:spcAft>
                <a:spcPts val="600"/>
              </a:spcAft>
              <a:buNone/>
            </a:pPr>
            <a:endParaRPr lang="sv-FI" sz="1100"/>
          </a:p>
          <a:p>
            <a:pPr marL="0" indent="0">
              <a:lnSpc>
                <a:spcPct val="104000"/>
              </a:lnSpc>
              <a:spcBef>
                <a:spcPts val="0"/>
              </a:spcBef>
              <a:spcAft>
                <a:spcPts val="600"/>
              </a:spcAft>
              <a:buNone/>
            </a:pPr>
            <a:endParaRPr lang="sv-FI" sz="1100"/>
          </a:p>
        </p:txBody>
      </p:sp>
      <p:pic>
        <p:nvPicPr>
          <p:cNvPr id="8" name="Bildobjekt 7" descr="En bild som visar text, Teckensnitt, diagram, skärmbild&#10;&#10;AI-genererat innehåll kan vara felaktigt.">
            <a:extLst>
              <a:ext uri="{FF2B5EF4-FFF2-40B4-BE49-F238E27FC236}">
                <a16:creationId xmlns:a16="http://schemas.microsoft.com/office/drawing/2014/main" id="{89FA6A24-015D-506A-8E00-EBCB6C6FBDAA}"/>
              </a:ext>
            </a:extLst>
          </p:cNvPr>
          <p:cNvPicPr>
            <a:picLocks noChangeAspect="1"/>
          </p:cNvPicPr>
          <p:nvPr/>
        </p:nvPicPr>
        <p:blipFill>
          <a:blip r:embed="rId3"/>
          <a:stretch>
            <a:fillRect/>
          </a:stretch>
        </p:blipFill>
        <p:spPr>
          <a:xfrm>
            <a:off x="6373090" y="1925782"/>
            <a:ext cx="5626669" cy="3287241"/>
          </a:xfrm>
          <a:prstGeom prst="rect">
            <a:avLst/>
          </a:prstGeom>
          <a:noFill/>
        </p:spPr>
      </p:pic>
      <p:sp>
        <p:nvSpPr>
          <p:cNvPr id="13" name="Footer Placeholder 4">
            <a:extLst>
              <a:ext uri="{FF2B5EF4-FFF2-40B4-BE49-F238E27FC236}">
                <a16:creationId xmlns:a16="http://schemas.microsoft.com/office/drawing/2014/main" id="{5B4F719E-B25B-6AE3-4F59-E89932A344CD}"/>
              </a:ext>
            </a:extLst>
          </p:cNvPr>
          <p:cNvSpPr>
            <a:spLocks noGrp="1"/>
          </p:cNvSpPr>
          <p:nvPr>
            <p:ph type="ftr" sz="quarter" idx="11"/>
          </p:nvPr>
        </p:nvSpPr>
        <p:spPr>
          <a:xfrm>
            <a:off x="1510553" y="6391837"/>
            <a:ext cx="3778623" cy="242047"/>
          </a:xfrm>
        </p:spPr>
        <p:txBody>
          <a:bodyPr/>
          <a:lstStyle/>
          <a:p>
            <a:pPr>
              <a:spcAft>
                <a:spcPts val="600"/>
              </a:spcAft>
            </a:pPr>
            <a:r>
              <a:rPr lang="fi-FI"/>
              <a:t>Esityksen nimi lorem ipsum dolor</a:t>
            </a:r>
          </a:p>
        </p:txBody>
      </p:sp>
      <p:sp>
        <p:nvSpPr>
          <p:cNvPr id="6" name="Platshållare för bildnummer 5">
            <a:extLst>
              <a:ext uri="{FF2B5EF4-FFF2-40B4-BE49-F238E27FC236}">
                <a16:creationId xmlns:a16="http://schemas.microsoft.com/office/drawing/2014/main" id="{1A4F253E-E915-9B24-8D76-898D1AED1207}"/>
              </a:ext>
            </a:extLst>
          </p:cNvPr>
          <p:cNvSpPr>
            <a:spLocks noGrp="1"/>
          </p:cNvSpPr>
          <p:nvPr>
            <p:ph type="sldNum" sz="quarter" idx="12"/>
          </p:nvPr>
        </p:nvSpPr>
        <p:spPr>
          <a:xfrm>
            <a:off x="11559988" y="6391837"/>
            <a:ext cx="345140" cy="242047"/>
          </a:xfrm>
        </p:spPr>
        <p:txBody>
          <a:bodyPr anchor="ctr">
            <a:normAutofit/>
          </a:bodyPr>
          <a:lstStyle/>
          <a:p>
            <a:pPr>
              <a:spcAft>
                <a:spcPts val="600"/>
              </a:spcAft>
            </a:pPr>
            <a:fld id="{31160B98-140E-4345-B1A3-2A7247C42973}" type="slidenum">
              <a:rPr lang="fi-FI" smtClean="0"/>
              <a:pPr>
                <a:spcAft>
                  <a:spcPts val="600"/>
                </a:spcAft>
              </a:pPr>
              <a:t>8</a:t>
            </a:fld>
            <a:endParaRPr lang="fi-FI"/>
          </a:p>
        </p:txBody>
      </p:sp>
      <p:sp>
        <p:nvSpPr>
          <p:cNvPr id="11" name="textruta 10">
            <a:extLst>
              <a:ext uri="{FF2B5EF4-FFF2-40B4-BE49-F238E27FC236}">
                <a16:creationId xmlns:a16="http://schemas.microsoft.com/office/drawing/2014/main" id="{07350F50-CC35-857D-C4CC-9D9E33FC1869}"/>
              </a:ext>
            </a:extLst>
          </p:cNvPr>
          <p:cNvSpPr txBox="1"/>
          <p:nvPr/>
        </p:nvSpPr>
        <p:spPr>
          <a:xfrm>
            <a:off x="6373090" y="5386931"/>
            <a:ext cx="3874459" cy="169277"/>
          </a:xfrm>
          <a:prstGeom prst="rect">
            <a:avLst/>
          </a:prstGeom>
          <a:noFill/>
        </p:spPr>
        <p:txBody>
          <a:bodyPr wrap="none" lIns="0" tIns="0" rIns="0" bIns="0" rtlCol="0">
            <a:spAutoFit/>
          </a:bodyPr>
          <a:lstStyle/>
          <a:p>
            <a:r>
              <a:rPr lang="fi-FI" sz="1100"/>
              <a:t>Bild 1. Källa: Hakamäki P., Nick R., Valli N., Kuitunen-Kaija O.</a:t>
            </a:r>
            <a:endParaRPr lang="sv-FI" sz="1100" dirty="0" err="1">
              <a:solidFill>
                <a:schemeClr val="tx2"/>
              </a:solidFill>
            </a:endParaRPr>
          </a:p>
        </p:txBody>
      </p:sp>
      <p:sp>
        <p:nvSpPr>
          <p:cNvPr id="2" name="Rubrik 8">
            <a:extLst>
              <a:ext uri="{FF2B5EF4-FFF2-40B4-BE49-F238E27FC236}">
                <a16:creationId xmlns:a16="http://schemas.microsoft.com/office/drawing/2014/main" id="{5D583EDD-A4D0-6FC1-FC75-CD17A0100AE2}"/>
              </a:ext>
            </a:extLst>
          </p:cNvPr>
          <p:cNvSpPr>
            <a:spLocks noGrp="1"/>
          </p:cNvSpPr>
          <p:nvPr>
            <p:ph type="title"/>
          </p:nvPr>
        </p:nvSpPr>
        <p:spPr>
          <a:xfrm>
            <a:off x="299870" y="327351"/>
            <a:ext cx="11344836" cy="552473"/>
          </a:xfrm>
        </p:spPr>
        <p:txBody>
          <a:bodyPr/>
          <a:lstStyle/>
          <a:p>
            <a:r>
              <a:rPr lang="en-US" sz="3600"/>
              <a:t>Välfärdsområdesreformen</a:t>
            </a:r>
            <a:r>
              <a:rPr lang="en-US" sz="2800"/>
              <a:t>​</a:t>
            </a:r>
            <a:br>
              <a:rPr lang="en-US" sz="2800"/>
            </a:br>
            <a:endParaRPr lang="sv-FI"/>
          </a:p>
        </p:txBody>
      </p:sp>
    </p:spTree>
    <p:extLst>
      <p:ext uri="{BB962C8B-B14F-4D97-AF65-F5344CB8AC3E}">
        <p14:creationId xmlns:p14="http://schemas.microsoft.com/office/powerpoint/2010/main" val="16562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5C9A5A6-9514-505F-4A4F-2B700616154E}"/>
              </a:ext>
            </a:extLst>
          </p:cNvPr>
          <p:cNvSpPr>
            <a:spLocks noGrp="1"/>
          </p:cNvSpPr>
          <p:nvPr>
            <p:ph type="body" sz="quarter" idx="14"/>
          </p:nvPr>
        </p:nvSpPr>
        <p:spPr/>
        <p:txBody>
          <a:bodyPr/>
          <a:lstStyle/>
          <a:p>
            <a:endParaRPr lang="sv-FI"/>
          </a:p>
        </p:txBody>
      </p:sp>
      <p:sp>
        <p:nvSpPr>
          <p:cNvPr id="4" name="Platshållare för innehåll 3">
            <a:extLst>
              <a:ext uri="{FF2B5EF4-FFF2-40B4-BE49-F238E27FC236}">
                <a16:creationId xmlns:a16="http://schemas.microsoft.com/office/drawing/2014/main" id="{7A0B10FD-9E30-62B6-2CB2-FF90F0BDFDC6}"/>
              </a:ext>
            </a:extLst>
          </p:cNvPr>
          <p:cNvSpPr>
            <a:spLocks noGrp="1"/>
          </p:cNvSpPr>
          <p:nvPr>
            <p:ph idx="1"/>
          </p:nvPr>
        </p:nvSpPr>
        <p:spPr>
          <a:xfrm>
            <a:off x="423581" y="1282313"/>
            <a:ext cx="11517407" cy="5351571"/>
          </a:xfrm>
        </p:spPr>
        <p:txBody>
          <a:bodyPr/>
          <a:lstStyle/>
          <a:p>
            <a:pPr marL="0" indent="0">
              <a:lnSpc>
                <a:spcPct val="100000"/>
              </a:lnSpc>
              <a:spcBef>
                <a:spcPts val="0"/>
              </a:spcBef>
              <a:buNone/>
            </a:pPr>
            <a:r>
              <a:rPr lang="sv-FI" sz="1600"/>
              <a:t>I projektet utvecklades en digital platform som samlar en mångprofessionell servicebricka, verktyg för bedömning av välmående, själv- och egenvård samt digitala verktyg för kund-och servicerådgivning. Utvecklingsarbetet skedde i samarbete mellan DigiFinland Oy, Institutet för hälsa och välfärd samt Myndigheten för digitalisering och befolkningsdata. (</a:t>
            </a:r>
            <a:r>
              <a:rPr lang="fi-FI" sz="1600"/>
              <a:t>Källa: Hakamäki P., Nick R., Valli N., Kuitunen-Kaija O.)  Tarmoa-nätservicen publicerades i januari 2025. Eftersom ibruktagandet av Tarmoa var valfritt för välfärdsområdena, valde de flesta att utveckla en egen nätservice. I september 2025 hade endast fem välfärdsområden tagit Tarmoa i bruk. (Källa: </a:t>
            </a:r>
            <a:r>
              <a:rPr lang="sv-FI" sz="1600">
                <a:hlinkClick r:id="rId3"/>
              </a:rPr>
              <a:t>Julkaistut palvelutarjottimet – THL</a:t>
            </a:r>
            <a:r>
              <a:rPr lang="sv-FI" sz="1600"/>
              <a:t>)</a:t>
            </a:r>
            <a:endParaRPr lang="fi-FI" sz="1600"/>
          </a:p>
          <a:p>
            <a:pPr marL="0" indent="0">
              <a:lnSpc>
                <a:spcPct val="100000"/>
              </a:lnSpc>
              <a:spcBef>
                <a:spcPts val="0"/>
              </a:spcBef>
              <a:buNone/>
            </a:pPr>
            <a:endParaRPr lang="fi-FI" sz="1600"/>
          </a:p>
          <a:p>
            <a:pPr marL="0" indent="0">
              <a:lnSpc>
                <a:spcPct val="100000"/>
              </a:lnSpc>
              <a:spcBef>
                <a:spcPts val="0"/>
              </a:spcBef>
              <a:buNone/>
            </a:pPr>
            <a:r>
              <a:rPr lang="fi-FI" sz="1600"/>
              <a:t>Inom Varha utvecklades den elektroniska servicebrickan Hyvinvointiopastaja - Välfärdsguiden, den togs i bruk hösten 2025. </a:t>
            </a:r>
            <a:r>
              <a:rPr lang="sv-FI" sz="1600"/>
              <a:t> I Välfärdsguiden hittar man välfärdsfrämjande tjänster inom Egentliga Finland. Tjänsterna erbjuds av organisationer, församlingar, kommuner och välfärdsområdet. Man kan söka innehåll med ett eller flera sökord, teman eller kommuner (</a:t>
            </a:r>
            <a:r>
              <a:rPr lang="sv-FI" sz="1600">
                <a:hlinkClick r:id="rId4"/>
              </a:rPr>
              <a:t>Startsida | Hyvinvointiopastaja</a:t>
            </a:r>
            <a:r>
              <a:rPr lang="sv-FI" sz="1600"/>
              <a:t>). Det är viktigt att man i kommunen sprider information om Välfärdsguiden till invånarna och på det sättet stöder dem i finnandet av för sig själv lämpliga verksamheter och information. Även övrig hälsofrämjande verksamhet som Varha producerar bör göras möjligast tillgänglig för alla Pargasbor. </a:t>
            </a:r>
          </a:p>
          <a:p>
            <a:pPr marL="0" indent="0">
              <a:lnSpc>
                <a:spcPct val="100000"/>
              </a:lnSpc>
              <a:spcBef>
                <a:spcPts val="0"/>
              </a:spcBef>
              <a:buNone/>
            </a:pPr>
            <a:endParaRPr lang="sv-FI" sz="2000" b="1"/>
          </a:p>
          <a:p>
            <a:pPr marL="0" indent="0">
              <a:lnSpc>
                <a:spcPct val="100000"/>
              </a:lnSpc>
              <a:spcBef>
                <a:spcPts val="0"/>
              </a:spcBef>
              <a:buNone/>
            </a:pPr>
            <a:r>
              <a:rPr lang="sv-FI" sz="2000" b="1">
                <a:latin typeface="+mj-lt"/>
              </a:rPr>
              <a:t>Utmaningar och utvecklingsbehov</a:t>
            </a:r>
          </a:p>
          <a:p>
            <a:pPr marL="0" indent="0">
              <a:lnSpc>
                <a:spcPct val="100000"/>
              </a:lnSpc>
              <a:spcBef>
                <a:spcPts val="0"/>
              </a:spcBef>
              <a:buNone/>
            </a:pPr>
            <a:endParaRPr lang="sv-FI" sz="2000" b="1"/>
          </a:p>
          <a:p>
            <a:pPr>
              <a:lnSpc>
                <a:spcPct val="100000"/>
              </a:lnSpc>
              <a:spcBef>
                <a:spcPts val="0"/>
              </a:spcBef>
              <a:buFontTx/>
              <a:buChar char="-"/>
            </a:pPr>
            <a:r>
              <a:rPr lang="sv-FI" sz="1600"/>
              <a:t>Behov av samlad välfärdsinformation</a:t>
            </a:r>
          </a:p>
          <a:p>
            <a:pPr>
              <a:lnSpc>
                <a:spcPct val="100000"/>
              </a:lnSpc>
              <a:spcBef>
                <a:spcPts val="0"/>
              </a:spcBef>
              <a:buFontTx/>
              <a:buChar char="-"/>
            </a:pPr>
            <a:r>
              <a:rPr lang="sv-FI" sz="1600"/>
              <a:t>Föreningarnas ställning</a:t>
            </a:r>
          </a:p>
          <a:p>
            <a:pPr>
              <a:lnSpc>
                <a:spcPct val="100000"/>
              </a:lnSpc>
              <a:spcBef>
                <a:spcPts val="0"/>
              </a:spcBef>
              <a:buFontTx/>
              <a:buChar char="-"/>
            </a:pPr>
            <a:r>
              <a:rPr lang="sv-FI" sz="1600"/>
              <a:t>Bevakandet av tvåspråkighet</a:t>
            </a:r>
          </a:p>
          <a:p>
            <a:pPr>
              <a:lnSpc>
                <a:spcPct val="100000"/>
              </a:lnSpc>
              <a:spcBef>
                <a:spcPts val="0"/>
              </a:spcBef>
              <a:buFontTx/>
              <a:buChar char="-"/>
            </a:pPr>
            <a:endParaRPr lang="sv-FI" sz="1400">
              <a:solidFill>
                <a:srgbClr val="FF0000"/>
              </a:solidFill>
            </a:endParaRPr>
          </a:p>
          <a:p>
            <a:endParaRPr lang="sv-FI"/>
          </a:p>
        </p:txBody>
      </p:sp>
      <p:sp>
        <p:nvSpPr>
          <p:cNvPr id="6" name="Platshållare för bildnummer 5">
            <a:extLst>
              <a:ext uri="{FF2B5EF4-FFF2-40B4-BE49-F238E27FC236}">
                <a16:creationId xmlns:a16="http://schemas.microsoft.com/office/drawing/2014/main" id="{1021A82A-A6EB-805F-20AD-5D0248469020}"/>
              </a:ext>
            </a:extLst>
          </p:cNvPr>
          <p:cNvSpPr>
            <a:spLocks noGrp="1"/>
          </p:cNvSpPr>
          <p:nvPr>
            <p:ph type="sldNum" sz="quarter" idx="12"/>
          </p:nvPr>
        </p:nvSpPr>
        <p:spPr/>
        <p:txBody>
          <a:bodyPr/>
          <a:lstStyle/>
          <a:p>
            <a:fld id="{31160B98-140E-4345-B1A3-2A7247C42973}" type="slidenum">
              <a:rPr lang="fi-FI" smtClean="0"/>
              <a:t>9</a:t>
            </a:fld>
            <a:endParaRPr lang="fi-FI"/>
          </a:p>
        </p:txBody>
      </p:sp>
      <p:sp>
        <p:nvSpPr>
          <p:cNvPr id="3" name="Rubrik 8">
            <a:extLst>
              <a:ext uri="{FF2B5EF4-FFF2-40B4-BE49-F238E27FC236}">
                <a16:creationId xmlns:a16="http://schemas.microsoft.com/office/drawing/2014/main" id="{4A7F2B9C-8738-454C-50BA-B17012A78E4F}"/>
              </a:ext>
            </a:extLst>
          </p:cNvPr>
          <p:cNvSpPr>
            <a:spLocks noGrp="1"/>
          </p:cNvSpPr>
          <p:nvPr>
            <p:ph type="title"/>
          </p:nvPr>
        </p:nvSpPr>
        <p:spPr>
          <a:xfrm>
            <a:off x="423581" y="509475"/>
            <a:ext cx="11344836" cy="552473"/>
          </a:xfrm>
        </p:spPr>
        <p:txBody>
          <a:bodyPr/>
          <a:lstStyle/>
          <a:p>
            <a:r>
              <a:rPr lang="en-US" sz="3600"/>
              <a:t>Välfärdsområdesreformen</a:t>
            </a:r>
            <a:r>
              <a:rPr lang="en-US" sz="2800"/>
              <a:t>​</a:t>
            </a:r>
            <a:br>
              <a:rPr lang="en-US" sz="2800"/>
            </a:br>
            <a:endParaRPr lang="sv-FI"/>
          </a:p>
        </p:txBody>
      </p:sp>
    </p:spTree>
    <p:extLst>
      <p:ext uri="{BB962C8B-B14F-4D97-AF65-F5344CB8AC3E}">
        <p14:creationId xmlns:p14="http://schemas.microsoft.com/office/powerpoint/2010/main" val="1043311526"/>
      </p:ext>
    </p:extLst>
  </p:cSld>
  <p:clrMapOvr>
    <a:masterClrMapping/>
  </p:clrMapOvr>
</p:sld>
</file>

<file path=ppt/theme/theme1.xml><?xml version="1.0" encoding="utf-8"?>
<a:theme xmlns:a="http://schemas.openxmlformats.org/drawingml/2006/main" name="Lossi">
  <a:themeElements>
    <a:clrScheme name="Custom 6">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B09B970A-739F-B144-B0DB-B689D85917A1}"/>
    </a:ext>
  </a:extLst>
</a:theme>
</file>

<file path=ppt/theme/theme2.xml><?xml version="1.0" encoding="utf-8"?>
<a:theme xmlns:a="http://schemas.openxmlformats.org/drawingml/2006/main" name="Aurinko">
  <a:themeElements>
    <a:clrScheme name="Custom 7">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D6A6179A-6F4B-9F40-9B42-BD8C0290216D}"/>
    </a:ext>
  </a:extLst>
</a:theme>
</file>

<file path=ppt/theme/theme3.xml><?xml version="1.0" encoding="utf-8"?>
<a:theme xmlns:a="http://schemas.openxmlformats.org/drawingml/2006/main" name="Tyyni">
  <a:themeElements>
    <a:clrScheme name="Custom 8">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4E06E562-962B-5D43-89EC-5207C72BBE77}"/>
    </a:ext>
  </a:extLst>
</a:theme>
</file>

<file path=ppt/theme/theme4.xml><?xml version="1.0" encoding="utf-8"?>
<a:theme xmlns:a="http://schemas.openxmlformats.org/drawingml/2006/main" name="Kallio">
  <a:themeElements>
    <a:clrScheme name="Custom 9">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016CB236-9C5C-B147-83DF-13314727328A}"/>
    </a:ext>
  </a:extLst>
</a:theme>
</file>

<file path=ppt/theme/theme5.xml><?xml version="1.0" encoding="utf-8"?>
<a:theme xmlns:a="http://schemas.openxmlformats.org/drawingml/2006/main" name="Omena">
  <a:themeElements>
    <a:clrScheme name="Custom 10">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D0775995-CB06-F943-976B-0FE976A61318}"/>
    </a:ext>
  </a:extLst>
</a:theme>
</file>

<file path=ppt/theme/theme6.xml><?xml version="1.0" encoding="utf-8"?>
<a:theme xmlns:a="http://schemas.openxmlformats.org/drawingml/2006/main" name="Kanerva">
  <a:themeElements>
    <a:clrScheme name="Custom 11">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E54583DC-D12A-5743-BCDA-463B98430F50}"/>
    </a:ext>
  </a:extLst>
</a:theme>
</file>

<file path=ppt/theme/theme7.xml><?xml version="1.0" encoding="utf-8"?>
<a:theme xmlns:a="http://schemas.openxmlformats.org/drawingml/2006/main" name="Kalkkikivi">
  <a:themeElements>
    <a:clrScheme name="Custom 12">
      <a:dk1>
        <a:srgbClr val="000000"/>
      </a:dk1>
      <a:lt1>
        <a:srgbClr val="FFFFFF"/>
      </a:lt1>
      <a:dk2>
        <a:srgbClr val="30337F"/>
      </a:dk2>
      <a:lt2>
        <a:srgbClr val="006157"/>
      </a:lt2>
      <a:accent1>
        <a:srgbClr val="FF8A22"/>
      </a:accent1>
      <a:accent2>
        <a:srgbClr val="F8E3F8"/>
      </a:accent2>
      <a:accent3>
        <a:srgbClr val="FDE778"/>
      </a:accent3>
      <a:accent4>
        <a:srgbClr val="B5DEEB"/>
      </a:accent4>
      <a:accent5>
        <a:srgbClr val="BAD6D1"/>
      </a:accent5>
      <a:accent6>
        <a:srgbClr val="FCC1C4"/>
      </a:accent6>
      <a:hlink>
        <a:srgbClr val="0563C1"/>
      </a:hlink>
      <a:folHlink>
        <a:srgbClr val="954F72"/>
      </a:folHlink>
    </a:clrScheme>
    <a:fontScheme name="Barlow - Georgia">
      <a:majorFont>
        <a:latin typeface="Barlow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15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32157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arainen_esitysmalli_v08.potx" id="{CCA18D92-BEB2-8840-85AD-2413EA36E360}" vid="{68C07165-C842-A740-8044-59E2B9474E87}"/>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ABC4FE7EF25B4798B26CC6CF31FBEF" ma:contentTypeVersion="3" ma:contentTypeDescription="Create a new document." ma:contentTypeScope="" ma:versionID="f3faf98be03ff3b56309058847228622">
  <xsd:schema xmlns:xsd="http://www.w3.org/2001/XMLSchema" xmlns:xs="http://www.w3.org/2001/XMLSchema" xmlns:p="http://schemas.microsoft.com/office/2006/metadata/properties" xmlns:ns2="8353c1b1-2efe-4824-905a-efda31006340" targetNamespace="http://schemas.microsoft.com/office/2006/metadata/properties" ma:root="true" ma:fieldsID="0a3d007bba4e52784a80be3ae5c0725f" ns2:_="">
    <xsd:import namespace="8353c1b1-2efe-4824-905a-efda3100634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53c1b1-2efe-4824-905a-efda310063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7E7F4B-3030-4400-9B92-F5FFDDDA1B59}">
  <ds:schemaRefs>
    <ds:schemaRef ds:uri="http://schemas.microsoft.com/sharepoint/v3/contenttype/forms"/>
  </ds:schemaRefs>
</ds:datastoreItem>
</file>

<file path=customXml/itemProps2.xml><?xml version="1.0" encoding="utf-8"?>
<ds:datastoreItem xmlns:ds="http://schemas.openxmlformats.org/officeDocument/2006/customXml" ds:itemID="{0D4BD033-FA3C-4A4A-82F0-ED03BC540167}">
  <ds:schemaRefs>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http://purl.org/dc/dcmitype/"/>
    <ds:schemaRef ds:uri="http://schemas.openxmlformats.org/package/2006/metadata/core-properties"/>
    <ds:schemaRef ds:uri="8353c1b1-2efe-4824-905a-efda31006340"/>
    <ds:schemaRef ds:uri="http://purl.org/dc/elements/1.1/"/>
  </ds:schemaRefs>
</ds:datastoreItem>
</file>

<file path=customXml/itemProps3.xml><?xml version="1.0" encoding="utf-8"?>
<ds:datastoreItem xmlns:ds="http://schemas.openxmlformats.org/officeDocument/2006/customXml" ds:itemID="{0C67F057-C24F-41E2-86AD-F5735E4F7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53c1b1-2efe-4824-905a-efda31006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Parainen_esitysmalli_v08</Template>
  <TotalTime>51137</TotalTime>
  <Words>7361</Words>
  <Application>Microsoft Office PowerPoint</Application>
  <PresentationFormat>Bredbild</PresentationFormat>
  <Paragraphs>793</Paragraphs>
  <Slides>64</Slides>
  <Notes>9</Notes>
  <HiddenSlides>0</HiddenSlides>
  <MMClips>0</MMClips>
  <ScaleCrop>false</ScaleCrop>
  <HeadingPairs>
    <vt:vector size="6" baseType="variant">
      <vt:variant>
        <vt:lpstr>Använt teckensnitt</vt:lpstr>
      </vt:variant>
      <vt:variant>
        <vt:i4>7</vt:i4>
      </vt:variant>
      <vt:variant>
        <vt:lpstr>Tema</vt:lpstr>
      </vt:variant>
      <vt:variant>
        <vt:i4>7</vt:i4>
      </vt:variant>
      <vt:variant>
        <vt:lpstr>Bildrubriker</vt:lpstr>
      </vt:variant>
      <vt:variant>
        <vt:i4>64</vt:i4>
      </vt:variant>
    </vt:vector>
  </HeadingPairs>
  <TitlesOfParts>
    <vt:vector size="78" baseType="lpstr">
      <vt:lpstr>Aptos Narrow</vt:lpstr>
      <vt:lpstr>Arial</vt:lpstr>
      <vt:lpstr>Barlow</vt:lpstr>
      <vt:lpstr>Barlow Medium</vt:lpstr>
      <vt:lpstr>Calibri</vt:lpstr>
      <vt:lpstr>Georgia</vt:lpstr>
      <vt:lpstr>Wingdings</vt:lpstr>
      <vt:lpstr>Lossi</vt:lpstr>
      <vt:lpstr>Aurinko</vt:lpstr>
      <vt:lpstr>Tyyni</vt:lpstr>
      <vt:lpstr>Kallio</vt:lpstr>
      <vt:lpstr>Omena</vt:lpstr>
      <vt:lpstr>Kanerva</vt:lpstr>
      <vt:lpstr>Kalkkikivi</vt:lpstr>
      <vt:lpstr> Välfärdsberättelse </vt:lpstr>
      <vt:lpstr>Innehåll</vt:lpstr>
      <vt:lpstr>Inledning</vt:lpstr>
      <vt:lpstr>Lagstiftning</vt:lpstr>
      <vt:lpstr>Förändringar i samhället</vt:lpstr>
      <vt:lpstr>Välfärdsområdesreformen​ </vt:lpstr>
      <vt:lpstr>PowerPoint-presentation</vt:lpstr>
      <vt:lpstr>Välfärdsområdesreformen​ </vt:lpstr>
      <vt:lpstr>Välfärdsområdesreformen​ </vt:lpstr>
      <vt:lpstr>Sviter av pandemin </vt:lpstr>
      <vt:lpstr>Sviter av pandemin </vt:lpstr>
      <vt:lpstr>Ekonomisk recession och stadens ekonomi</vt:lpstr>
      <vt:lpstr>Det oroande världsläget</vt:lpstr>
      <vt:lpstr>Reformen av arbets- och näringstjänsterna</vt:lpstr>
      <vt:lpstr>Reformen av arbets- och näringstjänsterna</vt:lpstr>
      <vt:lpstr>Digitalisering​ och delaktighet</vt:lpstr>
      <vt:lpstr>Befolkningsutveckling</vt:lpstr>
      <vt:lpstr>Befolkningsutveckling</vt:lpstr>
      <vt:lpstr>PowerPoint-presentation</vt:lpstr>
      <vt:lpstr>PowerPoint-presentation</vt:lpstr>
      <vt:lpstr>Hälsa och välfärd enligt indikatorer</vt:lpstr>
      <vt:lpstr>Minimidatainnehåll</vt:lpstr>
      <vt:lpstr>TEAviisari</vt:lpstr>
      <vt:lpstr>PowerPoint-presentation</vt:lpstr>
      <vt:lpstr>Noteringar</vt:lpstr>
      <vt:lpstr>HYTE-koefficient</vt:lpstr>
      <vt:lpstr>Processindikatorer, Pargas vs. Varha-kommuner</vt:lpstr>
      <vt:lpstr>Processindikatorer, Pargas vs. Varha-kommuner </vt:lpstr>
      <vt:lpstr>Resultatindikatorer, Pargas vs. Varha-kommuner</vt:lpstr>
      <vt:lpstr>HYTE-koefficient</vt:lpstr>
      <vt:lpstr>Hälsa, trygghet, livskvalitet och delaktighet</vt:lpstr>
      <vt:lpstr>Hälsa och funktionsförmåga</vt:lpstr>
      <vt:lpstr>Sjuklighetsindex</vt:lpstr>
      <vt:lpstr>PowerPoint-presentation</vt:lpstr>
      <vt:lpstr>PowerPoint-presentation</vt:lpstr>
      <vt:lpstr>PowerPoint-presentation</vt:lpstr>
      <vt:lpstr>PowerPoint-presentation</vt:lpstr>
      <vt:lpstr>Föreningar</vt:lpstr>
      <vt:lpstr>Barn och unga</vt:lpstr>
      <vt:lpstr>Barn och unga</vt:lpstr>
      <vt:lpstr>Ur Pargas perspektiv</vt:lpstr>
      <vt:lpstr>PowerPoint-presentation</vt:lpstr>
      <vt:lpstr>PowerPoint-presentation</vt:lpstr>
      <vt:lpstr>PowerPoint-presentation</vt:lpstr>
      <vt:lpstr>PowerPoint-presentation</vt:lpstr>
      <vt:lpstr>PowerPoint-presentation</vt:lpstr>
      <vt:lpstr>Personer i arbetsför ålder </vt:lpstr>
      <vt:lpstr>Personer i arbetsför ålder, allmänt</vt:lpstr>
      <vt:lpstr>Ur Pargas perspektiv</vt:lpstr>
      <vt:lpstr>Svårsysselsatta (strukturell arbetslöshet), % av 15 - 64-åringarna</vt:lpstr>
      <vt:lpstr>Personer som riskerar att marginaliseras (inte i arbete, studerar inte, inte i beväringstjänst) i åldern 18 - 24-år, % av jämnåriga </vt:lpstr>
      <vt:lpstr>Invaliditetsindex, åldersstandardiserat</vt:lpstr>
      <vt:lpstr>Äldre</vt:lpstr>
      <vt:lpstr>Äldre, allmänt</vt:lpstr>
      <vt:lpstr>Att bo ensam</vt:lpstr>
      <vt:lpstr>Stöd för närståendevård</vt:lpstr>
      <vt:lpstr>Fallolyckor</vt:lpstr>
      <vt:lpstr>      Sammanfattning av tidigare målsättningar och utförda åtgärder </vt:lpstr>
      <vt:lpstr>Sammandrag av centrala teman och åtgärder i den tidigare välfärdsplanen</vt:lpstr>
      <vt:lpstr>Barns och ungas välmående</vt:lpstr>
      <vt:lpstr>Stärka delaktighet</vt:lpstr>
      <vt:lpstr>Samarbete med välfärdsområdet</vt:lpstr>
      <vt:lpstr>Tredje sektorn och påverkansorganen</vt:lpstr>
      <vt:lpstr>Källor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nimi lorem ipsum</dc:title>
  <dc:creator>Juha-Tuomas Reinikainen</dc:creator>
  <cp:lastModifiedBy>Kirsi Ala-Jaakkola</cp:lastModifiedBy>
  <cp:revision>21</cp:revision>
  <dcterms:created xsi:type="dcterms:W3CDTF">2023-12-01T10:32:14Z</dcterms:created>
  <dcterms:modified xsi:type="dcterms:W3CDTF">2026-03-31T19:01:21Z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0x010100F7ABC4FE7EF25B4798B26CC6CF31FBEF</vt:lpwstr>
  </property>
  <property fmtid="{D5CDD505-2E9C-101B-9397-08002B2CF9AE}" pid="3" name="MediaServiceImageTags">
    <vt:lpwstr/>
  </property>
</Properties>
</file>