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93" r:id="rId6"/>
    <p:sldMasterId id="2147483711" r:id="rId7"/>
    <p:sldMasterId id="2147483729" r:id="rId8"/>
    <p:sldMasterId id="2147483747" r:id="rId9"/>
    <p:sldMasterId id="2147483765" r:id="rId10"/>
  </p:sldMasterIdLst>
  <p:notesMasterIdLst>
    <p:notesMasterId r:id="rId75"/>
  </p:notesMasterIdLst>
  <p:sldIdLst>
    <p:sldId id="286" r:id="rId11"/>
    <p:sldId id="289" r:id="rId12"/>
    <p:sldId id="287" r:id="rId13"/>
    <p:sldId id="288" r:id="rId14"/>
    <p:sldId id="303" r:id="rId15"/>
    <p:sldId id="293" r:id="rId16"/>
    <p:sldId id="302" r:id="rId17"/>
    <p:sldId id="294" r:id="rId18"/>
    <p:sldId id="301" r:id="rId19"/>
    <p:sldId id="291" r:id="rId20"/>
    <p:sldId id="309" r:id="rId21"/>
    <p:sldId id="357" r:id="rId22"/>
    <p:sldId id="335" r:id="rId23"/>
    <p:sldId id="319" r:id="rId24"/>
    <p:sldId id="320" r:id="rId25"/>
    <p:sldId id="295" r:id="rId26"/>
    <p:sldId id="304" r:id="rId27"/>
    <p:sldId id="290" r:id="rId28"/>
    <p:sldId id="305" r:id="rId29"/>
    <p:sldId id="306" r:id="rId30"/>
    <p:sldId id="307" r:id="rId31"/>
    <p:sldId id="310" r:id="rId32"/>
    <p:sldId id="337" r:id="rId33"/>
    <p:sldId id="326" r:id="rId34"/>
    <p:sldId id="327" r:id="rId35"/>
    <p:sldId id="333" r:id="rId36"/>
    <p:sldId id="342" r:id="rId37"/>
    <p:sldId id="343" r:id="rId38"/>
    <p:sldId id="344" r:id="rId39"/>
    <p:sldId id="336" r:id="rId40"/>
    <p:sldId id="351" r:id="rId41"/>
    <p:sldId id="340" r:id="rId42"/>
    <p:sldId id="339" r:id="rId43"/>
    <p:sldId id="353" r:id="rId44"/>
    <p:sldId id="355" r:id="rId45"/>
    <p:sldId id="354" r:id="rId46"/>
    <p:sldId id="359" r:id="rId47"/>
    <p:sldId id="352" r:id="rId48"/>
    <p:sldId id="322" r:id="rId49"/>
    <p:sldId id="296" r:id="rId50"/>
    <p:sldId id="341" r:id="rId51"/>
    <p:sldId id="364" r:id="rId52"/>
    <p:sldId id="360" r:id="rId53"/>
    <p:sldId id="361" r:id="rId54"/>
    <p:sldId id="362" r:id="rId55"/>
    <p:sldId id="363" r:id="rId56"/>
    <p:sldId id="323" r:id="rId57"/>
    <p:sldId id="312" r:id="rId58"/>
    <p:sldId id="349" r:id="rId59"/>
    <p:sldId id="313" r:id="rId60"/>
    <p:sldId id="348" r:id="rId61"/>
    <p:sldId id="350" r:id="rId62"/>
    <p:sldId id="324" r:id="rId63"/>
    <p:sldId id="347" r:id="rId64"/>
    <p:sldId id="345" r:id="rId65"/>
    <p:sldId id="346" r:id="rId66"/>
    <p:sldId id="314" r:id="rId67"/>
    <p:sldId id="317" r:id="rId68"/>
    <p:sldId id="356" r:id="rId69"/>
    <p:sldId id="369" r:id="rId70"/>
    <p:sldId id="365" r:id="rId71"/>
    <p:sldId id="368" r:id="rId72"/>
    <p:sldId id="367" r:id="rId73"/>
    <p:sldId id="292" r:id="rId74"/>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62199F-16C4-00C7-4EE9-B64C05C60139}" name="Kirsi Ala-Jaakkola" initials="KA" userId="S::Kirsi.Ala-Jaakkola@pargas.fi::6ee66fd2-5add-4ac2-a731-92dc6e358e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8D9"/>
    <a:srgbClr val="FBEEFA"/>
    <a:srgbClr val="FFF0A9"/>
    <a:srgbClr val="D2E4E1"/>
    <a:srgbClr val="CFEAF3"/>
    <a:srgbClr val="B5DEEB"/>
    <a:srgbClr val="FFB479"/>
    <a:srgbClr val="FF8A22"/>
    <a:srgbClr val="FDE778"/>
    <a:srgbClr val="FFD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1942F-6B13-4841-BACB-8B94DA9D4F46}" v="5" dt="2026-03-31T12:43:26.25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2877" autoAdjust="0"/>
  </p:normalViewPr>
  <p:slideViewPr>
    <p:cSldViewPr snapToGrid="0">
      <p:cViewPr varScale="1">
        <p:scale>
          <a:sx n="69" d="100"/>
          <a:sy n="69" d="100"/>
        </p:scale>
        <p:origin x="508" y="40"/>
      </p:cViewPr>
      <p:guideLst/>
    </p:cSldViewPr>
  </p:slideViewPr>
  <p:outlineViewPr>
    <p:cViewPr>
      <p:scale>
        <a:sx n="33" d="100"/>
        <a:sy n="33" d="100"/>
      </p:scale>
      <p:origin x="0" y="-290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svg"/><Relationship Id="rId1" Type="http://schemas.openxmlformats.org/officeDocument/2006/relationships/image" Target="../media/image54.sv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svg"/><Relationship Id="rId1" Type="http://schemas.openxmlformats.org/officeDocument/2006/relationships/image" Target="../media/image54.sv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71D17-54A1-4AE8-B3E4-0E5FB899DB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rtlCol="0"/>
        <a:lstStyle/>
        <a:p>
          <a:pPr rtl="0"/>
          <a:endParaRPr lang="en-US"/>
        </a:p>
      </dgm:t>
    </dgm:pt>
    <dgm:pt modelId="{3C245AFC-C726-47B3-8556-126AC36E04B2}">
      <dgm:prSet/>
      <dgm:spPr/>
      <dgm:t>
        <a:bodyPr rtlCol="0"/>
        <a:lstStyle/>
        <a:p>
          <a:pPr rtl="0">
            <a:lnSpc>
              <a:spcPct val="100000"/>
            </a:lnSpc>
          </a:pPr>
          <a:r>
            <a:rPr lang="fi"/>
            <a:t>Lasten ja nuorten hyvinvointi</a:t>
          </a:r>
          <a:endParaRPr lang="en-US"/>
        </a:p>
      </dgm:t>
    </dgm:pt>
    <dgm:pt modelId="{E3DF91E2-463C-4C66-B7E7-0DF80FDCC956}" type="parTrans" cxnId="{7FDAA657-33CC-451B-8B48-1280D97B98C5}">
      <dgm:prSet/>
      <dgm:spPr/>
      <dgm:t>
        <a:bodyPr rtlCol="0"/>
        <a:lstStyle/>
        <a:p>
          <a:pPr rtl="0"/>
          <a:endParaRPr lang="en-US"/>
        </a:p>
      </dgm:t>
    </dgm:pt>
    <dgm:pt modelId="{B233CD2A-1878-4A38-9315-F232D8439830}" type="sibTrans" cxnId="{7FDAA657-33CC-451B-8B48-1280D97B98C5}">
      <dgm:prSet/>
      <dgm:spPr/>
      <dgm:t>
        <a:bodyPr rtlCol="0"/>
        <a:lstStyle/>
        <a:p>
          <a:pPr rtl="0"/>
          <a:endParaRPr lang="en-US"/>
        </a:p>
      </dgm:t>
    </dgm:pt>
    <dgm:pt modelId="{DB5E44D3-465B-44B7-959D-EC91FB99CF37}">
      <dgm:prSet/>
      <dgm:spPr/>
      <dgm:t>
        <a:bodyPr rtlCol="0"/>
        <a:lstStyle/>
        <a:p>
          <a:pPr rtl="0">
            <a:lnSpc>
              <a:spcPct val="100000"/>
            </a:lnSpc>
          </a:pPr>
          <a:r>
            <a:rPr lang="fi"/>
            <a:t>Osallisuuden vahvistaminen</a:t>
          </a:r>
          <a:endParaRPr lang="en-US"/>
        </a:p>
      </dgm:t>
    </dgm:pt>
    <dgm:pt modelId="{1E4335F0-928C-49A7-8CDD-49B19E057E19}" type="parTrans" cxnId="{7DA054E1-8788-4AB4-9820-6E8850331EB4}">
      <dgm:prSet/>
      <dgm:spPr/>
      <dgm:t>
        <a:bodyPr rtlCol="0"/>
        <a:lstStyle/>
        <a:p>
          <a:pPr rtl="0"/>
          <a:endParaRPr lang="en-US"/>
        </a:p>
      </dgm:t>
    </dgm:pt>
    <dgm:pt modelId="{389DBE2B-7D9B-41E0-A818-DD05B9E6B86C}" type="sibTrans" cxnId="{7DA054E1-8788-4AB4-9820-6E8850331EB4}">
      <dgm:prSet/>
      <dgm:spPr/>
      <dgm:t>
        <a:bodyPr rtlCol="0"/>
        <a:lstStyle/>
        <a:p>
          <a:pPr rtl="0"/>
          <a:endParaRPr lang="en-US"/>
        </a:p>
      </dgm:t>
    </dgm:pt>
    <dgm:pt modelId="{3DB866F7-AC92-476A-9969-C120411CFD0C}">
      <dgm:prSet/>
      <dgm:spPr/>
      <dgm:t>
        <a:bodyPr rtlCol="0"/>
        <a:lstStyle/>
        <a:p>
          <a:pPr rtl="0">
            <a:lnSpc>
              <a:spcPct val="100000"/>
            </a:lnSpc>
          </a:pPr>
          <a:r>
            <a:rPr lang="fi"/>
            <a:t>Yhteistyö hyvinvointialueen kanssa</a:t>
          </a:r>
          <a:endParaRPr lang="en-US"/>
        </a:p>
      </dgm:t>
    </dgm:pt>
    <dgm:pt modelId="{9C837187-54DC-4BCD-95A1-C65E0BE9CAD9}" type="parTrans" cxnId="{E4AF12B3-E4A6-4489-9F78-3B82E4020D7D}">
      <dgm:prSet/>
      <dgm:spPr/>
      <dgm:t>
        <a:bodyPr rtlCol="0"/>
        <a:lstStyle/>
        <a:p>
          <a:pPr rtl="0"/>
          <a:endParaRPr lang="en-US"/>
        </a:p>
      </dgm:t>
    </dgm:pt>
    <dgm:pt modelId="{CFAC5AF2-C55D-4845-9BE3-C9B2FB65E700}" type="sibTrans" cxnId="{E4AF12B3-E4A6-4489-9F78-3B82E4020D7D}">
      <dgm:prSet/>
      <dgm:spPr/>
      <dgm:t>
        <a:bodyPr rtlCol="0"/>
        <a:lstStyle/>
        <a:p>
          <a:pPr rtl="0"/>
          <a:endParaRPr lang="en-US"/>
        </a:p>
      </dgm:t>
    </dgm:pt>
    <dgm:pt modelId="{BBA526EC-86DA-4C97-830A-E470F5DEEC4C}">
      <dgm:prSet/>
      <dgm:spPr/>
      <dgm:t>
        <a:bodyPr rtlCol="0"/>
        <a:lstStyle/>
        <a:p>
          <a:pPr rtl="0">
            <a:lnSpc>
              <a:spcPct val="100000"/>
            </a:lnSpc>
          </a:pPr>
          <a:r>
            <a:rPr lang="fi"/>
            <a:t>Kolmas sektori ja vaikuttamistoimielimet</a:t>
          </a:r>
          <a:endParaRPr lang="en-US"/>
        </a:p>
      </dgm:t>
    </dgm:pt>
    <dgm:pt modelId="{86E468CD-55C4-4901-AF28-6C69F5C1FFAA}" type="parTrans" cxnId="{C76521C8-13C0-49D8-801C-65D73A2F0A4C}">
      <dgm:prSet/>
      <dgm:spPr/>
      <dgm:t>
        <a:bodyPr rtlCol="0"/>
        <a:lstStyle/>
        <a:p>
          <a:pPr rtl="0"/>
          <a:endParaRPr lang="en-US"/>
        </a:p>
      </dgm:t>
    </dgm:pt>
    <dgm:pt modelId="{15DB5051-1686-43D1-BB41-30A29C39254E}" type="sibTrans" cxnId="{C76521C8-13C0-49D8-801C-65D73A2F0A4C}">
      <dgm:prSet/>
      <dgm:spPr/>
      <dgm:t>
        <a:bodyPr rtlCol="0"/>
        <a:lstStyle/>
        <a:p>
          <a:pPr rtl="0"/>
          <a:endParaRPr lang="en-US"/>
        </a:p>
      </dgm:t>
    </dgm:pt>
    <dgm:pt modelId="{D7FAED0C-B2E7-475A-A073-BAC7959E82D2}" type="pres">
      <dgm:prSet presAssocID="{1B271D17-54A1-4AE8-B3E4-0E5FB899DB91}" presName="root" presStyleCnt="0">
        <dgm:presLayoutVars>
          <dgm:dir/>
          <dgm:resizeHandles val="exact"/>
        </dgm:presLayoutVars>
      </dgm:prSet>
      <dgm:spPr/>
    </dgm:pt>
    <dgm:pt modelId="{A9180563-7223-4BBA-9F1C-F0CBE079ADC4}" type="pres">
      <dgm:prSet presAssocID="{3C245AFC-C726-47B3-8556-126AC36E04B2}" presName="compNode" presStyleCnt="0"/>
      <dgm:spPr/>
    </dgm:pt>
    <dgm:pt modelId="{B94FB23E-935D-41A9-9893-3AFE3249CA51}" type="pres">
      <dgm:prSet presAssocID="{3C245AFC-C726-47B3-8556-126AC36E04B2}" presName="bgRect" presStyleLbl="bgShp" presStyleIdx="0" presStyleCnt="4" custLinFactNeighborX="-1660" custLinFactNeighborY="-8835"/>
      <dgm:spPr/>
    </dgm:pt>
    <dgm:pt modelId="{1FB3DF6D-5BE2-4AF6-AAF2-7F824FE2E420}" type="pres">
      <dgm:prSet presAssocID="{3C245AFC-C726-47B3-8556-126AC36E04B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us"/>
        </a:ext>
      </dgm:extLst>
    </dgm:pt>
    <dgm:pt modelId="{C2375F7B-27DD-4632-B2A6-0EFA9C2F8B5F}" type="pres">
      <dgm:prSet presAssocID="{3C245AFC-C726-47B3-8556-126AC36E04B2}" presName="spaceRect" presStyleCnt="0"/>
      <dgm:spPr/>
    </dgm:pt>
    <dgm:pt modelId="{024B271F-FF54-4205-ABEA-98043A304C37}" type="pres">
      <dgm:prSet presAssocID="{3C245AFC-C726-47B3-8556-126AC36E04B2}" presName="parTx" presStyleLbl="revTx" presStyleIdx="0" presStyleCnt="4">
        <dgm:presLayoutVars>
          <dgm:chMax val="0"/>
          <dgm:chPref val="0"/>
        </dgm:presLayoutVars>
      </dgm:prSet>
      <dgm:spPr/>
    </dgm:pt>
    <dgm:pt modelId="{CDAFA55E-4517-4B86-B8BC-ED349D933503}" type="pres">
      <dgm:prSet presAssocID="{B233CD2A-1878-4A38-9315-F232D8439830}" presName="sibTrans" presStyleCnt="0"/>
      <dgm:spPr/>
    </dgm:pt>
    <dgm:pt modelId="{C9F764C2-9A88-421A-9C77-54CCD98E767F}" type="pres">
      <dgm:prSet presAssocID="{DB5E44D3-465B-44B7-959D-EC91FB99CF37}" presName="compNode" presStyleCnt="0"/>
      <dgm:spPr/>
    </dgm:pt>
    <dgm:pt modelId="{985C1137-79ED-4873-854A-8BB0EC9D4FD5}" type="pres">
      <dgm:prSet presAssocID="{DB5E44D3-465B-44B7-959D-EC91FB99CF37}" presName="bgRect" presStyleLbl="bgShp" presStyleIdx="1" presStyleCnt="4"/>
      <dgm:spPr/>
    </dgm:pt>
    <dgm:pt modelId="{CA4A91FD-6AA3-40A6-BA6A-1085020DBB4E}" type="pres">
      <dgm:prSet presAssocID="{DB5E44D3-465B-44B7-959D-EC91FB99CF3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kakning"/>
        </a:ext>
      </dgm:extLst>
    </dgm:pt>
    <dgm:pt modelId="{13BA02E6-1D0F-4599-829E-70B2748630B5}" type="pres">
      <dgm:prSet presAssocID="{DB5E44D3-465B-44B7-959D-EC91FB99CF37}" presName="spaceRect" presStyleCnt="0"/>
      <dgm:spPr/>
    </dgm:pt>
    <dgm:pt modelId="{8D1E0343-8A65-4333-A421-08DA04837176}" type="pres">
      <dgm:prSet presAssocID="{DB5E44D3-465B-44B7-959D-EC91FB99CF37}" presName="parTx" presStyleLbl="revTx" presStyleIdx="1" presStyleCnt="4">
        <dgm:presLayoutVars>
          <dgm:chMax val="0"/>
          <dgm:chPref val="0"/>
        </dgm:presLayoutVars>
      </dgm:prSet>
      <dgm:spPr/>
    </dgm:pt>
    <dgm:pt modelId="{AC07A2CF-2AC9-4141-A1E4-6B7963B042A9}" type="pres">
      <dgm:prSet presAssocID="{389DBE2B-7D9B-41E0-A818-DD05B9E6B86C}" presName="sibTrans" presStyleCnt="0"/>
      <dgm:spPr/>
    </dgm:pt>
    <dgm:pt modelId="{BD589868-99BC-478E-8FFB-21F751F9E4E7}" type="pres">
      <dgm:prSet presAssocID="{3DB866F7-AC92-476A-9969-C120411CFD0C}" presName="compNode" presStyleCnt="0"/>
      <dgm:spPr/>
    </dgm:pt>
    <dgm:pt modelId="{46EFD219-8A7D-4313-AB22-7859A3BBDB41}" type="pres">
      <dgm:prSet presAssocID="{3DB866F7-AC92-476A-9969-C120411CFD0C}" presName="bgRect" presStyleLbl="bgShp" presStyleIdx="2" presStyleCnt="4"/>
      <dgm:spPr/>
    </dgm:pt>
    <dgm:pt modelId="{A238114B-49A0-462D-80D8-EFA03F8F2824}" type="pres">
      <dgm:prSet presAssocID="{3DB866F7-AC92-476A-9969-C120411CFD0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öte"/>
        </a:ext>
      </dgm:extLst>
    </dgm:pt>
    <dgm:pt modelId="{207B5250-8848-48F1-A929-62C7EAC7EB3D}" type="pres">
      <dgm:prSet presAssocID="{3DB866F7-AC92-476A-9969-C120411CFD0C}" presName="spaceRect" presStyleCnt="0"/>
      <dgm:spPr/>
    </dgm:pt>
    <dgm:pt modelId="{1DF3B58C-0208-4C2B-9714-86132A1DFBA5}" type="pres">
      <dgm:prSet presAssocID="{3DB866F7-AC92-476A-9969-C120411CFD0C}" presName="parTx" presStyleLbl="revTx" presStyleIdx="2" presStyleCnt="4">
        <dgm:presLayoutVars>
          <dgm:chMax val="0"/>
          <dgm:chPref val="0"/>
        </dgm:presLayoutVars>
      </dgm:prSet>
      <dgm:spPr/>
    </dgm:pt>
    <dgm:pt modelId="{25918276-2BA9-42D7-AF2D-61906B0B17C9}" type="pres">
      <dgm:prSet presAssocID="{CFAC5AF2-C55D-4845-9BE3-C9B2FB65E700}" presName="sibTrans" presStyleCnt="0"/>
      <dgm:spPr/>
    </dgm:pt>
    <dgm:pt modelId="{31EBE8A9-095F-462E-A76B-DD819E5C9B35}" type="pres">
      <dgm:prSet presAssocID="{BBA526EC-86DA-4C97-830A-E470F5DEEC4C}" presName="compNode" presStyleCnt="0"/>
      <dgm:spPr/>
    </dgm:pt>
    <dgm:pt modelId="{C21853A2-9488-429C-A4F3-5C5E6067E5A4}" type="pres">
      <dgm:prSet presAssocID="{BBA526EC-86DA-4C97-830A-E470F5DEEC4C}" presName="bgRect" presStyleLbl="bgShp" presStyleIdx="3" presStyleCnt="4"/>
      <dgm:spPr/>
    </dgm:pt>
    <dgm:pt modelId="{E71357BC-3A39-4D27-8DBE-E1360E6606ED}" type="pres">
      <dgm:prSet presAssocID="{BBA526EC-86DA-4C97-830A-E470F5DEEC4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k"/>
        </a:ext>
      </dgm:extLst>
    </dgm:pt>
    <dgm:pt modelId="{814D8908-6E51-40D6-AB67-CFFF8B01FF2E}" type="pres">
      <dgm:prSet presAssocID="{BBA526EC-86DA-4C97-830A-E470F5DEEC4C}" presName="spaceRect" presStyleCnt="0"/>
      <dgm:spPr/>
    </dgm:pt>
    <dgm:pt modelId="{96C623CE-DDCF-4880-9BEF-5852370FDD65}" type="pres">
      <dgm:prSet presAssocID="{BBA526EC-86DA-4C97-830A-E470F5DEEC4C}" presName="parTx" presStyleLbl="revTx" presStyleIdx="3" presStyleCnt="4">
        <dgm:presLayoutVars>
          <dgm:chMax val="0"/>
          <dgm:chPref val="0"/>
        </dgm:presLayoutVars>
      </dgm:prSet>
      <dgm:spPr/>
    </dgm:pt>
  </dgm:ptLst>
  <dgm:cxnLst>
    <dgm:cxn modelId="{FE9C8A05-FA88-4905-85EF-2DE73A1A8705}" type="presOf" srcId="{3C245AFC-C726-47B3-8556-126AC36E04B2}" destId="{024B271F-FF54-4205-ABEA-98043A304C37}" srcOrd="0" destOrd="0" presId="urn:microsoft.com/office/officeart/2018/2/layout/IconVerticalSolidList"/>
    <dgm:cxn modelId="{A4D32D26-7FA8-4832-92E2-7BA00F8E11A0}" type="presOf" srcId="{3DB866F7-AC92-476A-9969-C120411CFD0C}" destId="{1DF3B58C-0208-4C2B-9714-86132A1DFBA5}" srcOrd="0" destOrd="0" presId="urn:microsoft.com/office/officeart/2018/2/layout/IconVerticalSolidList"/>
    <dgm:cxn modelId="{586CE029-9C81-4CBA-963F-72798470C025}" type="presOf" srcId="{DB5E44D3-465B-44B7-959D-EC91FB99CF37}" destId="{8D1E0343-8A65-4333-A421-08DA04837176}" srcOrd="0" destOrd="0" presId="urn:microsoft.com/office/officeart/2018/2/layout/IconVerticalSolidList"/>
    <dgm:cxn modelId="{58F6F12B-E828-492C-AFF9-8ADF49155A5C}" type="presOf" srcId="{BBA526EC-86DA-4C97-830A-E470F5DEEC4C}" destId="{96C623CE-DDCF-4880-9BEF-5852370FDD65}" srcOrd="0" destOrd="0" presId="urn:microsoft.com/office/officeart/2018/2/layout/IconVerticalSolidList"/>
    <dgm:cxn modelId="{7FDAA657-33CC-451B-8B48-1280D97B98C5}" srcId="{1B271D17-54A1-4AE8-B3E4-0E5FB899DB91}" destId="{3C245AFC-C726-47B3-8556-126AC36E04B2}" srcOrd="0" destOrd="0" parTransId="{E3DF91E2-463C-4C66-B7E7-0DF80FDCC956}" sibTransId="{B233CD2A-1878-4A38-9315-F232D8439830}"/>
    <dgm:cxn modelId="{E4AF12B3-E4A6-4489-9F78-3B82E4020D7D}" srcId="{1B271D17-54A1-4AE8-B3E4-0E5FB899DB91}" destId="{3DB866F7-AC92-476A-9969-C120411CFD0C}" srcOrd="2" destOrd="0" parTransId="{9C837187-54DC-4BCD-95A1-C65E0BE9CAD9}" sibTransId="{CFAC5AF2-C55D-4845-9BE3-C9B2FB65E700}"/>
    <dgm:cxn modelId="{C76521C8-13C0-49D8-801C-65D73A2F0A4C}" srcId="{1B271D17-54A1-4AE8-B3E4-0E5FB899DB91}" destId="{BBA526EC-86DA-4C97-830A-E470F5DEEC4C}" srcOrd="3" destOrd="0" parTransId="{86E468CD-55C4-4901-AF28-6C69F5C1FFAA}" sibTransId="{15DB5051-1686-43D1-BB41-30A29C39254E}"/>
    <dgm:cxn modelId="{4C34EDCB-0938-4775-8251-48183C02D3F9}" type="presOf" srcId="{1B271D17-54A1-4AE8-B3E4-0E5FB899DB91}" destId="{D7FAED0C-B2E7-475A-A073-BAC7959E82D2}" srcOrd="0" destOrd="0" presId="urn:microsoft.com/office/officeart/2018/2/layout/IconVerticalSolidList"/>
    <dgm:cxn modelId="{7DA054E1-8788-4AB4-9820-6E8850331EB4}" srcId="{1B271D17-54A1-4AE8-B3E4-0E5FB899DB91}" destId="{DB5E44D3-465B-44B7-959D-EC91FB99CF37}" srcOrd="1" destOrd="0" parTransId="{1E4335F0-928C-49A7-8CDD-49B19E057E19}" sibTransId="{389DBE2B-7D9B-41E0-A818-DD05B9E6B86C}"/>
    <dgm:cxn modelId="{788B77E5-D8DC-4EF9-ADE6-ABC5746AA19A}" type="presParOf" srcId="{D7FAED0C-B2E7-475A-A073-BAC7959E82D2}" destId="{A9180563-7223-4BBA-9F1C-F0CBE079ADC4}" srcOrd="0" destOrd="0" presId="urn:microsoft.com/office/officeart/2018/2/layout/IconVerticalSolidList"/>
    <dgm:cxn modelId="{B4CFBD1C-5082-49FF-A52E-6730C139588E}" type="presParOf" srcId="{A9180563-7223-4BBA-9F1C-F0CBE079ADC4}" destId="{B94FB23E-935D-41A9-9893-3AFE3249CA51}" srcOrd="0" destOrd="0" presId="urn:microsoft.com/office/officeart/2018/2/layout/IconVerticalSolidList"/>
    <dgm:cxn modelId="{3AD3D1D6-22FD-410F-BD45-A8711F6FB57B}" type="presParOf" srcId="{A9180563-7223-4BBA-9F1C-F0CBE079ADC4}" destId="{1FB3DF6D-5BE2-4AF6-AAF2-7F824FE2E420}" srcOrd="1" destOrd="0" presId="urn:microsoft.com/office/officeart/2018/2/layout/IconVerticalSolidList"/>
    <dgm:cxn modelId="{46E92CE5-F864-4CE0-BB8D-1FC6D185E261}" type="presParOf" srcId="{A9180563-7223-4BBA-9F1C-F0CBE079ADC4}" destId="{C2375F7B-27DD-4632-B2A6-0EFA9C2F8B5F}" srcOrd="2" destOrd="0" presId="urn:microsoft.com/office/officeart/2018/2/layout/IconVerticalSolidList"/>
    <dgm:cxn modelId="{5CCDAD6B-6A6B-4ACC-BF73-3A3165B63D56}" type="presParOf" srcId="{A9180563-7223-4BBA-9F1C-F0CBE079ADC4}" destId="{024B271F-FF54-4205-ABEA-98043A304C37}" srcOrd="3" destOrd="0" presId="urn:microsoft.com/office/officeart/2018/2/layout/IconVerticalSolidList"/>
    <dgm:cxn modelId="{7C8DC589-BB46-440F-A7B6-BF013B6A4E4C}" type="presParOf" srcId="{D7FAED0C-B2E7-475A-A073-BAC7959E82D2}" destId="{CDAFA55E-4517-4B86-B8BC-ED349D933503}" srcOrd="1" destOrd="0" presId="urn:microsoft.com/office/officeart/2018/2/layout/IconVerticalSolidList"/>
    <dgm:cxn modelId="{667D1F8E-F9A3-4154-9275-3EDA8552B7F1}" type="presParOf" srcId="{D7FAED0C-B2E7-475A-A073-BAC7959E82D2}" destId="{C9F764C2-9A88-421A-9C77-54CCD98E767F}" srcOrd="2" destOrd="0" presId="urn:microsoft.com/office/officeart/2018/2/layout/IconVerticalSolidList"/>
    <dgm:cxn modelId="{B06EB8F4-6709-4511-BB78-B6FA577D69E2}" type="presParOf" srcId="{C9F764C2-9A88-421A-9C77-54CCD98E767F}" destId="{985C1137-79ED-4873-854A-8BB0EC9D4FD5}" srcOrd="0" destOrd="0" presId="urn:microsoft.com/office/officeart/2018/2/layout/IconVerticalSolidList"/>
    <dgm:cxn modelId="{E621214B-CC07-494F-AA44-12D3E49C7E22}" type="presParOf" srcId="{C9F764C2-9A88-421A-9C77-54CCD98E767F}" destId="{CA4A91FD-6AA3-40A6-BA6A-1085020DBB4E}" srcOrd="1" destOrd="0" presId="urn:microsoft.com/office/officeart/2018/2/layout/IconVerticalSolidList"/>
    <dgm:cxn modelId="{DD13BF55-F1E5-4068-9E53-C10DA032D593}" type="presParOf" srcId="{C9F764C2-9A88-421A-9C77-54CCD98E767F}" destId="{13BA02E6-1D0F-4599-829E-70B2748630B5}" srcOrd="2" destOrd="0" presId="urn:microsoft.com/office/officeart/2018/2/layout/IconVerticalSolidList"/>
    <dgm:cxn modelId="{6A90F4AE-F485-4746-9136-C527022BB1E6}" type="presParOf" srcId="{C9F764C2-9A88-421A-9C77-54CCD98E767F}" destId="{8D1E0343-8A65-4333-A421-08DA04837176}" srcOrd="3" destOrd="0" presId="urn:microsoft.com/office/officeart/2018/2/layout/IconVerticalSolidList"/>
    <dgm:cxn modelId="{97F57AAB-CF28-41DC-A45F-A87963C4FD98}" type="presParOf" srcId="{D7FAED0C-B2E7-475A-A073-BAC7959E82D2}" destId="{AC07A2CF-2AC9-4141-A1E4-6B7963B042A9}" srcOrd="3" destOrd="0" presId="urn:microsoft.com/office/officeart/2018/2/layout/IconVerticalSolidList"/>
    <dgm:cxn modelId="{B29566CF-2B1C-48F3-82C6-2757A7A796DE}" type="presParOf" srcId="{D7FAED0C-B2E7-475A-A073-BAC7959E82D2}" destId="{BD589868-99BC-478E-8FFB-21F751F9E4E7}" srcOrd="4" destOrd="0" presId="urn:microsoft.com/office/officeart/2018/2/layout/IconVerticalSolidList"/>
    <dgm:cxn modelId="{388FD7CA-9807-42DA-ADD9-3F9D3779287A}" type="presParOf" srcId="{BD589868-99BC-478E-8FFB-21F751F9E4E7}" destId="{46EFD219-8A7D-4313-AB22-7859A3BBDB41}" srcOrd="0" destOrd="0" presId="urn:microsoft.com/office/officeart/2018/2/layout/IconVerticalSolidList"/>
    <dgm:cxn modelId="{CC585642-8CB5-4D48-AA12-672CA19447B9}" type="presParOf" srcId="{BD589868-99BC-478E-8FFB-21F751F9E4E7}" destId="{A238114B-49A0-462D-80D8-EFA03F8F2824}" srcOrd="1" destOrd="0" presId="urn:microsoft.com/office/officeart/2018/2/layout/IconVerticalSolidList"/>
    <dgm:cxn modelId="{6A30E6F6-F74B-4D02-9936-85CD86070C77}" type="presParOf" srcId="{BD589868-99BC-478E-8FFB-21F751F9E4E7}" destId="{207B5250-8848-48F1-A929-62C7EAC7EB3D}" srcOrd="2" destOrd="0" presId="urn:microsoft.com/office/officeart/2018/2/layout/IconVerticalSolidList"/>
    <dgm:cxn modelId="{C4924279-27D7-4444-A1AE-9D0BCF33BC27}" type="presParOf" srcId="{BD589868-99BC-478E-8FFB-21F751F9E4E7}" destId="{1DF3B58C-0208-4C2B-9714-86132A1DFBA5}" srcOrd="3" destOrd="0" presId="urn:microsoft.com/office/officeart/2018/2/layout/IconVerticalSolidList"/>
    <dgm:cxn modelId="{3D37A0F3-E2BE-43D4-B2AB-9D79AD6248DB}" type="presParOf" srcId="{D7FAED0C-B2E7-475A-A073-BAC7959E82D2}" destId="{25918276-2BA9-42D7-AF2D-61906B0B17C9}" srcOrd="5" destOrd="0" presId="urn:microsoft.com/office/officeart/2018/2/layout/IconVerticalSolidList"/>
    <dgm:cxn modelId="{AA81C1BC-156A-41CA-8D07-E73ED47E2561}" type="presParOf" srcId="{D7FAED0C-B2E7-475A-A073-BAC7959E82D2}" destId="{31EBE8A9-095F-462E-A76B-DD819E5C9B35}" srcOrd="6" destOrd="0" presId="urn:microsoft.com/office/officeart/2018/2/layout/IconVerticalSolidList"/>
    <dgm:cxn modelId="{137FC26A-2E8E-4507-B7DA-72ACBDE8B62C}" type="presParOf" srcId="{31EBE8A9-095F-462E-A76B-DD819E5C9B35}" destId="{C21853A2-9488-429C-A4F3-5C5E6067E5A4}" srcOrd="0" destOrd="0" presId="urn:microsoft.com/office/officeart/2018/2/layout/IconVerticalSolidList"/>
    <dgm:cxn modelId="{678DF70A-7628-4E1E-86FB-1A866C9BF300}" type="presParOf" srcId="{31EBE8A9-095F-462E-A76B-DD819E5C9B35}" destId="{E71357BC-3A39-4D27-8DBE-E1360E6606ED}" srcOrd="1" destOrd="0" presId="urn:microsoft.com/office/officeart/2018/2/layout/IconVerticalSolidList"/>
    <dgm:cxn modelId="{CAEF5741-AF92-4095-BBB1-1751F7D38EC5}" type="presParOf" srcId="{31EBE8A9-095F-462E-A76B-DD819E5C9B35}" destId="{814D8908-6E51-40D6-AB67-CFFF8B01FF2E}" srcOrd="2" destOrd="0" presId="urn:microsoft.com/office/officeart/2018/2/layout/IconVerticalSolidList"/>
    <dgm:cxn modelId="{3D31FD3E-A3A5-4405-A45C-A387ACB16965}" type="presParOf" srcId="{31EBE8A9-095F-462E-A76B-DD819E5C9B35}" destId="{96C623CE-DDCF-4880-9BEF-5852370FDD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B23E-935D-41A9-9893-3AFE3249CA51}">
      <dsp:nvSpPr>
        <dsp:cNvPr id="0" name=""/>
        <dsp:cNvSpPr/>
      </dsp:nvSpPr>
      <dsp:spPr>
        <a:xfrm>
          <a:off x="0" y="0"/>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3DF6D-5BE2-4AF6-AAF2-7F824FE2E420}">
      <dsp:nvSpPr>
        <dsp:cNvPr id="0" name=""/>
        <dsp:cNvSpPr/>
      </dsp:nvSpPr>
      <dsp:spPr>
        <a:xfrm>
          <a:off x="284077" y="213150"/>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B271F-FF54-4205-ABEA-98043A304C37}">
      <dsp:nvSpPr>
        <dsp:cNvPr id="0" name=""/>
        <dsp:cNvSpPr/>
      </dsp:nvSpPr>
      <dsp:spPr>
        <a:xfrm>
          <a:off x="1084658" y="1852"/>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rtlCol="0" anchor="ctr" anchorCtr="0">
          <a:noAutofit/>
        </a:bodyPr>
        <a:lstStyle/>
        <a:p>
          <a:pPr marL="0" lvl="0" indent="0" algn="l" defTabSz="977900" rtl="0">
            <a:lnSpc>
              <a:spcPct val="100000"/>
            </a:lnSpc>
            <a:spcBef>
              <a:spcPct val="0"/>
            </a:spcBef>
            <a:spcAft>
              <a:spcPct val="35000"/>
            </a:spcAft>
            <a:buNone/>
          </a:pPr>
          <a:r>
            <a:rPr lang="fi" sz="2200" kern="1200"/>
            <a:t>Lasten ja nuorten hyvinvointi</a:t>
          </a:r>
          <a:endParaRPr lang="en-US" sz="2200" kern="1200"/>
        </a:p>
      </dsp:txBody>
      <dsp:txXfrm>
        <a:off x="1084658" y="1852"/>
        <a:ext cx="9309917" cy="939098"/>
      </dsp:txXfrm>
    </dsp:sp>
    <dsp:sp modelId="{985C1137-79ED-4873-854A-8BB0EC9D4FD5}">
      <dsp:nvSpPr>
        <dsp:cNvPr id="0" name=""/>
        <dsp:cNvSpPr/>
      </dsp:nvSpPr>
      <dsp:spPr>
        <a:xfrm>
          <a:off x="0" y="1175726"/>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A91FD-6AA3-40A6-BA6A-1085020DBB4E}">
      <dsp:nvSpPr>
        <dsp:cNvPr id="0" name=""/>
        <dsp:cNvSpPr/>
      </dsp:nvSpPr>
      <dsp:spPr>
        <a:xfrm>
          <a:off x="284077" y="1387023"/>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E0343-8A65-4333-A421-08DA04837176}">
      <dsp:nvSpPr>
        <dsp:cNvPr id="0" name=""/>
        <dsp:cNvSpPr/>
      </dsp:nvSpPr>
      <dsp:spPr>
        <a:xfrm>
          <a:off x="1084658" y="1175726"/>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rtlCol="0" anchor="ctr" anchorCtr="0">
          <a:noAutofit/>
        </a:bodyPr>
        <a:lstStyle/>
        <a:p>
          <a:pPr marL="0" lvl="0" indent="0" algn="l" defTabSz="977900" rtl="0">
            <a:lnSpc>
              <a:spcPct val="100000"/>
            </a:lnSpc>
            <a:spcBef>
              <a:spcPct val="0"/>
            </a:spcBef>
            <a:spcAft>
              <a:spcPct val="35000"/>
            </a:spcAft>
            <a:buNone/>
          </a:pPr>
          <a:r>
            <a:rPr lang="fi" sz="2200" kern="1200"/>
            <a:t>Osallisuuden vahvistaminen</a:t>
          </a:r>
          <a:endParaRPr lang="en-US" sz="2200" kern="1200"/>
        </a:p>
      </dsp:txBody>
      <dsp:txXfrm>
        <a:off x="1084658" y="1175726"/>
        <a:ext cx="9309917" cy="939098"/>
      </dsp:txXfrm>
    </dsp:sp>
    <dsp:sp modelId="{46EFD219-8A7D-4313-AB22-7859A3BBDB41}">
      <dsp:nvSpPr>
        <dsp:cNvPr id="0" name=""/>
        <dsp:cNvSpPr/>
      </dsp:nvSpPr>
      <dsp:spPr>
        <a:xfrm>
          <a:off x="0" y="2349599"/>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8114B-49A0-462D-80D8-EFA03F8F2824}">
      <dsp:nvSpPr>
        <dsp:cNvPr id="0" name=""/>
        <dsp:cNvSpPr/>
      </dsp:nvSpPr>
      <dsp:spPr>
        <a:xfrm>
          <a:off x="284077" y="2560896"/>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F3B58C-0208-4C2B-9714-86132A1DFBA5}">
      <dsp:nvSpPr>
        <dsp:cNvPr id="0" name=""/>
        <dsp:cNvSpPr/>
      </dsp:nvSpPr>
      <dsp:spPr>
        <a:xfrm>
          <a:off x="1084658" y="2349599"/>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rtlCol="0" anchor="ctr" anchorCtr="0">
          <a:noAutofit/>
        </a:bodyPr>
        <a:lstStyle/>
        <a:p>
          <a:pPr marL="0" lvl="0" indent="0" algn="l" defTabSz="977900" rtl="0">
            <a:lnSpc>
              <a:spcPct val="100000"/>
            </a:lnSpc>
            <a:spcBef>
              <a:spcPct val="0"/>
            </a:spcBef>
            <a:spcAft>
              <a:spcPct val="35000"/>
            </a:spcAft>
            <a:buNone/>
          </a:pPr>
          <a:r>
            <a:rPr lang="fi" sz="2200" kern="1200"/>
            <a:t>Yhteistyö hyvinvointialueen kanssa</a:t>
          </a:r>
          <a:endParaRPr lang="en-US" sz="2200" kern="1200"/>
        </a:p>
      </dsp:txBody>
      <dsp:txXfrm>
        <a:off x="1084658" y="2349599"/>
        <a:ext cx="9309917" cy="939098"/>
      </dsp:txXfrm>
    </dsp:sp>
    <dsp:sp modelId="{C21853A2-9488-429C-A4F3-5C5E6067E5A4}">
      <dsp:nvSpPr>
        <dsp:cNvPr id="0" name=""/>
        <dsp:cNvSpPr/>
      </dsp:nvSpPr>
      <dsp:spPr>
        <a:xfrm>
          <a:off x="0" y="3523472"/>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357BC-3A39-4D27-8DBE-E1360E6606ED}">
      <dsp:nvSpPr>
        <dsp:cNvPr id="0" name=""/>
        <dsp:cNvSpPr/>
      </dsp:nvSpPr>
      <dsp:spPr>
        <a:xfrm>
          <a:off x="284077" y="3734769"/>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23CE-DDCF-4880-9BEF-5852370FDD65}">
      <dsp:nvSpPr>
        <dsp:cNvPr id="0" name=""/>
        <dsp:cNvSpPr/>
      </dsp:nvSpPr>
      <dsp:spPr>
        <a:xfrm>
          <a:off x="1084658" y="3523472"/>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rtlCol="0" anchor="ctr" anchorCtr="0">
          <a:noAutofit/>
        </a:bodyPr>
        <a:lstStyle/>
        <a:p>
          <a:pPr marL="0" lvl="0" indent="0" algn="l" defTabSz="977900" rtl="0">
            <a:lnSpc>
              <a:spcPct val="100000"/>
            </a:lnSpc>
            <a:spcBef>
              <a:spcPct val="0"/>
            </a:spcBef>
            <a:spcAft>
              <a:spcPct val="35000"/>
            </a:spcAft>
            <a:buNone/>
          </a:pPr>
          <a:r>
            <a:rPr lang="fi" sz="2200" kern="1200"/>
            <a:t>Kolmas sektori ja vaikuttamistoimielimet</a:t>
          </a:r>
          <a:endParaRPr lang="en-US" sz="2200" kern="1200"/>
        </a:p>
      </dsp:txBody>
      <dsp:txXfrm>
        <a:off x="1084658" y="3523472"/>
        <a:ext cx="9309917" cy="9390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72BC4F-EABB-6140-BFAC-E073B124F6DF}" type="datetimeFigureOut">
              <a:t>2026-03-31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B47CE8-6FD0-764A-B5FB-EE11C838DA63}" type="slidenum">
              <a:t>‹#›</a:t>
            </a:fld>
            <a:endParaRPr lang="fi-FI"/>
          </a:p>
        </p:txBody>
      </p:sp>
    </p:spTree>
    <p:extLst>
      <p:ext uri="{BB962C8B-B14F-4D97-AF65-F5344CB8AC3E}">
        <p14:creationId xmlns:p14="http://schemas.microsoft.com/office/powerpoint/2010/main" val="181614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fi"/>
              <a:t>Det osäkra värdlsläget</a:t>
            </a:r>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5</a:t>
            </a:fld>
            <a:endParaRPr lang="sv-FI"/>
          </a:p>
        </p:txBody>
      </p:sp>
    </p:spTree>
    <p:extLst>
      <p:ext uri="{BB962C8B-B14F-4D97-AF65-F5344CB8AC3E}">
        <p14:creationId xmlns:p14="http://schemas.microsoft.com/office/powerpoint/2010/main" val="30194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6</a:t>
            </a:fld>
            <a:endParaRPr lang="sv-FI"/>
          </a:p>
        </p:txBody>
      </p:sp>
    </p:spTree>
    <p:extLst>
      <p:ext uri="{BB962C8B-B14F-4D97-AF65-F5344CB8AC3E}">
        <p14:creationId xmlns:p14="http://schemas.microsoft.com/office/powerpoint/2010/main" val="144074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8</a:t>
            </a:fld>
            <a:endParaRPr lang="sv-FI"/>
          </a:p>
        </p:txBody>
      </p:sp>
    </p:spTree>
    <p:extLst>
      <p:ext uri="{BB962C8B-B14F-4D97-AF65-F5344CB8AC3E}">
        <p14:creationId xmlns:p14="http://schemas.microsoft.com/office/powerpoint/2010/main" val="255509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fi"/>
              <a:t>Tillgängligheten till service</a:t>
            </a:r>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9</a:t>
            </a:fld>
            <a:endParaRPr lang="sv-FI"/>
          </a:p>
        </p:txBody>
      </p:sp>
    </p:spTree>
    <p:extLst>
      <p:ext uri="{BB962C8B-B14F-4D97-AF65-F5344CB8AC3E}">
        <p14:creationId xmlns:p14="http://schemas.microsoft.com/office/powerpoint/2010/main" val="29152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fi"/>
              <a:t>Monipaikka-asumisen lisääntyminen</a:t>
            </a:r>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11</a:t>
            </a:fld>
            <a:endParaRPr lang="sv-FI"/>
          </a:p>
        </p:txBody>
      </p:sp>
    </p:spTree>
    <p:extLst>
      <p:ext uri="{BB962C8B-B14F-4D97-AF65-F5344CB8AC3E}">
        <p14:creationId xmlns:p14="http://schemas.microsoft.com/office/powerpoint/2010/main" val="173171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17</a:t>
            </a:fld>
            <a:endParaRPr lang="sv-FI"/>
          </a:p>
        </p:txBody>
      </p:sp>
    </p:spTree>
    <p:extLst>
      <p:ext uri="{BB962C8B-B14F-4D97-AF65-F5344CB8AC3E}">
        <p14:creationId xmlns:p14="http://schemas.microsoft.com/office/powerpoint/2010/main" val="5184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26</a:t>
            </a:fld>
            <a:endParaRPr lang="sv-FI"/>
          </a:p>
        </p:txBody>
      </p:sp>
    </p:spTree>
    <p:extLst>
      <p:ext uri="{BB962C8B-B14F-4D97-AF65-F5344CB8AC3E}">
        <p14:creationId xmlns:p14="http://schemas.microsoft.com/office/powerpoint/2010/main" val="226894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49</a:t>
            </a:fld>
            <a:endParaRPr lang="sv-FI"/>
          </a:p>
        </p:txBody>
      </p:sp>
    </p:spTree>
    <p:extLst>
      <p:ext uri="{BB962C8B-B14F-4D97-AF65-F5344CB8AC3E}">
        <p14:creationId xmlns:p14="http://schemas.microsoft.com/office/powerpoint/2010/main" val="428621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FI"/>
          </a:p>
        </p:txBody>
      </p:sp>
      <p:sp>
        <p:nvSpPr>
          <p:cNvPr id="4" name="Platshållare för bildnummer 3"/>
          <p:cNvSpPr>
            <a:spLocks noGrp="1"/>
          </p:cNvSpPr>
          <p:nvPr>
            <p:ph type="sldNum" sz="quarter" idx="5"/>
          </p:nvPr>
        </p:nvSpPr>
        <p:spPr/>
        <p:txBody>
          <a:bodyPr rtlCol="0"/>
          <a:lstStyle/>
          <a:p>
            <a:pPr rtl="0"/>
            <a:fld id="{32B47CE8-6FD0-764A-B5FB-EE11C838DA63}" type="slidenum">
              <a:rPr lang="sv-FI" smtClean="0"/>
              <a:t>59</a:t>
            </a:fld>
            <a:endParaRPr lang="sv-FI"/>
          </a:p>
        </p:txBody>
      </p:sp>
    </p:spTree>
    <p:extLst>
      <p:ext uri="{BB962C8B-B14F-4D97-AF65-F5344CB8AC3E}">
        <p14:creationId xmlns:p14="http://schemas.microsoft.com/office/powerpoint/2010/main" val="2682783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r>
              <a:rPr lang="fi"/>
              <a:t>Click to edit Master title style</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5F099622-586C-A7FA-994F-151291188423}"/>
              </a:ext>
            </a:extLst>
          </p:cNvPr>
          <p:cNvGrpSpPr/>
          <p:nvPr/>
        </p:nvGrpSpPr>
        <p:grpSpPr>
          <a:xfrm>
            <a:off x="7222067" y="939701"/>
            <a:ext cx="4969933" cy="5063384"/>
            <a:chOff x="7222067" y="939701"/>
            <a:chExt cx="4969933" cy="5063384"/>
          </a:xfrm>
          <a:solidFill>
            <a:srgbClr val="FDE778"/>
          </a:solidFill>
        </p:grpSpPr>
        <p:grpSp>
          <p:nvGrpSpPr>
            <p:cNvPr id="10" name="Graphic 11">
              <a:extLst>
                <a:ext uri="{FF2B5EF4-FFF2-40B4-BE49-F238E27FC236}">
                  <a16:creationId xmlns:a16="http://schemas.microsoft.com/office/drawing/2014/main" id="{B635D45E-7496-A550-3969-DEC866257CE1}"/>
                </a:ext>
              </a:extLst>
            </p:cNvPr>
            <p:cNvGrpSpPr/>
            <p:nvPr/>
          </p:nvGrpSpPr>
          <p:grpSpPr>
            <a:xfrm>
              <a:off x="7222067" y="939701"/>
              <a:ext cx="4014176" cy="5063384"/>
              <a:chOff x="7222067" y="939701"/>
              <a:chExt cx="4014176" cy="5063384"/>
            </a:xfrm>
            <a:solidFill>
              <a:srgbClr val="FDE778"/>
            </a:solidFill>
          </p:grpSpPr>
          <p:sp>
            <p:nvSpPr>
              <p:cNvPr id="13" name="Puolivapaa piirto 12">
                <a:extLst>
                  <a:ext uri="{FF2B5EF4-FFF2-40B4-BE49-F238E27FC236}">
                    <a16:creationId xmlns:a16="http://schemas.microsoft.com/office/drawing/2014/main" id="{5F44F17D-DBDB-D1AA-FB30-6AF6E33720DA}"/>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DE778"/>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BA390710-3AE9-92C4-7DB9-E870A2A4BF52}"/>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DE778"/>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3CEEB150-3C9E-12AB-503D-5C873280C434}"/>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DE778"/>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C0B140A0-E3E2-D309-5A87-28194FA8519E}"/>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DE778"/>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4673B1E5-993E-43E0-9F8D-2DBA5DFC3C67}"/>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DE778"/>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9BFACBBB-84AC-D218-F8FD-091CD1759178}"/>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DE778"/>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312D5EED-31C6-1A81-B557-0F0B58F690A2}"/>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DE778"/>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836070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28244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0487436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2508453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65FE1A16-C763-7A12-BA99-E09F085EE17A}"/>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BEEFA"/>
          </a:solidFill>
        </p:grpSpPr>
        <p:sp>
          <p:nvSpPr>
            <p:cNvPr id="5" name="Puolivapaa piirto 4">
              <a:extLst>
                <a:ext uri="{FF2B5EF4-FFF2-40B4-BE49-F238E27FC236}">
                  <a16:creationId xmlns:a16="http://schemas.microsoft.com/office/drawing/2014/main" id="{903B6433-0BB7-99DE-D15E-0F8B57DCD1C1}"/>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CB440FD5-02CD-C83B-6EA8-84DBA3DCE474}"/>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1456D713-C405-4C06-FD90-78B622DDFFE8}"/>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962F6EEF-A5FE-05B6-FC4A-3E026C166868}"/>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3ACD6235-C087-E2F1-9221-86DCD00E6F7F}"/>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40CABF01-651A-D292-A110-6C62E8299F4D}"/>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2579228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rgbClr val="E8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2383121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84474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1805740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rgbClr val="E8EBE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CAE05BA3-7621-41D4-3A14-9645A2576AF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chemeClr val="bg1"/>
          </a:solidFill>
        </p:grpSpPr>
        <p:sp>
          <p:nvSpPr>
            <p:cNvPr id="4" name="Puolivapaa piirto 3">
              <a:extLst>
                <a:ext uri="{FF2B5EF4-FFF2-40B4-BE49-F238E27FC236}">
                  <a16:creationId xmlns:a16="http://schemas.microsoft.com/office/drawing/2014/main" id="{27539FAD-F78A-D7FA-8495-D44030FB7632}"/>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solidFill>
              <a:schemeClr val="bg1"/>
            </a:solid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260EDBFC-C70F-DD27-141D-3A15C940D6F5}"/>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solidFill>
              <a:schemeClr val="bg1"/>
            </a:solid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88E47074-40B3-0257-9EF6-87E6AD9A9B67}"/>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solidFill>
              <a:schemeClr val="bg1"/>
            </a:solid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3B766D8C-48AD-C625-271F-FC9B3D1C72EF}"/>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solidFill>
              <a:schemeClr val="bg1"/>
            </a:solid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565DC2C4-E292-A13A-DBEE-87080DCC3A64}"/>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solidFill>
              <a:schemeClr val="bg1"/>
            </a:solid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E1BC0F83-C6B0-389B-BB34-B0BF7F8B1F39}"/>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solidFill>
              <a:schemeClr val="bg1"/>
            </a:solid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712719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34DB9D25-773D-3B00-94F9-B58DB939F853}"/>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chemeClr val="bg1"/>
          </a:solidFill>
        </p:grpSpPr>
        <p:sp>
          <p:nvSpPr>
            <p:cNvPr id="3" name="Puolivapaa piirto 2">
              <a:extLst>
                <a:ext uri="{FF2B5EF4-FFF2-40B4-BE49-F238E27FC236}">
                  <a16:creationId xmlns:a16="http://schemas.microsoft.com/office/drawing/2014/main" id="{655310F3-DB1C-635B-23CC-7600AFAE0FB2}"/>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solidFill>
              <a:schemeClr val="bg1"/>
            </a:solid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AA94D9E7-AB2C-42F9-2E5E-9533CF8C428E}"/>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solidFill>
              <a:schemeClr val="bg1"/>
            </a:solid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1A9FC505-C4EA-F9EA-F147-0718AAF7F5BA}"/>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solidFill>
              <a:schemeClr val="bg1"/>
            </a:solid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A7616512-B612-B413-2B00-25F2D7D8FE60}"/>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solidFill>
              <a:schemeClr val="bg1"/>
            </a:solid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9E874207-6BFC-257B-D12E-FAAB75CDF82F}"/>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solidFill>
              <a:schemeClr val="bg1"/>
            </a:solid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F9510C1F-0E0C-20E8-7D73-1A5E90F241B5}"/>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solidFill>
              <a:schemeClr val="bg1"/>
            </a:solid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0566759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77006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r>
              <a:rPr lang="fi"/>
              <a:t>Click icon to add chart</a:t>
            </a:r>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755404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2543567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963582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407AD522-A442-FADB-86D8-B2216C69EF19}"/>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E8EBED"/>
          </a:solidFill>
        </p:grpSpPr>
        <p:grpSp>
          <p:nvGrpSpPr>
            <p:cNvPr id="6" name="Graphic 11">
              <a:extLst>
                <a:ext uri="{FF2B5EF4-FFF2-40B4-BE49-F238E27FC236}">
                  <a16:creationId xmlns:a16="http://schemas.microsoft.com/office/drawing/2014/main" id="{193BBA3E-AF8F-5E73-8B9F-0B6695B67294}"/>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E8EBED"/>
            </a:solidFill>
          </p:grpSpPr>
          <p:sp>
            <p:nvSpPr>
              <p:cNvPr id="10" name="Puolivapaa piirto 9">
                <a:extLst>
                  <a:ext uri="{FF2B5EF4-FFF2-40B4-BE49-F238E27FC236}">
                    <a16:creationId xmlns:a16="http://schemas.microsoft.com/office/drawing/2014/main" id="{29BDAC0D-CDC6-60F8-D8F2-82E8EC257977}"/>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E8EBED"/>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4999B3C0-6D03-B57D-1935-D658BD93FC9F}"/>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E8EBED"/>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EE838F67-6EE2-6446-20F8-E92779F7257A}"/>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E8EBED"/>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FC62EE55-79F5-7540-0A4F-F9B03BFB3F38}"/>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E8EBED"/>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A041A05C-2F9D-DE98-0694-6AFA5D80CCFD}"/>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E8EBED"/>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371740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E6BF1DD7-AEB8-E1D7-95A3-97ED75027A81}"/>
              </a:ext>
            </a:extLst>
          </p:cNvPr>
          <p:cNvGrpSpPr/>
          <p:nvPr/>
        </p:nvGrpSpPr>
        <p:grpSpPr>
          <a:xfrm>
            <a:off x="7222067" y="939701"/>
            <a:ext cx="4969933" cy="5063384"/>
            <a:chOff x="7222067" y="939701"/>
            <a:chExt cx="4969933" cy="5063384"/>
          </a:xfrm>
          <a:solidFill>
            <a:srgbClr val="E8EBED"/>
          </a:solidFill>
        </p:grpSpPr>
        <p:grpSp>
          <p:nvGrpSpPr>
            <p:cNvPr id="10" name="Graphic 11">
              <a:extLst>
                <a:ext uri="{FF2B5EF4-FFF2-40B4-BE49-F238E27FC236}">
                  <a16:creationId xmlns:a16="http://schemas.microsoft.com/office/drawing/2014/main" id="{56F22A36-AC70-47FC-9A73-7ECE16E5BE64}"/>
                </a:ext>
              </a:extLst>
            </p:cNvPr>
            <p:cNvGrpSpPr/>
            <p:nvPr/>
          </p:nvGrpSpPr>
          <p:grpSpPr>
            <a:xfrm>
              <a:off x="7222067" y="939701"/>
              <a:ext cx="4014176" cy="5063384"/>
              <a:chOff x="7222067" y="939701"/>
              <a:chExt cx="4014176" cy="5063384"/>
            </a:xfrm>
            <a:solidFill>
              <a:srgbClr val="E8EBED"/>
            </a:solidFill>
          </p:grpSpPr>
          <p:sp>
            <p:nvSpPr>
              <p:cNvPr id="13" name="Puolivapaa piirto 12">
                <a:extLst>
                  <a:ext uri="{FF2B5EF4-FFF2-40B4-BE49-F238E27FC236}">
                    <a16:creationId xmlns:a16="http://schemas.microsoft.com/office/drawing/2014/main" id="{77553E00-2E03-ED29-CC7E-5310499A3D4D}"/>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E8EBED"/>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95319F2C-19EF-88A7-D702-37D13CB7015E}"/>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E8EBED"/>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B018F3D4-8D4E-19F9-180B-1176E9FA13FA}"/>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E8EBED"/>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C42D8F93-845C-5668-4E6C-94F9663EAF09}"/>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E8EBED"/>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0A79CD82-BBA6-2510-7884-8B744BD90658}"/>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E8EBED"/>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9AD695BC-F050-2657-BB64-DDA120A382FA}"/>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E8EBED"/>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C2E6C9EA-5BC0-15CA-699F-E4C9C22B83AC}"/>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E8EBED"/>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4988675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7549453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47269399-95B5-C03F-1B10-D39924F0E2A1}"/>
              </a:ext>
            </a:extLst>
          </p:cNvPr>
          <p:cNvGrpSpPr/>
          <p:nvPr/>
        </p:nvGrpSpPr>
        <p:grpSpPr>
          <a:xfrm>
            <a:off x="8235538" y="1419545"/>
            <a:ext cx="3669590" cy="4580660"/>
            <a:chOff x="8235538" y="1419545"/>
            <a:chExt cx="3669590" cy="4580660"/>
          </a:xfrm>
          <a:solidFill>
            <a:srgbClr val="E8EBED"/>
          </a:solidFill>
        </p:grpSpPr>
        <p:sp>
          <p:nvSpPr>
            <p:cNvPr id="6" name="Puolivapaa piirto 5">
              <a:extLst>
                <a:ext uri="{FF2B5EF4-FFF2-40B4-BE49-F238E27FC236}">
                  <a16:creationId xmlns:a16="http://schemas.microsoft.com/office/drawing/2014/main" id="{EC647A14-7A1F-E7D6-2012-CEA3F0D9B861}"/>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E8EBED"/>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BA2EAE4F-811C-A82A-5526-61BA7E98B4E5}"/>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B2F76D37-06CE-1BC8-29EA-DBA899521BE4}"/>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6943BFB8-F485-EE96-3459-F6E250D6D553}"/>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062204BC-01F3-F6D2-4979-A92FA2AE011C}"/>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E8EBED"/>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DD4A1386-61E9-0363-DF35-D7BD396973C6}"/>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E8EBED"/>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843098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3399595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301269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9191250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85305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76EA4343-FCCA-F582-B491-0088F7DB91AC}"/>
              </a:ext>
            </a:extLst>
          </p:cNvPr>
          <p:cNvGrpSpPr/>
          <p:nvPr/>
        </p:nvGrpSpPr>
        <p:grpSpPr>
          <a:xfrm>
            <a:off x="8235538" y="1419545"/>
            <a:ext cx="3669589" cy="4580660"/>
            <a:chOff x="8235538" y="1419545"/>
            <a:chExt cx="3669589" cy="4580660"/>
          </a:xfrm>
          <a:solidFill>
            <a:srgbClr val="FDE778"/>
          </a:solidFill>
        </p:grpSpPr>
        <p:sp>
          <p:nvSpPr>
            <p:cNvPr id="6" name="Puolivapaa piirto 5">
              <a:extLst>
                <a:ext uri="{FF2B5EF4-FFF2-40B4-BE49-F238E27FC236}">
                  <a16:creationId xmlns:a16="http://schemas.microsoft.com/office/drawing/2014/main" id="{98D7F242-725F-84CB-9F48-5CBB5AD6FB40}"/>
                </a:ext>
              </a:extLst>
            </p:cNvPr>
            <p:cNvSpPr/>
            <p:nvPr/>
          </p:nvSpPr>
          <p:spPr>
            <a:xfrm>
              <a:off x="10070332" y="1419545"/>
              <a:ext cx="917397" cy="916131"/>
            </a:xfrm>
            <a:custGeom>
              <a:avLst/>
              <a:gdLst>
                <a:gd name="connsiteX0" fmla="*/ 0 w 917397"/>
                <a:gd name="connsiteY0" fmla="*/ 916132 h 916131"/>
                <a:gd name="connsiteX1" fmla="*/ 917397 w 917397"/>
                <a:gd name="connsiteY1" fmla="*/ 0 h 916131"/>
                <a:gd name="connsiteX2" fmla="*/ 917397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7" y="0"/>
                  </a:cubicBezTo>
                  <a:lnTo>
                    <a:pt x="917397" y="916132"/>
                  </a:lnTo>
                  <a:lnTo>
                    <a:pt x="0" y="916132"/>
                  </a:lnTo>
                  <a:close/>
                </a:path>
              </a:pathLst>
            </a:custGeom>
            <a:solidFill>
              <a:srgbClr val="FDE778"/>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5398D0C2-F443-E16F-E72C-DE2DC94B722F}"/>
                </a:ext>
              </a:extLst>
            </p:cNvPr>
            <p:cNvSpPr/>
            <p:nvPr/>
          </p:nvSpPr>
          <p:spPr>
            <a:xfrm>
              <a:off x="10987729" y="1419545"/>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E05B0CAF-631F-F88A-D37C-1C3424F22D1F}"/>
                </a:ext>
              </a:extLst>
            </p:cNvPr>
            <p:cNvSpPr/>
            <p:nvPr/>
          </p:nvSpPr>
          <p:spPr>
            <a:xfrm>
              <a:off x="8235538" y="2335677"/>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50D84B60-1A1D-2268-D4B6-B50527C049A9}"/>
                </a:ext>
              </a:extLst>
            </p:cNvPr>
            <p:cNvSpPr/>
            <p:nvPr/>
          </p:nvSpPr>
          <p:spPr>
            <a:xfrm>
              <a:off x="8235538" y="3251809"/>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F6ADE3D5-A0A8-E4CF-0477-A47CC0CFFC77}"/>
                </a:ext>
              </a:extLst>
            </p:cNvPr>
            <p:cNvSpPr/>
            <p:nvPr/>
          </p:nvSpPr>
          <p:spPr>
            <a:xfrm>
              <a:off x="8235538" y="1419545"/>
              <a:ext cx="1834794" cy="916131"/>
            </a:xfrm>
            <a:custGeom>
              <a:avLst/>
              <a:gdLst>
                <a:gd name="connsiteX0" fmla="*/ 0 w 1834794"/>
                <a:gd name="connsiteY0" fmla="*/ 916132 h 916131"/>
                <a:gd name="connsiteX1" fmla="*/ 917397 w 1834794"/>
                <a:gd name="connsiteY1" fmla="*/ 0 h 916131"/>
                <a:gd name="connsiteX2" fmla="*/ 1834795 w 1834794"/>
                <a:gd name="connsiteY2" fmla="*/ 916132 h 916131"/>
                <a:gd name="connsiteX3" fmla="*/ 0 w 1834794"/>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4" h="916131">
                  <a:moveTo>
                    <a:pt x="0" y="916132"/>
                  </a:moveTo>
                  <a:cubicBezTo>
                    <a:pt x="0" y="410168"/>
                    <a:pt x="410735" y="0"/>
                    <a:pt x="917397" y="0"/>
                  </a:cubicBezTo>
                  <a:cubicBezTo>
                    <a:pt x="1424060" y="0"/>
                    <a:pt x="1834795" y="410168"/>
                    <a:pt x="1834795" y="916132"/>
                  </a:cubicBezTo>
                  <a:lnTo>
                    <a:pt x="0" y="916132"/>
                  </a:lnTo>
                  <a:close/>
                </a:path>
              </a:pathLst>
            </a:custGeom>
            <a:solidFill>
              <a:srgbClr val="FDE778"/>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3A1F4445-CB79-0AAE-549C-88B3DB4943CF}"/>
                </a:ext>
              </a:extLst>
            </p:cNvPr>
            <p:cNvSpPr/>
            <p:nvPr/>
          </p:nvSpPr>
          <p:spPr>
            <a:xfrm>
              <a:off x="8235538" y="4167941"/>
              <a:ext cx="917397" cy="1832263"/>
            </a:xfrm>
            <a:custGeom>
              <a:avLst/>
              <a:gdLst>
                <a:gd name="connsiteX0" fmla="*/ 917397 w 917397"/>
                <a:gd name="connsiteY0" fmla="*/ 1832264 h 1832263"/>
                <a:gd name="connsiteX1" fmla="*/ 0 w 917397"/>
                <a:gd name="connsiteY1" fmla="*/ 916132 h 1832263"/>
                <a:gd name="connsiteX2" fmla="*/ 917397 w 917397"/>
                <a:gd name="connsiteY2" fmla="*/ 0 h 1832263"/>
                <a:gd name="connsiteX3" fmla="*/ 917397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7" y="1832264"/>
                  </a:moveTo>
                  <a:cubicBezTo>
                    <a:pt x="410735" y="1832264"/>
                    <a:pt x="0" y="1422096"/>
                    <a:pt x="0" y="916132"/>
                  </a:cubicBezTo>
                  <a:cubicBezTo>
                    <a:pt x="0" y="410168"/>
                    <a:pt x="410735" y="0"/>
                    <a:pt x="917397" y="0"/>
                  </a:cubicBezTo>
                  <a:lnTo>
                    <a:pt x="917397" y="1832264"/>
                  </a:lnTo>
                  <a:close/>
                </a:path>
              </a:pathLst>
            </a:custGeom>
            <a:solidFill>
              <a:srgbClr val="FDE778"/>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34673128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rgbClr val="E8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6F940884-965B-F758-D731-6890FA64AE11}"/>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chemeClr val="bg1"/>
          </a:solidFill>
        </p:grpSpPr>
        <p:sp>
          <p:nvSpPr>
            <p:cNvPr id="5" name="Puolivapaa piirto 4">
              <a:extLst>
                <a:ext uri="{FF2B5EF4-FFF2-40B4-BE49-F238E27FC236}">
                  <a16:creationId xmlns:a16="http://schemas.microsoft.com/office/drawing/2014/main" id="{86A39B36-4CD5-2632-00BD-14EDA2D0D6C7}"/>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solidFill>
              <a:schemeClr val="bg1"/>
            </a:solid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9977E88F-12F9-379B-E439-55311A66C5D6}"/>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solidFill>
              <a:schemeClr val="bg1"/>
            </a:solid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9AE60398-BB72-7AF0-FBC1-6805A004A2B0}"/>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solidFill>
              <a:schemeClr val="bg1"/>
            </a:solid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CEDBF508-D36F-C0AA-566F-B0DBBB4D4639}"/>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solidFill>
              <a:schemeClr val="bg1"/>
            </a:solid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60317F13-C6BC-5A75-61C0-BE50FCBFE36B}"/>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solidFill>
              <a:schemeClr val="bg1"/>
            </a:solid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3FF7A919-B08B-000D-F5BF-662F220583E7}"/>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solidFill>
              <a:schemeClr val="bg1"/>
            </a:solid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77796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r>
              <a:rPr lang="fi"/>
              <a:t>Click icon to add chart</a:t>
            </a:r>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46987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79351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r>
              <a:rPr lang="fi"/>
              <a:t>Click to edit Master title style</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0581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159517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r>
              <a:rPr lang="fi"/>
              <a:t>Click to edit Master title style</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grpSp>
        <p:nvGrpSpPr>
          <p:cNvPr id="4" name="Kuva 13">
            <a:extLst>
              <a:ext uri="{FF2B5EF4-FFF2-40B4-BE49-F238E27FC236}">
                <a16:creationId xmlns:a16="http://schemas.microsoft.com/office/drawing/2014/main" id="{C5FA42D2-C2F5-781F-2356-4BC7FD3CB42F}"/>
              </a:ext>
              <a:ext uri="{C183D7F6-B498-43B3-948B-1728B52AA6E4}">
                <adec:decorative xmlns:adec="http://schemas.microsoft.com/office/drawing/2017/decorative" val="1"/>
              </a:ext>
            </a:extLst>
          </p:cNvPr>
          <p:cNvGrpSpPr/>
          <p:nvPr/>
        </p:nvGrpSpPr>
        <p:grpSpPr>
          <a:xfrm>
            <a:off x="6295149" y="1789043"/>
            <a:ext cx="5609978" cy="4493060"/>
            <a:chOff x="6295149" y="1789043"/>
            <a:chExt cx="5609978" cy="4493060"/>
          </a:xfrm>
          <a:solidFill>
            <a:srgbClr val="FFF0A9"/>
          </a:solidFill>
        </p:grpSpPr>
        <p:sp>
          <p:nvSpPr>
            <p:cNvPr id="5" name="Puolivapaa piirto 4">
              <a:extLst>
                <a:ext uri="{FF2B5EF4-FFF2-40B4-BE49-F238E27FC236}">
                  <a16:creationId xmlns:a16="http://schemas.microsoft.com/office/drawing/2014/main" id="{374D1321-6ADB-167B-B44E-A89A78B00BFE}"/>
                </a:ext>
              </a:extLst>
            </p:cNvPr>
            <p:cNvSpPr/>
            <p:nvPr/>
          </p:nvSpPr>
          <p:spPr>
            <a:xfrm>
              <a:off x="7417144" y="2912308"/>
              <a:ext cx="2243991" cy="1123265"/>
            </a:xfrm>
            <a:custGeom>
              <a:avLst/>
              <a:gdLst>
                <a:gd name="connsiteX0" fmla="*/ 2243991 w 2243991"/>
                <a:gd name="connsiteY0" fmla="*/ 1123265 h 1123265"/>
                <a:gd name="connsiteX1" fmla="*/ 1121996 w 2243991"/>
                <a:gd name="connsiteY1" fmla="*/ 0 h 1123265"/>
                <a:gd name="connsiteX2" fmla="*/ 0 w 2243991"/>
                <a:gd name="connsiteY2" fmla="*/ 1123265 h 1123265"/>
                <a:gd name="connsiteX3" fmla="*/ 2243991 w 2243991"/>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2243991" y="1123265"/>
                  </a:moveTo>
                  <a:cubicBezTo>
                    <a:pt x="2243991" y="502905"/>
                    <a:pt x="1741654" y="0"/>
                    <a:pt x="1121996" y="0"/>
                  </a:cubicBezTo>
                  <a:cubicBezTo>
                    <a:pt x="502337" y="0"/>
                    <a:pt x="0" y="502905"/>
                    <a:pt x="0" y="1123265"/>
                  </a:cubicBezTo>
                  <a:lnTo>
                    <a:pt x="2243991"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39016E1E-A466-1C63-438C-E0CEFC0E6EED}"/>
                </a:ext>
              </a:extLst>
            </p:cNvPr>
            <p:cNvSpPr/>
            <p:nvPr/>
          </p:nvSpPr>
          <p:spPr>
            <a:xfrm>
              <a:off x="8539140" y="1789043"/>
              <a:ext cx="2243991" cy="1123265"/>
            </a:xfrm>
            <a:custGeom>
              <a:avLst/>
              <a:gdLst>
                <a:gd name="connsiteX0" fmla="*/ 2243991 w 2243991"/>
                <a:gd name="connsiteY0" fmla="*/ 1123265 h 1123265"/>
                <a:gd name="connsiteX1" fmla="*/ 1121996 w 2243991"/>
                <a:gd name="connsiteY1" fmla="*/ 0 h 1123265"/>
                <a:gd name="connsiteX2" fmla="*/ 0 w 2243991"/>
                <a:gd name="connsiteY2" fmla="*/ 1123265 h 1123265"/>
                <a:gd name="connsiteX3" fmla="*/ 2243991 w 2243991"/>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2243991" y="1123265"/>
                  </a:moveTo>
                  <a:cubicBezTo>
                    <a:pt x="2243991" y="502905"/>
                    <a:pt x="1741654" y="0"/>
                    <a:pt x="1121996" y="0"/>
                  </a:cubicBezTo>
                  <a:cubicBezTo>
                    <a:pt x="502337" y="0"/>
                    <a:pt x="0" y="502905"/>
                    <a:pt x="0" y="1123265"/>
                  </a:cubicBezTo>
                  <a:lnTo>
                    <a:pt x="2243991"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4483A2CA-8D76-5FF8-3931-EEDCD98A8A74}"/>
                </a:ext>
              </a:extLst>
            </p:cNvPr>
            <p:cNvSpPr/>
            <p:nvPr/>
          </p:nvSpPr>
          <p:spPr>
            <a:xfrm>
              <a:off x="9661135" y="2912308"/>
              <a:ext cx="2243991" cy="2246530"/>
            </a:xfrm>
            <a:custGeom>
              <a:avLst/>
              <a:gdLst>
                <a:gd name="connsiteX0" fmla="*/ 2243991 w 2243991"/>
                <a:gd name="connsiteY0" fmla="*/ 2246530 h 2246530"/>
                <a:gd name="connsiteX1" fmla="*/ 0 w 2243991"/>
                <a:gd name="connsiteY1" fmla="*/ 0 h 2246530"/>
                <a:gd name="connsiteX2" fmla="*/ 0 w 2243991"/>
                <a:gd name="connsiteY2" fmla="*/ 2246530 h 2246530"/>
                <a:gd name="connsiteX3" fmla="*/ 2243991 w 2243991"/>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1" h="2246530">
                  <a:moveTo>
                    <a:pt x="2243991" y="2246530"/>
                  </a:moveTo>
                  <a:cubicBezTo>
                    <a:pt x="2243991" y="1005804"/>
                    <a:pt x="1239323" y="0"/>
                    <a:pt x="0" y="0"/>
                  </a:cubicBezTo>
                  <a:lnTo>
                    <a:pt x="0" y="2246530"/>
                  </a:lnTo>
                  <a:lnTo>
                    <a:pt x="2243991"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05C9A967-F798-8CF6-06BA-6D1A291FAF5B}"/>
                </a:ext>
              </a:extLst>
            </p:cNvPr>
            <p:cNvSpPr/>
            <p:nvPr/>
          </p:nvSpPr>
          <p:spPr>
            <a:xfrm>
              <a:off x="8539140" y="4035573"/>
              <a:ext cx="1121995" cy="1123265"/>
            </a:xfrm>
            <a:custGeom>
              <a:avLst/>
              <a:gdLst>
                <a:gd name="connsiteX0" fmla="*/ 1121996 w 1121995"/>
                <a:gd name="connsiteY0" fmla="*/ 1123265 h 1123265"/>
                <a:gd name="connsiteX1" fmla="*/ 0 w 1121995"/>
                <a:gd name="connsiteY1" fmla="*/ 0 h 1123265"/>
                <a:gd name="connsiteX2" fmla="*/ 0 w 1121995"/>
                <a:gd name="connsiteY2" fmla="*/ 1123265 h 1123265"/>
                <a:gd name="connsiteX3" fmla="*/ 1121996 w 1121995"/>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5"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B899E5CB-201B-F245-8DBD-BA0F78F80903}"/>
                </a:ext>
              </a:extLst>
            </p:cNvPr>
            <p:cNvSpPr/>
            <p:nvPr/>
          </p:nvSpPr>
          <p:spPr>
            <a:xfrm>
              <a:off x="6295149" y="5158838"/>
              <a:ext cx="2243991" cy="1123265"/>
            </a:xfrm>
            <a:custGeom>
              <a:avLst/>
              <a:gdLst>
                <a:gd name="connsiteX0" fmla="*/ 0 w 2243991"/>
                <a:gd name="connsiteY0" fmla="*/ 0 h 1123265"/>
                <a:gd name="connsiteX1" fmla="*/ 1121996 w 2243991"/>
                <a:gd name="connsiteY1" fmla="*/ 1123265 h 1123265"/>
                <a:gd name="connsiteX2" fmla="*/ 2243991 w 2243991"/>
                <a:gd name="connsiteY2" fmla="*/ 0 h 1123265"/>
                <a:gd name="connsiteX3" fmla="*/ 0 w 2243991"/>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0" y="0"/>
                  </a:moveTo>
                  <a:cubicBezTo>
                    <a:pt x="0" y="620360"/>
                    <a:pt x="502337" y="1123265"/>
                    <a:pt x="1121996" y="1123265"/>
                  </a:cubicBezTo>
                  <a:cubicBezTo>
                    <a:pt x="1741654" y="1123265"/>
                    <a:pt x="2243991" y="620360"/>
                    <a:pt x="2243991"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6776D11B-0A8E-BB24-87E3-D1D978D8B136}"/>
                </a:ext>
              </a:extLst>
            </p:cNvPr>
            <p:cNvSpPr/>
            <p:nvPr/>
          </p:nvSpPr>
          <p:spPr>
            <a:xfrm>
              <a:off x="9661135" y="5158838"/>
              <a:ext cx="1121995" cy="1123265"/>
            </a:xfrm>
            <a:custGeom>
              <a:avLst/>
              <a:gdLst>
                <a:gd name="connsiteX0" fmla="*/ 1121996 w 1121995"/>
                <a:gd name="connsiteY0" fmla="*/ 1123265 h 1123265"/>
                <a:gd name="connsiteX1" fmla="*/ 0 w 1121995"/>
                <a:gd name="connsiteY1" fmla="*/ 0 h 1123265"/>
                <a:gd name="connsiteX2" fmla="*/ 0 w 1121995"/>
                <a:gd name="connsiteY2" fmla="*/ 1123265 h 1123265"/>
                <a:gd name="connsiteX3" fmla="*/ 1121996 w 1121995"/>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5"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9538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yhj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06E1-CB9B-4555-A95E-00D351BEF21C}"/>
              </a:ext>
            </a:extLst>
          </p:cNvPr>
          <p:cNvSpPr>
            <a:spLocks noGrp="1"/>
          </p:cNvSpPr>
          <p:nvPr>
            <p:ph type="title"/>
          </p:nvPr>
        </p:nvSpPr>
        <p:spPr>
          <a:xfrm>
            <a:off x="738183" y="317501"/>
            <a:ext cx="9236241" cy="1325563"/>
          </a:xfrm>
        </p:spPr>
        <p:txBody>
          <a:bodyPr rtlCol="0"/>
          <a:lstStyle/>
          <a:p>
            <a:pPr rtl="0"/>
            <a:r>
              <a:rPr lang="fi"/>
              <a:t>Muokkaa ots. perustyyl. napsautt.</a:t>
            </a:r>
            <a:endParaRPr lang="fi-FI" dirty="0"/>
          </a:p>
        </p:txBody>
      </p:sp>
      <p:sp>
        <p:nvSpPr>
          <p:cNvPr id="6" name="Content Placeholder 2">
            <a:extLst>
              <a:ext uri="{FF2B5EF4-FFF2-40B4-BE49-F238E27FC236}">
                <a16:creationId xmlns:a16="http://schemas.microsoft.com/office/drawing/2014/main" id="{882EBE8D-BFD2-49C5-A0D3-49E30EE30324}"/>
              </a:ext>
            </a:extLst>
          </p:cNvPr>
          <p:cNvSpPr>
            <a:spLocks noGrp="1"/>
          </p:cNvSpPr>
          <p:nvPr>
            <p:ph sz="half" idx="1"/>
          </p:nvPr>
        </p:nvSpPr>
        <p:spPr>
          <a:xfrm>
            <a:off x="738183" y="2068526"/>
            <a:ext cx="4895850" cy="4351338"/>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fi-FI" dirty="0"/>
          </a:p>
        </p:txBody>
      </p:sp>
      <p:sp>
        <p:nvSpPr>
          <p:cNvPr id="9" name="Content Placeholder 3">
            <a:extLst>
              <a:ext uri="{FF2B5EF4-FFF2-40B4-BE49-F238E27FC236}">
                <a16:creationId xmlns:a16="http://schemas.microsoft.com/office/drawing/2014/main" id="{DB157361-2A0D-4AE9-B311-18BABB1B1E3C}"/>
              </a:ext>
            </a:extLst>
          </p:cNvPr>
          <p:cNvSpPr>
            <a:spLocks noGrp="1"/>
          </p:cNvSpPr>
          <p:nvPr>
            <p:ph sz="half" idx="2" hasCustomPrompt="1"/>
          </p:nvPr>
        </p:nvSpPr>
        <p:spPr>
          <a:xfrm>
            <a:off x="6072183" y="1763487"/>
            <a:ext cx="5181600" cy="4656378"/>
          </a:xfrm>
          <a:solidFill>
            <a:schemeClr val="tx1">
              <a:lumMod val="40000"/>
              <a:lumOff val="60000"/>
            </a:schemeClr>
          </a:solidFill>
        </p:spPr>
        <p:txBody>
          <a:bodyPr rtlCol="0" anchor="t"/>
          <a:lstStyle>
            <a:lvl1pPr marL="0" indent="0" algn="ctr">
              <a:buNone/>
              <a:defRPr/>
            </a:lvl1pPr>
          </a:lstStyle>
          <a:p>
            <a:pPr lvl="0" rtl="0"/>
            <a:r>
              <a:rPr lang="fi"/>
              <a:t>Kuva- /taulukkopaikka</a:t>
            </a:r>
            <a:endParaRPr lang="fi-FI" dirty="0"/>
          </a:p>
        </p:txBody>
      </p:sp>
    </p:spTree>
    <p:extLst>
      <p:ext uri="{BB962C8B-B14F-4D97-AF65-F5344CB8AC3E}">
        <p14:creationId xmlns:p14="http://schemas.microsoft.com/office/powerpoint/2010/main" val="2862135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9861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r>
              <a:rPr lang="fi"/>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375409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8097C9F-F267-CA6A-D8DB-1314406FBE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90902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C5BDA92-9502-ECF1-C26A-A5A31D790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94480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B2FB9622-26E3-2F88-8D30-1DC8A3E1BC99}"/>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FB479"/>
          </a:solidFill>
        </p:grpSpPr>
        <p:sp>
          <p:nvSpPr>
            <p:cNvPr id="4" name="Puolivapaa piirto 3">
              <a:extLst>
                <a:ext uri="{FF2B5EF4-FFF2-40B4-BE49-F238E27FC236}">
                  <a16:creationId xmlns:a16="http://schemas.microsoft.com/office/drawing/2014/main" id="{DAACDDE7-AB1B-E868-F4D4-0051997CA027}"/>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4D32BDA0-D66A-C1AD-B427-33A8BB8F3488}"/>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B772A525-D815-E158-D5BE-1503A5197316}"/>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06E7532D-B75C-3C48-61AD-7260AE8F5673}"/>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1C4C3120-A621-2C00-49C5-3526EC074025}"/>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4F51C0E8-9BE5-B31E-55B0-149634EB60A4}"/>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5" name="Picture 4">
            <a:extLst>
              <a:ext uri="{FF2B5EF4-FFF2-40B4-BE49-F238E27FC236}">
                <a16:creationId xmlns:a16="http://schemas.microsoft.com/office/drawing/2014/main" id="{9B75614B-F090-E54C-5B18-B69F5B36E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26234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7BEF6754-D7E9-65B4-C674-47BA79E54FCA}"/>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FB479"/>
          </a:solidFill>
        </p:grpSpPr>
        <p:sp>
          <p:nvSpPr>
            <p:cNvPr id="3" name="Puolivapaa piirto 2">
              <a:extLst>
                <a:ext uri="{FF2B5EF4-FFF2-40B4-BE49-F238E27FC236}">
                  <a16:creationId xmlns:a16="http://schemas.microsoft.com/office/drawing/2014/main" id="{50F2FD7E-0229-2BF0-5247-FA517AB47ABC}"/>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7A02594C-7D59-B67F-D866-AEE2EDB70B5F}"/>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4BA1667B-5CB3-1F0C-9143-726B7E766BA0}"/>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5AFC727D-CF59-CEA1-26AA-4D9B4E39C670}"/>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059328AD-FCC0-4D52-5B72-E307363F12EE}"/>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0003627C-F509-CFAB-9E31-B2A93B599C1C}"/>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5" name="Picture 4">
            <a:extLst>
              <a:ext uri="{FF2B5EF4-FFF2-40B4-BE49-F238E27FC236}">
                <a16:creationId xmlns:a16="http://schemas.microsoft.com/office/drawing/2014/main" id="{F7AA493D-A86C-6940-A1BD-F94FAE83A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546014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24770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1100885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82565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853FF7E-162B-6F9D-246A-9A8318B06AA9}"/>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9AD73"/>
          </a:solidFill>
        </p:grpSpPr>
        <p:grpSp>
          <p:nvGrpSpPr>
            <p:cNvPr id="6" name="Graphic 11">
              <a:extLst>
                <a:ext uri="{FF2B5EF4-FFF2-40B4-BE49-F238E27FC236}">
                  <a16:creationId xmlns:a16="http://schemas.microsoft.com/office/drawing/2014/main" id="{2A3AACD4-C322-4CED-26A1-BDC6783A9235}"/>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9AD73"/>
            </a:solidFill>
          </p:grpSpPr>
          <p:sp>
            <p:nvSpPr>
              <p:cNvPr id="10" name="Puolivapaa piirto 9">
                <a:extLst>
                  <a:ext uri="{FF2B5EF4-FFF2-40B4-BE49-F238E27FC236}">
                    <a16:creationId xmlns:a16="http://schemas.microsoft.com/office/drawing/2014/main" id="{6CDC246E-93A3-204A-6F08-C11F8DF00046}"/>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9AD73"/>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4878C0FF-2E8A-24A2-5BE0-7BF31CBCBB3B}"/>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9AD73"/>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F5A09362-65C2-673F-315D-1936FEA93F65}"/>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9AD73"/>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09B9A655-92D6-C137-4867-B978A354466C}"/>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9AD73"/>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8345EEB5-DC9E-06C5-5CD4-724E21997C21}"/>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9AD73"/>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608770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BE968A4D-8EF9-DDBE-59FB-D052B055A5DC}"/>
              </a:ext>
            </a:extLst>
          </p:cNvPr>
          <p:cNvGrpSpPr/>
          <p:nvPr/>
        </p:nvGrpSpPr>
        <p:grpSpPr>
          <a:xfrm>
            <a:off x="7222067" y="939701"/>
            <a:ext cx="4969933" cy="5063384"/>
            <a:chOff x="7222067" y="939701"/>
            <a:chExt cx="4969933" cy="5063384"/>
          </a:xfrm>
          <a:solidFill>
            <a:srgbClr val="F9AD73"/>
          </a:solidFill>
        </p:grpSpPr>
        <p:grpSp>
          <p:nvGrpSpPr>
            <p:cNvPr id="10" name="Graphic 11">
              <a:extLst>
                <a:ext uri="{FF2B5EF4-FFF2-40B4-BE49-F238E27FC236}">
                  <a16:creationId xmlns:a16="http://schemas.microsoft.com/office/drawing/2014/main" id="{E4515259-0EAB-1F0E-AE65-DBBF75B2D582}"/>
                </a:ext>
              </a:extLst>
            </p:cNvPr>
            <p:cNvGrpSpPr/>
            <p:nvPr/>
          </p:nvGrpSpPr>
          <p:grpSpPr>
            <a:xfrm>
              <a:off x="7222067" y="939701"/>
              <a:ext cx="4014176" cy="5063384"/>
              <a:chOff x="7222067" y="939701"/>
              <a:chExt cx="4014176" cy="5063384"/>
            </a:xfrm>
            <a:solidFill>
              <a:srgbClr val="F9AD73"/>
            </a:solidFill>
          </p:grpSpPr>
          <p:sp>
            <p:nvSpPr>
              <p:cNvPr id="13" name="Puolivapaa piirto 12">
                <a:extLst>
                  <a:ext uri="{FF2B5EF4-FFF2-40B4-BE49-F238E27FC236}">
                    <a16:creationId xmlns:a16="http://schemas.microsoft.com/office/drawing/2014/main" id="{5DD41CD8-3B79-4454-A1F3-19FE6C7C7B63}"/>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9AD73"/>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4F6E4B95-279D-E299-02F5-67172FEFED7A}"/>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9AD73"/>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0A98DDC3-5528-ED30-B833-98F8E3CC7F4D}"/>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9AD73"/>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802D2667-79A3-DA96-4B94-E68D40320D82}"/>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9AD73"/>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F3BAD31E-4BE1-5658-91BE-9E490B47C0DD}"/>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9AD73"/>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7AE63BDE-4E30-C148-2DA2-D0D979AAA6AD}"/>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9AD73"/>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8F1C3FD4-1697-FE43-3457-B5EB30F0FBB8}"/>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9AD73"/>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22644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65090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r>
              <a:rPr lang="fi"/>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814827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A5C91F67-C0C1-4825-05A8-FBE6D40E791E}"/>
              </a:ext>
            </a:extLst>
          </p:cNvPr>
          <p:cNvGrpSpPr/>
          <p:nvPr/>
        </p:nvGrpSpPr>
        <p:grpSpPr>
          <a:xfrm>
            <a:off x="8235538" y="1419545"/>
            <a:ext cx="3669590" cy="4580660"/>
            <a:chOff x="8235538" y="1419545"/>
            <a:chExt cx="3669590" cy="4580660"/>
          </a:xfrm>
          <a:solidFill>
            <a:srgbClr val="F9AD73"/>
          </a:solidFill>
        </p:grpSpPr>
        <p:sp>
          <p:nvSpPr>
            <p:cNvPr id="6" name="Puolivapaa piirto 5">
              <a:extLst>
                <a:ext uri="{FF2B5EF4-FFF2-40B4-BE49-F238E27FC236}">
                  <a16:creationId xmlns:a16="http://schemas.microsoft.com/office/drawing/2014/main" id="{67B34500-3C28-4EC2-94D3-FC3555354A38}"/>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9AD73"/>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78851CB1-50FA-0C8B-F461-CF3B108A78CB}"/>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6E73FC4F-8E59-A4A7-E6D3-C1E24B5BB6F7}"/>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3B71C709-BB8B-609A-A059-BEE5BCEDAD82}"/>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344442FC-C49C-F529-58C0-BAAF555C0104}"/>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9AD73"/>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70A93FC5-D110-D9AA-4636-C6CC3875C074}"/>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9AD73"/>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805150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770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868247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23384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1387048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421BDA3E-7AC6-475E-4F51-638F34180938}"/>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FB479"/>
          </a:solidFill>
        </p:grpSpPr>
        <p:sp>
          <p:nvSpPr>
            <p:cNvPr id="5" name="Puolivapaa piirto 4">
              <a:extLst>
                <a:ext uri="{FF2B5EF4-FFF2-40B4-BE49-F238E27FC236}">
                  <a16:creationId xmlns:a16="http://schemas.microsoft.com/office/drawing/2014/main" id="{6BC61AD0-1533-2EAB-4FB4-291ECB4E043C}"/>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57D1555F-224F-5325-BD3C-F64B37A36B87}"/>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E7619D50-3A9A-555A-A28A-38CFB449EE77}"/>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2FE5E5C0-1819-4AF8-AD8A-58B893A596AC}"/>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729713D6-9A42-CAC0-5510-D9237854CD9A}"/>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9C833A2E-3965-0D3E-5BE8-C0EB398DDA6C}"/>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437086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4289558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45885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77053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4"/>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808A73A4-B18C-363C-859E-A1785D0804B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CFEAF3"/>
          </a:solidFill>
        </p:grpSpPr>
        <p:sp>
          <p:nvSpPr>
            <p:cNvPr id="4" name="Puolivapaa piirto 3">
              <a:extLst>
                <a:ext uri="{FF2B5EF4-FFF2-40B4-BE49-F238E27FC236}">
                  <a16:creationId xmlns:a16="http://schemas.microsoft.com/office/drawing/2014/main" id="{B4484038-DB33-199C-3AF6-AB9442F9EEB9}"/>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717DAFF8-9A1E-2DA0-1E91-8C5EC5C3BB3F}"/>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02ECCBE2-8E65-E106-E16E-530CACB6F09A}"/>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66393444-EBA6-0639-9E16-A41113AB8464}"/>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D1D02C90-98E2-2E2C-7F49-BAD8D3699541}"/>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8974E12B-EC9A-89E3-8D4A-30F1C8316A28}"/>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83054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r>
              <a:rPr lang="fi"/>
              <a:t>Click to edit Master title style</a:t>
            </a:r>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12">
            <a:extLst>
              <a:ext uri="{FF2B5EF4-FFF2-40B4-BE49-F238E27FC236}">
                <a16:creationId xmlns:a16="http://schemas.microsoft.com/office/drawing/2014/main" id="{69A5E6D3-45EC-3A41-B4C6-66B27749F376}"/>
              </a:ext>
              <a:ext uri="{C183D7F6-B498-43B3-948B-1728B52AA6E4}">
                <adec:decorative xmlns:adec="http://schemas.microsoft.com/office/drawing/2017/decorative" val="1"/>
              </a:ext>
            </a:extLst>
          </p:cNvPr>
          <p:cNvGrpSpPr/>
          <p:nvPr/>
        </p:nvGrpSpPr>
        <p:grpSpPr>
          <a:xfrm>
            <a:off x="6387868" y="1622074"/>
            <a:ext cx="5464328" cy="4368927"/>
            <a:chOff x="6387868" y="1622074"/>
            <a:chExt cx="5464328" cy="4368927"/>
          </a:xfrm>
          <a:solidFill>
            <a:srgbClr val="FFF0A9"/>
          </a:solidFill>
        </p:grpSpPr>
        <p:sp>
          <p:nvSpPr>
            <p:cNvPr id="4" name="Puolivapaa piirto 3">
              <a:extLst>
                <a:ext uri="{FF2B5EF4-FFF2-40B4-BE49-F238E27FC236}">
                  <a16:creationId xmlns:a16="http://schemas.microsoft.com/office/drawing/2014/main" id="{B65F9526-DDDA-E82B-5B9E-833A1F824CAB}"/>
                </a:ext>
              </a:extLst>
            </p:cNvPr>
            <p:cNvSpPr/>
            <p:nvPr/>
          </p:nvSpPr>
          <p:spPr>
            <a:xfrm>
              <a:off x="8573599" y="2714305"/>
              <a:ext cx="2185731" cy="1092231"/>
            </a:xfrm>
            <a:custGeom>
              <a:avLst/>
              <a:gdLst>
                <a:gd name="connsiteX0" fmla="*/ 0 w 2185731"/>
                <a:gd name="connsiteY0" fmla="*/ 1092232 h 1092231"/>
                <a:gd name="connsiteX1" fmla="*/ 1092866 w 2185731"/>
                <a:gd name="connsiteY1" fmla="*/ 0 h 1092231"/>
                <a:gd name="connsiteX2" fmla="*/ 2185731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1" y="489010"/>
                    <a:pt x="2185731" y="1092232"/>
                  </a:cubicBezTo>
                  <a:lnTo>
                    <a:pt x="0" y="1092232"/>
                  </a:lnTo>
                  <a:close/>
                </a:path>
              </a:pathLst>
            </a:custGeom>
            <a:grpFill/>
            <a:ln w="6335" cap="flat">
              <a:noFill/>
              <a:prstDash val="solid"/>
              <a:miter/>
            </a:ln>
          </p:spPr>
          <p:txBody>
            <a:bodyPr rtlCol="0" anchor="ctr"/>
            <a:lstStyle/>
            <a:p>
              <a:pPr rtl="0"/>
              <a:endParaRPr lang="fi-FI"/>
            </a:p>
          </p:txBody>
        </p:sp>
        <p:sp>
          <p:nvSpPr>
            <p:cNvPr id="5" name="Puolivapaa piirto 4">
              <a:extLst>
                <a:ext uri="{FF2B5EF4-FFF2-40B4-BE49-F238E27FC236}">
                  <a16:creationId xmlns:a16="http://schemas.microsoft.com/office/drawing/2014/main" id="{45A071FE-3A2B-39F2-7D41-CD70A1B8D111}"/>
                </a:ext>
              </a:extLst>
            </p:cNvPr>
            <p:cNvSpPr/>
            <p:nvPr/>
          </p:nvSpPr>
          <p:spPr>
            <a:xfrm>
              <a:off x="7480733" y="1622074"/>
              <a:ext cx="2185731" cy="1092231"/>
            </a:xfrm>
            <a:custGeom>
              <a:avLst/>
              <a:gdLst>
                <a:gd name="connsiteX0" fmla="*/ 0 w 2185731"/>
                <a:gd name="connsiteY0" fmla="*/ 1092232 h 1092231"/>
                <a:gd name="connsiteX1" fmla="*/ 1092866 w 2185731"/>
                <a:gd name="connsiteY1" fmla="*/ 0 h 1092231"/>
                <a:gd name="connsiteX2" fmla="*/ 2185731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1" y="489010"/>
                    <a:pt x="2185731"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8F772E90-4613-585D-C033-2487467FA1CB}"/>
                </a:ext>
              </a:extLst>
            </p:cNvPr>
            <p:cNvSpPr/>
            <p:nvPr/>
          </p:nvSpPr>
          <p:spPr>
            <a:xfrm>
              <a:off x="6387868" y="2714305"/>
              <a:ext cx="2185731" cy="2184463"/>
            </a:xfrm>
            <a:custGeom>
              <a:avLst/>
              <a:gdLst>
                <a:gd name="connsiteX0" fmla="*/ 0 w 2185731"/>
                <a:gd name="connsiteY0" fmla="*/ 2184464 h 2184463"/>
                <a:gd name="connsiteX1" fmla="*/ 2185731 w 2185731"/>
                <a:gd name="connsiteY1" fmla="*/ 0 h 2184463"/>
                <a:gd name="connsiteX2" fmla="*/ 2185731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1" y="0"/>
                  </a:cubicBezTo>
                  <a:lnTo>
                    <a:pt x="2185731" y="2184464"/>
                  </a:lnTo>
                  <a:lnTo>
                    <a:pt x="0" y="2184464"/>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F0EEB610-FF20-C289-40F2-D0AAF64C4948}"/>
                </a:ext>
              </a:extLst>
            </p:cNvPr>
            <p:cNvSpPr/>
            <p:nvPr/>
          </p:nvSpPr>
          <p:spPr>
            <a:xfrm>
              <a:off x="8573599" y="38065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A4F5B693-542B-CEB9-A2CD-56D5171A8A06}"/>
                </a:ext>
              </a:extLst>
            </p:cNvPr>
            <p:cNvSpPr/>
            <p:nvPr/>
          </p:nvSpPr>
          <p:spPr>
            <a:xfrm>
              <a:off x="9666464" y="4898769"/>
              <a:ext cx="2185731" cy="1092231"/>
            </a:xfrm>
            <a:custGeom>
              <a:avLst/>
              <a:gdLst>
                <a:gd name="connsiteX0" fmla="*/ 2185731 w 2185731"/>
                <a:gd name="connsiteY0" fmla="*/ 0 h 1092231"/>
                <a:gd name="connsiteX1" fmla="*/ 1092866 w 2185731"/>
                <a:gd name="connsiteY1" fmla="*/ 1092232 h 1092231"/>
                <a:gd name="connsiteX2" fmla="*/ 0 w 2185731"/>
                <a:gd name="connsiteY2" fmla="*/ 0 h 1092231"/>
                <a:gd name="connsiteX3" fmla="*/ 2185731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1" y="0"/>
                  </a:moveTo>
                  <a:cubicBezTo>
                    <a:pt x="2185731" y="603222"/>
                    <a:pt x="1696438" y="1092232"/>
                    <a:pt x="1092866" y="1092232"/>
                  </a:cubicBezTo>
                  <a:cubicBezTo>
                    <a:pt x="489294" y="1092232"/>
                    <a:pt x="0" y="603222"/>
                    <a:pt x="0" y="0"/>
                  </a:cubicBezTo>
                  <a:lnTo>
                    <a:pt x="2185731" y="0"/>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B44DA913-506E-B959-0463-32BA4C896C70}"/>
                </a:ext>
              </a:extLst>
            </p:cNvPr>
            <p:cNvSpPr/>
            <p:nvPr/>
          </p:nvSpPr>
          <p:spPr>
            <a:xfrm>
              <a:off x="7480733" y="48987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3345185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6BC62669-0775-1D1A-9482-14835FEEECDB}"/>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CFEAF3"/>
          </a:solidFill>
        </p:grpSpPr>
        <p:sp>
          <p:nvSpPr>
            <p:cNvPr id="3" name="Puolivapaa piirto 2">
              <a:extLst>
                <a:ext uri="{FF2B5EF4-FFF2-40B4-BE49-F238E27FC236}">
                  <a16:creationId xmlns:a16="http://schemas.microsoft.com/office/drawing/2014/main" id="{57B9B3F1-A94C-1920-6F95-D4E3FF146B35}"/>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D7728A4E-8930-3405-8F7B-5A420E41FBB4}"/>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0A058171-190B-0C55-6E26-48610331E43A}"/>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11129E7C-4F87-2E6A-0698-743D65C8F67E}"/>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0BDA5FB0-6DFF-22BB-2D3F-D65560832313}"/>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6CEAABB2-C32B-6D56-07D0-EF2560C8EDB6}"/>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940175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013315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900587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599847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5A206DB9-3A7B-760C-6C36-1987E78DB80C}"/>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C8E3EC"/>
          </a:solidFill>
        </p:grpSpPr>
        <p:grpSp>
          <p:nvGrpSpPr>
            <p:cNvPr id="6" name="Graphic 11">
              <a:extLst>
                <a:ext uri="{FF2B5EF4-FFF2-40B4-BE49-F238E27FC236}">
                  <a16:creationId xmlns:a16="http://schemas.microsoft.com/office/drawing/2014/main" id="{E3DF778C-936E-84FD-E409-23B8DABA837E}"/>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C8E3EC"/>
            </a:solidFill>
          </p:grpSpPr>
          <p:sp>
            <p:nvSpPr>
              <p:cNvPr id="10" name="Puolivapaa piirto 9">
                <a:extLst>
                  <a:ext uri="{FF2B5EF4-FFF2-40B4-BE49-F238E27FC236}">
                    <a16:creationId xmlns:a16="http://schemas.microsoft.com/office/drawing/2014/main" id="{DE3A642F-376C-CAED-7F8E-29B0E1E1F1EA}"/>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C8E3EC"/>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D6604CA3-1EFC-1B67-9348-E1C7B7DEA978}"/>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C8E3EC"/>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A80F0357-774E-67BC-DA97-B90A92C6B2BC}"/>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8E3EC"/>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61C8963B-9EFF-C559-9D3B-3A88678576D2}"/>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8E3EC"/>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B9403C7C-3FC8-7C92-BC97-51657D76D66E}"/>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C8E3EC"/>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973747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139D5545-8A75-8C73-CC20-B2BA20350D84}"/>
              </a:ext>
            </a:extLst>
          </p:cNvPr>
          <p:cNvGrpSpPr/>
          <p:nvPr/>
        </p:nvGrpSpPr>
        <p:grpSpPr>
          <a:xfrm>
            <a:off x="7222067" y="939701"/>
            <a:ext cx="4969933" cy="5063384"/>
            <a:chOff x="7222067" y="939701"/>
            <a:chExt cx="4969933" cy="5063384"/>
          </a:xfrm>
          <a:solidFill>
            <a:srgbClr val="C8E3EC"/>
          </a:solidFill>
        </p:grpSpPr>
        <p:grpSp>
          <p:nvGrpSpPr>
            <p:cNvPr id="10" name="Graphic 11">
              <a:extLst>
                <a:ext uri="{FF2B5EF4-FFF2-40B4-BE49-F238E27FC236}">
                  <a16:creationId xmlns:a16="http://schemas.microsoft.com/office/drawing/2014/main" id="{1B8AB4AE-F784-9F0D-AFF9-909A5A3DD130}"/>
                </a:ext>
              </a:extLst>
            </p:cNvPr>
            <p:cNvGrpSpPr/>
            <p:nvPr/>
          </p:nvGrpSpPr>
          <p:grpSpPr>
            <a:xfrm>
              <a:off x="7222067" y="939701"/>
              <a:ext cx="4014176" cy="5063384"/>
              <a:chOff x="7222067" y="939701"/>
              <a:chExt cx="4014176" cy="5063384"/>
            </a:xfrm>
            <a:solidFill>
              <a:srgbClr val="C8E3EC"/>
            </a:solidFill>
          </p:grpSpPr>
          <p:sp>
            <p:nvSpPr>
              <p:cNvPr id="13" name="Puolivapaa piirto 12">
                <a:extLst>
                  <a:ext uri="{FF2B5EF4-FFF2-40B4-BE49-F238E27FC236}">
                    <a16:creationId xmlns:a16="http://schemas.microsoft.com/office/drawing/2014/main" id="{5EC4F841-230D-5794-AC0E-6D8F5763452B}"/>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C8E3EC"/>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EAD16341-7415-E070-5390-87B2A3D1633D}"/>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C8E3EC"/>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E08F190F-F5F4-049E-40A6-870FBDACAAC6}"/>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C8E3EC"/>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276C1C4E-249C-1A2F-E2DB-7155B6EE03EC}"/>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C8E3EC"/>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B32BE10C-417E-B0E6-681F-BD02BB8ABEDB}"/>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8E3EC"/>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E9587CCB-1FFC-8A17-59C0-59A98DB0B655}"/>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8E3EC"/>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4247E485-7004-79E6-615A-88D807E06C96}"/>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C8E3EC"/>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3071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832594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1161CEDC-2DA9-ED8F-E2A5-FFAD1911E7F3}"/>
              </a:ext>
            </a:extLst>
          </p:cNvPr>
          <p:cNvGrpSpPr/>
          <p:nvPr/>
        </p:nvGrpSpPr>
        <p:grpSpPr>
          <a:xfrm>
            <a:off x="8235538" y="1419545"/>
            <a:ext cx="3669590" cy="4580660"/>
            <a:chOff x="8235538" y="1419545"/>
            <a:chExt cx="3669590" cy="4580660"/>
          </a:xfrm>
          <a:solidFill>
            <a:srgbClr val="C8E3EC"/>
          </a:solidFill>
        </p:grpSpPr>
        <p:sp>
          <p:nvSpPr>
            <p:cNvPr id="6" name="Puolivapaa piirto 5">
              <a:extLst>
                <a:ext uri="{FF2B5EF4-FFF2-40B4-BE49-F238E27FC236}">
                  <a16:creationId xmlns:a16="http://schemas.microsoft.com/office/drawing/2014/main" id="{5492CBD6-6666-A742-551F-B70FF5187578}"/>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C8E3EC"/>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766D3D29-5C9A-F2CB-4F92-524D1BE2C384}"/>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81E332E5-1BE5-C63C-50DA-6A11B6DD44E1}"/>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3AE62374-D46C-23DC-5934-CA1F34850604}"/>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64656C2D-C2F0-92BA-5976-6E770E2963CA}"/>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C8E3EC"/>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AB97873A-C209-C50E-3480-2FE45D67C679}"/>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C8E3EC"/>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46241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808308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44710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r>
              <a:rPr lang="fi"/>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702ACD1A-0040-91C7-69D5-ACB70F5A7CC1}"/>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FF0A9"/>
          </a:solidFill>
        </p:grpSpPr>
        <p:sp>
          <p:nvSpPr>
            <p:cNvPr id="3" name="Puolivapaa piirto 2">
              <a:extLst>
                <a:ext uri="{FF2B5EF4-FFF2-40B4-BE49-F238E27FC236}">
                  <a16:creationId xmlns:a16="http://schemas.microsoft.com/office/drawing/2014/main" id="{ED166739-43E7-94C7-3421-3EF51B7C68DE}"/>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3D9C1881-0CCB-1231-AD87-E12A35114368}"/>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7C157231-32CE-47BF-7587-EA4A6F429062}"/>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8BFB5093-F89D-80F5-6B66-15DB5F429FD9}"/>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DB17AA66-B27A-C30D-4910-2693C53FC895}"/>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59F458AE-70BD-2CCB-985A-C3934E1459CD}"/>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608224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04870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3644025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F704866E-55BA-F9FE-1C69-0EB26FD93392}"/>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CFEAF3"/>
          </a:solidFill>
        </p:grpSpPr>
        <p:sp>
          <p:nvSpPr>
            <p:cNvPr id="5" name="Puolivapaa piirto 4">
              <a:extLst>
                <a:ext uri="{FF2B5EF4-FFF2-40B4-BE49-F238E27FC236}">
                  <a16:creationId xmlns:a16="http://schemas.microsoft.com/office/drawing/2014/main" id="{727F3C01-E3EA-837D-5812-6C442A3FC36F}"/>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C49AD0AA-0E84-5CC5-4203-5569646F533F}"/>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7EC9AE74-F3BA-6E75-1978-9BE3F0C01CB9}"/>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F55478A1-5167-5363-1737-1E758140A072}"/>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FC599C75-4BE3-3E26-CDF7-94294E0B3E73}"/>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75A1D388-F942-E054-945D-D44D78E6A727}"/>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560686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514281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137928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033118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5"/>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BD3D14A2-2C34-53BB-542F-37A000D91D71}"/>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D2E4E1"/>
          </a:solidFill>
        </p:grpSpPr>
        <p:sp>
          <p:nvSpPr>
            <p:cNvPr id="4" name="Puolivapaa piirto 3">
              <a:extLst>
                <a:ext uri="{FF2B5EF4-FFF2-40B4-BE49-F238E27FC236}">
                  <a16:creationId xmlns:a16="http://schemas.microsoft.com/office/drawing/2014/main" id="{EEE7ED1D-437C-FBC1-59F8-A431CD5ABCC3}"/>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2D017D8F-6E50-A55C-CEC2-C9AA72C9D5F9}"/>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291E7613-F991-63CC-4BD4-6E508E4D1089}"/>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F8172874-0D18-8062-AFAA-108A19C21E12}"/>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D6842D1E-62E8-31F4-B5C6-B182F8329D76}"/>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CA5339AB-765A-00AB-63F5-367008D45C79}"/>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71427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F64DC3B0-C30E-2EAB-4D10-9DBCEC9D5601}"/>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D2E4E1"/>
          </a:solidFill>
        </p:grpSpPr>
        <p:sp>
          <p:nvSpPr>
            <p:cNvPr id="3" name="Puolivapaa piirto 2">
              <a:extLst>
                <a:ext uri="{FF2B5EF4-FFF2-40B4-BE49-F238E27FC236}">
                  <a16:creationId xmlns:a16="http://schemas.microsoft.com/office/drawing/2014/main" id="{0D62A6DD-33B0-238E-CBC5-AB2C1FDDB13F}"/>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6E46B6FB-7627-170F-0264-FDEE1AD99A7D}"/>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FC4445D8-82A3-49EB-504C-65B0F3C5BFF6}"/>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8279A64B-945A-5B42-282C-E18CC80227F7}"/>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0F5608E8-AEFE-7655-8851-10A4B044F81D}"/>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E9D02953-0F94-BE64-6B67-D56D80888928}"/>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74339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17761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185581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2364870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521902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09FF7B14-5355-9B61-C05C-9C88BFA8B0F3}"/>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CBDDDA"/>
          </a:solidFill>
        </p:grpSpPr>
        <p:grpSp>
          <p:nvGrpSpPr>
            <p:cNvPr id="6" name="Graphic 11">
              <a:extLst>
                <a:ext uri="{FF2B5EF4-FFF2-40B4-BE49-F238E27FC236}">
                  <a16:creationId xmlns:a16="http://schemas.microsoft.com/office/drawing/2014/main" id="{3DA9B221-9DAC-D41D-A105-F9C4B4A5141E}"/>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CBDDDA"/>
            </a:solidFill>
          </p:grpSpPr>
          <p:sp>
            <p:nvSpPr>
              <p:cNvPr id="10" name="Puolivapaa piirto 9">
                <a:extLst>
                  <a:ext uri="{FF2B5EF4-FFF2-40B4-BE49-F238E27FC236}">
                    <a16:creationId xmlns:a16="http://schemas.microsoft.com/office/drawing/2014/main" id="{1AE50CDC-42D0-F750-7019-4E9199AAFFD3}"/>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CBDDDA"/>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DAAA88E1-1F03-D288-66BD-AED6E78C73C4}"/>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CBDDDA"/>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D4233955-D4FA-7F71-AC63-73C4C4F2C4AB}"/>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BDDDA"/>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1A518C9E-1EC9-A342-A60E-6D15344746D7}"/>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BDDDA"/>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80B53932-BFC6-68E6-3AD5-7F6FD10378A3}"/>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CBDDDA"/>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140979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D1C9963A-1D6C-C77D-B895-FE0E1758A42B}"/>
              </a:ext>
            </a:extLst>
          </p:cNvPr>
          <p:cNvGrpSpPr/>
          <p:nvPr/>
        </p:nvGrpSpPr>
        <p:grpSpPr>
          <a:xfrm>
            <a:off x="7222067" y="939701"/>
            <a:ext cx="4969933" cy="5063384"/>
            <a:chOff x="7222067" y="939701"/>
            <a:chExt cx="4969933" cy="5063384"/>
          </a:xfrm>
          <a:solidFill>
            <a:srgbClr val="CBDDDA"/>
          </a:solidFill>
        </p:grpSpPr>
        <p:grpSp>
          <p:nvGrpSpPr>
            <p:cNvPr id="10" name="Graphic 11">
              <a:extLst>
                <a:ext uri="{FF2B5EF4-FFF2-40B4-BE49-F238E27FC236}">
                  <a16:creationId xmlns:a16="http://schemas.microsoft.com/office/drawing/2014/main" id="{B75652E7-9762-6AC1-9814-B0AE3D8E4EB8}"/>
                </a:ext>
              </a:extLst>
            </p:cNvPr>
            <p:cNvGrpSpPr/>
            <p:nvPr/>
          </p:nvGrpSpPr>
          <p:grpSpPr>
            <a:xfrm>
              <a:off x="7222067" y="939701"/>
              <a:ext cx="4014176" cy="5063384"/>
              <a:chOff x="7222067" y="939701"/>
              <a:chExt cx="4014176" cy="5063384"/>
            </a:xfrm>
            <a:solidFill>
              <a:srgbClr val="CBDDDA"/>
            </a:solidFill>
          </p:grpSpPr>
          <p:sp>
            <p:nvSpPr>
              <p:cNvPr id="13" name="Puolivapaa piirto 12">
                <a:extLst>
                  <a:ext uri="{FF2B5EF4-FFF2-40B4-BE49-F238E27FC236}">
                    <a16:creationId xmlns:a16="http://schemas.microsoft.com/office/drawing/2014/main" id="{ABFF991F-6528-2B8F-03D9-5EF0C4582C66}"/>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CBDDDA"/>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3950F63B-BB48-E22E-E2BA-D316F332F091}"/>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CBDDDA"/>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F11064E7-6602-60B5-C2F9-FB1C407E6F4C}"/>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CBDDDA"/>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30E35D51-14CA-0100-D084-A49A07E9F045}"/>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CBDDDA"/>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624C969F-89D0-25F4-E20F-9A12D83ED820}"/>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BDDDA"/>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C365D648-A1C8-0EC2-6C89-F58F66C6F5A1}"/>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BDDDA"/>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B7DF247E-F8E5-8931-2F41-48E114AC19A8}"/>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CBDDDA"/>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848721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02711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B72AE80B-059F-BA4C-F73E-010989FAB4A2}"/>
              </a:ext>
            </a:extLst>
          </p:cNvPr>
          <p:cNvGrpSpPr/>
          <p:nvPr/>
        </p:nvGrpSpPr>
        <p:grpSpPr>
          <a:xfrm>
            <a:off x="8235538" y="1419545"/>
            <a:ext cx="3669590" cy="4580660"/>
            <a:chOff x="8235538" y="1419545"/>
            <a:chExt cx="3669590" cy="4580660"/>
          </a:xfrm>
          <a:solidFill>
            <a:srgbClr val="CBDDDA"/>
          </a:solidFill>
        </p:grpSpPr>
        <p:sp>
          <p:nvSpPr>
            <p:cNvPr id="6" name="Puolivapaa piirto 5">
              <a:extLst>
                <a:ext uri="{FF2B5EF4-FFF2-40B4-BE49-F238E27FC236}">
                  <a16:creationId xmlns:a16="http://schemas.microsoft.com/office/drawing/2014/main" id="{2F23D742-C4C6-2F66-5E64-E56E43C8AD30}"/>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CBDDDA"/>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616AFE7F-B207-EF20-4E72-CA58CD2835AD}"/>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3F7783AD-32D7-F08B-E8E3-7791C26D9DD3}"/>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2F91EAD7-EFFC-0019-A7E2-A696DC2F7784}"/>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304BA073-03AF-7C47-E709-862199198B81}"/>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CBDDDA"/>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2CC91487-BDE1-448F-F050-D431CDDA0656}"/>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CBDDDA"/>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2948774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14446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80753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946459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3480781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1497FB40-EDCB-1F03-A9A5-95F0BDFB2423}"/>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D2E4E1"/>
          </a:solidFill>
        </p:grpSpPr>
        <p:sp>
          <p:nvSpPr>
            <p:cNvPr id="5" name="Puolivapaa piirto 4">
              <a:extLst>
                <a:ext uri="{FF2B5EF4-FFF2-40B4-BE49-F238E27FC236}">
                  <a16:creationId xmlns:a16="http://schemas.microsoft.com/office/drawing/2014/main" id="{81775F8F-2661-8D34-5F4E-586D1968C0A7}"/>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A320DB82-2237-4A95-044D-348D087F0650}"/>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93BC08C2-DE84-5B4F-0AA2-FD07F5A39297}"/>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30FD6D2F-6C02-9909-D973-220153F15CC5}"/>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9AD37F58-C5EB-C360-45A4-87E565EDAB68}"/>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7E5A314A-F0F1-FC87-E7F7-493039BB2DDE}"/>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80285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3608688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179957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817897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06046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6"/>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1D58814E-F721-53D1-53CF-86DB5A5D2597}"/>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DD8D9"/>
          </a:solidFill>
        </p:grpSpPr>
        <p:sp>
          <p:nvSpPr>
            <p:cNvPr id="4" name="Puolivapaa piirto 3">
              <a:extLst>
                <a:ext uri="{FF2B5EF4-FFF2-40B4-BE49-F238E27FC236}">
                  <a16:creationId xmlns:a16="http://schemas.microsoft.com/office/drawing/2014/main" id="{A0B0927E-61C5-0A91-23DA-42081193E037}"/>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3A9AC0AB-3CC1-2B3B-C096-45AF6377A9B1}"/>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05FC14AE-7CC8-804B-CE6A-1216AEC45245}"/>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57EFFB58-8BC1-68CF-4F3D-DE0A414E2F1F}"/>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BABEEA2B-1BCF-E04B-6335-8E17A4E9325F}"/>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2F76BBFD-90D8-51B3-D089-003838997CA6}"/>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441473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E072C4B9-0D31-0528-21BC-B577B52084F7}"/>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DD8D9"/>
          </a:solidFill>
        </p:grpSpPr>
        <p:sp>
          <p:nvSpPr>
            <p:cNvPr id="3" name="Puolivapaa piirto 2">
              <a:extLst>
                <a:ext uri="{FF2B5EF4-FFF2-40B4-BE49-F238E27FC236}">
                  <a16:creationId xmlns:a16="http://schemas.microsoft.com/office/drawing/2014/main" id="{EB3B31DD-2AB4-1DFD-A0BF-282F0DC79570}"/>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324A0E45-1EB4-F41D-F044-76C5B4E07AD9}"/>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5C17484D-EE95-78CE-583F-A4580AE75485}"/>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E04DCB73-F560-3501-84A7-B03CAE8E9EC7}"/>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64FB2EC7-8C7E-C805-8041-1ACB72E8704F}"/>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6D3DE0A7-0C0F-84C1-B8F7-4F4918D5AE04}"/>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6251621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92532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3562806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00617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68B1CC65-201D-29B3-8402-400597B477F5}"/>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6D1D2"/>
          </a:solidFill>
        </p:grpSpPr>
        <p:grpSp>
          <p:nvGrpSpPr>
            <p:cNvPr id="6" name="Graphic 11">
              <a:extLst>
                <a:ext uri="{FF2B5EF4-FFF2-40B4-BE49-F238E27FC236}">
                  <a16:creationId xmlns:a16="http://schemas.microsoft.com/office/drawing/2014/main" id="{3C08A13C-55AF-9BE8-9BE9-F983337F738D}"/>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6D1D2"/>
            </a:solidFill>
          </p:grpSpPr>
          <p:sp>
            <p:nvSpPr>
              <p:cNvPr id="10" name="Puolivapaa piirto 9">
                <a:extLst>
                  <a:ext uri="{FF2B5EF4-FFF2-40B4-BE49-F238E27FC236}">
                    <a16:creationId xmlns:a16="http://schemas.microsoft.com/office/drawing/2014/main" id="{AEEB77AF-2938-A2D7-8026-B60B8B7A5DA5}"/>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6D1D2"/>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19FCEC1B-93AE-18A2-2F5D-C84641D48C12}"/>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6D1D2"/>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6279B616-2B23-D820-4A49-E56A941B9B06}"/>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6D1D2"/>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1DC0C4D0-CE11-BD38-DB03-57E5E0A7DDBB}"/>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6D1D2"/>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1FA2EABB-6071-D061-3C72-C07740E45B1F}"/>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6D1D2"/>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41513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595BE28D-F56D-B885-2CBC-3EBD26E623CE}"/>
              </a:ext>
            </a:extLst>
          </p:cNvPr>
          <p:cNvGrpSpPr/>
          <p:nvPr/>
        </p:nvGrpSpPr>
        <p:grpSpPr>
          <a:xfrm>
            <a:off x="7222067" y="939701"/>
            <a:ext cx="4969933" cy="5063384"/>
            <a:chOff x="7222067" y="939701"/>
            <a:chExt cx="4969933" cy="5063384"/>
          </a:xfrm>
          <a:solidFill>
            <a:srgbClr val="F6D1D2"/>
          </a:solidFill>
        </p:grpSpPr>
        <p:grpSp>
          <p:nvGrpSpPr>
            <p:cNvPr id="10" name="Graphic 11">
              <a:extLst>
                <a:ext uri="{FF2B5EF4-FFF2-40B4-BE49-F238E27FC236}">
                  <a16:creationId xmlns:a16="http://schemas.microsoft.com/office/drawing/2014/main" id="{E93F470F-54B1-FC98-EB10-43F934261D2E}"/>
                </a:ext>
              </a:extLst>
            </p:cNvPr>
            <p:cNvGrpSpPr/>
            <p:nvPr/>
          </p:nvGrpSpPr>
          <p:grpSpPr>
            <a:xfrm>
              <a:off x="7222067" y="939701"/>
              <a:ext cx="4014176" cy="5063384"/>
              <a:chOff x="7222067" y="939701"/>
              <a:chExt cx="4014176" cy="5063384"/>
            </a:xfrm>
            <a:solidFill>
              <a:srgbClr val="F6D1D2"/>
            </a:solidFill>
          </p:grpSpPr>
          <p:sp>
            <p:nvSpPr>
              <p:cNvPr id="13" name="Puolivapaa piirto 12">
                <a:extLst>
                  <a:ext uri="{FF2B5EF4-FFF2-40B4-BE49-F238E27FC236}">
                    <a16:creationId xmlns:a16="http://schemas.microsoft.com/office/drawing/2014/main" id="{E95B714C-0934-2435-3BF8-DA9479303765}"/>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6D1D2"/>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C48BED90-8429-926E-6D5A-E99212BBAE38}"/>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6D1D2"/>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1C5E9CE1-A036-7513-0168-88C0AEEA1874}"/>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6D1D2"/>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C3956334-D8DA-EAC1-BBF2-13B993C0E690}"/>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6D1D2"/>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C70A2701-0A44-AE0F-D6E9-6D78D38E9313}"/>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6D1D2"/>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A1B249DE-D499-7BB2-C24E-17E264BB82B7}"/>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6D1D2"/>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21239EF4-F22A-6C80-FE00-480F637C5EB7}"/>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6D1D2"/>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1273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246171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359731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96D2F548-A6BB-4D61-C04B-A0592CEA1608}"/>
              </a:ext>
            </a:extLst>
          </p:cNvPr>
          <p:cNvGrpSpPr/>
          <p:nvPr/>
        </p:nvGrpSpPr>
        <p:grpSpPr>
          <a:xfrm>
            <a:off x="8235538" y="1419545"/>
            <a:ext cx="3669590" cy="4580660"/>
            <a:chOff x="8235538" y="1419545"/>
            <a:chExt cx="3669590" cy="4580660"/>
          </a:xfrm>
          <a:solidFill>
            <a:srgbClr val="F6D1D2"/>
          </a:solidFill>
        </p:grpSpPr>
        <p:sp>
          <p:nvSpPr>
            <p:cNvPr id="6" name="Puolivapaa piirto 5">
              <a:extLst>
                <a:ext uri="{FF2B5EF4-FFF2-40B4-BE49-F238E27FC236}">
                  <a16:creationId xmlns:a16="http://schemas.microsoft.com/office/drawing/2014/main" id="{3881D9E7-A218-D187-4DB8-F87B8503E711}"/>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6D1D2"/>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9DC0D8FB-1358-FCE4-34D2-EADB629863CC}"/>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D92272CD-0201-3959-0AAD-73D3325EA2CD}"/>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51D0216D-BAEE-DAC7-1E98-68D8131DD81B}"/>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40E2FE5E-AEC6-8610-7E58-C3CE9E9B40D2}"/>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6D1D2"/>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BC30AAC8-4E07-BC2C-7E6E-E1B90424D0A3}"/>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6D1D2"/>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1947174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79747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57071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rtlCol="0"/>
          <a:lstStyle/>
          <a:p>
            <a:pPr rtl="0"/>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rtlCol="0"/>
          <a:lstStyle/>
          <a:p>
            <a:pPr rtl="0"/>
            <a:r>
              <a:rPr lang="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rtlCol="0"/>
          <a:lstStyle/>
          <a:p>
            <a:pPr rtl="0"/>
            <a:r>
              <a:t>17/02/2026</a:t>
            </a:r>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447723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rtlCol="0"/>
          <a:lstStyle/>
          <a:p>
            <a:pPr rtl="0"/>
            <a:r>
              <a:t>17/02/2026</a:t>
            </a:r>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rtlCol="0"/>
          <a:lstStyle/>
          <a:p>
            <a:pPr rtl="0"/>
            <a:r>
              <a:rPr lang="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1688005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rtlCol="0"/>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grpSp>
        <p:nvGrpSpPr>
          <p:cNvPr id="4" name="Kuva 13">
            <a:extLst>
              <a:ext uri="{FF2B5EF4-FFF2-40B4-BE49-F238E27FC236}">
                <a16:creationId xmlns:a16="http://schemas.microsoft.com/office/drawing/2014/main" id="{803A146A-1957-D9B7-05FE-A884A105AB32}"/>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DD8D9"/>
          </a:solidFill>
        </p:grpSpPr>
        <p:sp>
          <p:nvSpPr>
            <p:cNvPr id="5" name="Puolivapaa piirto 4">
              <a:extLst>
                <a:ext uri="{FF2B5EF4-FFF2-40B4-BE49-F238E27FC236}">
                  <a16:creationId xmlns:a16="http://schemas.microsoft.com/office/drawing/2014/main" id="{10D8D030-5713-AF8A-2F11-FCADA632DE31}"/>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124B9976-67F4-1D98-876E-258A4A04451B}"/>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pPr rtl="0"/>
              <a:endParaRPr lang="fi-FI"/>
            </a:p>
          </p:txBody>
        </p:sp>
        <p:sp>
          <p:nvSpPr>
            <p:cNvPr id="7" name="Puolivapaa piirto 6">
              <a:extLst>
                <a:ext uri="{FF2B5EF4-FFF2-40B4-BE49-F238E27FC236}">
                  <a16:creationId xmlns:a16="http://schemas.microsoft.com/office/drawing/2014/main" id="{2EAFABC9-2730-DF75-D86C-42409958EE70}"/>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pPr rtl="0"/>
              <a:endParaRPr lang="fi-FI"/>
            </a:p>
          </p:txBody>
        </p:sp>
        <p:sp>
          <p:nvSpPr>
            <p:cNvPr id="8" name="Puolivapaa piirto 7">
              <a:extLst>
                <a:ext uri="{FF2B5EF4-FFF2-40B4-BE49-F238E27FC236}">
                  <a16:creationId xmlns:a16="http://schemas.microsoft.com/office/drawing/2014/main" id="{2893B582-7E24-8EAA-973A-A61E18E052BF}"/>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sp>
          <p:nvSpPr>
            <p:cNvPr id="9" name="Puolivapaa piirto 8">
              <a:extLst>
                <a:ext uri="{FF2B5EF4-FFF2-40B4-BE49-F238E27FC236}">
                  <a16:creationId xmlns:a16="http://schemas.microsoft.com/office/drawing/2014/main" id="{AF8405DE-57CE-86D2-2B18-8AFC7AF9D94E}"/>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8CBE93F0-B3E5-7142-4617-2D0444BBAEBF}"/>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pPr rtl="0"/>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220527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rtlCol="0" anchor="b"/>
          <a:lstStyle>
            <a:lvl1pPr algn="l">
              <a:lnSpc>
                <a:spcPct val="84000"/>
              </a:lnSpc>
              <a:defRPr sz="6700" spc="-200" baseline="0">
                <a:solidFill>
                  <a:schemeClr val="tx2"/>
                </a:solidFill>
              </a:defRPr>
            </a:lvl1pPr>
          </a:lstStyle>
          <a:p>
            <a:pPr rtl="0"/>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rtlCol="0"/>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391162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449419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8528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r>
              <a:rPr lang="fi"/>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r>
              <a:rPr lang="fi"/>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72F6EE9-DBED-A529-FD84-C3881F144E08}"/>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DE778"/>
          </a:solidFill>
        </p:grpSpPr>
        <p:grpSp>
          <p:nvGrpSpPr>
            <p:cNvPr id="6" name="Graphic 11">
              <a:extLst>
                <a:ext uri="{FF2B5EF4-FFF2-40B4-BE49-F238E27FC236}">
                  <a16:creationId xmlns:a16="http://schemas.microsoft.com/office/drawing/2014/main" id="{87D521DC-44D3-CE93-6FA4-FEF5EBC41513}"/>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DE778"/>
            </a:solidFill>
          </p:grpSpPr>
          <p:sp>
            <p:nvSpPr>
              <p:cNvPr id="10" name="Puolivapaa piirto 9">
                <a:extLst>
                  <a:ext uri="{FF2B5EF4-FFF2-40B4-BE49-F238E27FC236}">
                    <a16:creationId xmlns:a16="http://schemas.microsoft.com/office/drawing/2014/main" id="{803A7B24-940C-30DD-5702-88B21E00298A}"/>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DE778"/>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F928B89B-9386-32ED-0CB5-1CCC22F8B3C3}"/>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DE778"/>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C46D0CC6-BC2E-4ABC-708D-A6D0F916A75F}"/>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DE778"/>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87A52187-55AA-D8ED-74FF-F9976DD8425A}"/>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DE778"/>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C99AB7F1-F198-39B6-F15A-F61F48FABAFD}"/>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DE778"/>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Drag picture to placeholder or click icon to add</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0428405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FA37FC1D-62E9-96CE-F4B9-0477419E690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BEEFA"/>
          </a:solidFill>
        </p:grpSpPr>
        <p:sp>
          <p:nvSpPr>
            <p:cNvPr id="4" name="Puolivapaa piirto 3">
              <a:extLst>
                <a:ext uri="{FF2B5EF4-FFF2-40B4-BE49-F238E27FC236}">
                  <a16:creationId xmlns:a16="http://schemas.microsoft.com/office/drawing/2014/main" id="{BC4A6AA1-856F-952D-F6E2-8807BC2291B5}"/>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6" name="Puolivapaa piirto 5">
              <a:extLst>
                <a:ext uri="{FF2B5EF4-FFF2-40B4-BE49-F238E27FC236}">
                  <a16:creationId xmlns:a16="http://schemas.microsoft.com/office/drawing/2014/main" id="{C1C14A68-92CB-D0BA-0601-BB21C2C9053E}"/>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FAE1BC63-5B88-AF69-4681-D54DAEB9A403}"/>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1555BAD2-BE10-87C8-B463-DAE8B2830E61}"/>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9B743C86-111A-1430-6EEB-8567A1FAFD9A}"/>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3C1003CA-8DDE-3E75-7BF9-78B9B9A96352}"/>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905374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rtlCol="0" anchor="b"/>
          <a:lstStyle>
            <a:lvl1pPr algn="l">
              <a:lnSpc>
                <a:spcPct val="84000"/>
              </a:lnSpc>
              <a:defRPr sz="5200" spc="-200" baseline="0">
                <a:solidFill>
                  <a:schemeClr val="tx2"/>
                </a:solidFill>
              </a:defRPr>
            </a:lvl1pPr>
          </a:lstStyle>
          <a:p>
            <a:pPr rtl="0"/>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rtlCol="0"/>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EAE37B7E-5419-71A2-4AEF-41AEC79F6282}"/>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BEEFA"/>
          </a:solidFill>
        </p:grpSpPr>
        <p:sp>
          <p:nvSpPr>
            <p:cNvPr id="3" name="Puolivapaa piirto 2">
              <a:extLst>
                <a:ext uri="{FF2B5EF4-FFF2-40B4-BE49-F238E27FC236}">
                  <a16:creationId xmlns:a16="http://schemas.microsoft.com/office/drawing/2014/main" id="{6C919CB7-EB04-DCE6-E131-4F8C99E63129}"/>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4" name="Puolivapaa piirto 3">
              <a:extLst>
                <a:ext uri="{FF2B5EF4-FFF2-40B4-BE49-F238E27FC236}">
                  <a16:creationId xmlns:a16="http://schemas.microsoft.com/office/drawing/2014/main" id="{91F9F554-A49C-D146-F5DA-5A8E6065E9DC}"/>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2467B746-DBF8-EA99-5E6B-E494E770925E}"/>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684A6853-31CF-8264-CBDD-C088A70395AA}"/>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8846D488-BE90-B452-B401-246E4F3718DB}"/>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AED658E4-A8AA-4AEB-9611-F149B1BC7CF8}"/>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pPr rtl="0"/>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6151853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rtlCol="0"/>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8273376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Tree>
    <p:extLst>
      <p:ext uri="{BB962C8B-B14F-4D97-AF65-F5344CB8AC3E}">
        <p14:creationId xmlns:p14="http://schemas.microsoft.com/office/powerpoint/2010/main" val="2780528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56208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F3B9A7A-38E1-ABC8-894C-49F4C410E3A8}"/>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4E7F3"/>
          </a:solidFill>
        </p:grpSpPr>
        <p:grpSp>
          <p:nvGrpSpPr>
            <p:cNvPr id="6" name="Graphic 11">
              <a:extLst>
                <a:ext uri="{FF2B5EF4-FFF2-40B4-BE49-F238E27FC236}">
                  <a16:creationId xmlns:a16="http://schemas.microsoft.com/office/drawing/2014/main" id="{CF40633D-8E15-9CED-EE27-270FC7F70573}"/>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4E7F3"/>
            </a:solidFill>
          </p:grpSpPr>
          <p:sp>
            <p:nvSpPr>
              <p:cNvPr id="10" name="Puolivapaa piirto 9">
                <a:extLst>
                  <a:ext uri="{FF2B5EF4-FFF2-40B4-BE49-F238E27FC236}">
                    <a16:creationId xmlns:a16="http://schemas.microsoft.com/office/drawing/2014/main" id="{394D502D-7291-85EC-B354-65B73821E1A6}"/>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4E7F3"/>
              </a:solidFill>
              <a:ln w="6338"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FE94D3A9-4875-2403-6DD0-435DAB42D7DE}"/>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4E7F3"/>
              </a:solidFill>
              <a:ln w="6338" cap="flat">
                <a:noFill/>
                <a:prstDash val="solid"/>
                <a:miter/>
              </a:ln>
            </p:spPr>
            <p:txBody>
              <a:bodyPr rtlCol="0" anchor="ctr"/>
              <a:lstStyle/>
              <a:p>
                <a:pPr rtl="0"/>
                <a:endParaRPr lang="fi-FI"/>
              </a:p>
            </p:txBody>
          </p:sp>
          <p:sp>
            <p:nvSpPr>
              <p:cNvPr id="13" name="Puolivapaa piirto 12">
                <a:extLst>
                  <a:ext uri="{FF2B5EF4-FFF2-40B4-BE49-F238E27FC236}">
                    <a16:creationId xmlns:a16="http://schemas.microsoft.com/office/drawing/2014/main" id="{E3FB822B-1AD6-8B09-7CA4-F5E8A6F00C86}"/>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4E7F3"/>
              </a:solidFill>
              <a:ln w="6338"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5E3148C8-9A66-B4C0-DEB2-61C0EA08FC34}"/>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4E7F3"/>
              </a:solidFill>
              <a:ln w="6338"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BEA22837-0F04-3D4D-1DAA-DA036982DD41}"/>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4E7F3"/>
            </a:solidFill>
            <a:ln w="6338"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4237955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2B37549B-3ED4-F9A4-6621-21C38F9C92FB}"/>
              </a:ext>
            </a:extLst>
          </p:cNvPr>
          <p:cNvGrpSpPr/>
          <p:nvPr/>
        </p:nvGrpSpPr>
        <p:grpSpPr>
          <a:xfrm>
            <a:off x="7222067" y="939701"/>
            <a:ext cx="4969933" cy="5063384"/>
            <a:chOff x="7222067" y="939701"/>
            <a:chExt cx="4969933" cy="5063384"/>
          </a:xfrm>
          <a:solidFill>
            <a:srgbClr val="F4E7F3"/>
          </a:solidFill>
        </p:grpSpPr>
        <p:grpSp>
          <p:nvGrpSpPr>
            <p:cNvPr id="10" name="Graphic 11">
              <a:extLst>
                <a:ext uri="{FF2B5EF4-FFF2-40B4-BE49-F238E27FC236}">
                  <a16:creationId xmlns:a16="http://schemas.microsoft.com/office/drawing/2014/main" id="{F6E05D36-98A5-1F65-BFF4-04DA14D4CC2B}"/>
                </a:ext>
              </a:extLst>
            </p:cNvPr>
            <p:cNvGrpSpPr/>
            <p:nvPr/>
          </p:nvGrpSpPr>
          <p:grpSpPr>
            <a:xfrm>
              <a:off x="7222067" y="939701"/>
              <a:ext cx="4014176" cy="5063384"/>
              <a:chOff x="7222067" y="939701"/>
              <a:chExt cx="4014176" cy="5063384"/>
            </a:xfrm>
            <a:solidFill>
              <a:srgbClr val="F4E7F3"/>
            </a:solidFill>
          </p:grpSpPr>
          <p:sp>
            <p:nvSpPr>
              <p:cNvPr id="13" name="Puolivapaa piirto 12">
                <a:extLst>
                  <a:ext uri="{FF2B5EF4-FFF2-40B4-BE49-F238E27FC236}">
                    <a16:creationId xmlns:a16="http://schemas.microsoft.com/office/drawing/2014/main" id="{B18DD500-1710-4CF3-A8F9-4A39DD55EC04}"/>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4E7F3"/>
              </a:solidFill>
              <a:ln w="6362" cap="flat">
                <a:noFill/>
                <a:prstDash val="solid"/>
                <a:miter/>
              </a:ln>
            </p:spPr>
            <p:txBody>
              <a:bodyPr rtlCol="0" anchor="ctr"/>
              <a:lstStyle/>
              <a:p>
                <a:pPr rtl="0"/>
                <a:endParaRPr lang="fi-FI"/>
              </a:p>
            </p:txBody>
          </p:sp>
          <p:sp>
            <p:nvSpPr>
              <p:cNvPr id="14" name="Puolivapaa piirto 13">
                <a:extLst>
                  <a:ext uri="{FF2B5EF4-FFF2-40B4-BE49-F238E27FC236}">
                    <a16:creationId xmlns:a16="http://schemas.microsoft.com/office/drawing/2014/main" id="{89F87C91-1A6C-F8E0-5BFF-D488AD36C34E}"/>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4E7F3"/>
              </a:solidFill>
              <a:ln w="6362" cap="flat">
                <a:noFill/>
                <a:prstDash val="solid"/>
                <a:miter/>
              </a:ln>
            </p:spPr>
            <p:txBody>
              <a:bodyPr rtlCol="0" anchor="ctr"/>
              <a:lstStyle/>
              <a:p>
                <a:pPr rtl="0"/>
                <a:endParaRPr lang="fi-FI"/>
              </a:p>
            </p:txBody>
          </p:sp>
          <p:sp>
            <p:nvSpPr>
              <p:cNvPr id="15" name="Puolivapaa piirto 14">
                <a:extLst>
                  <a:ext uri="{FF2B5EF4-FFF2-40B4-BE49-F238E27FC236}">
                    <a16:creationId xmlns:a16="http://schemas.microsoft.com/office/drawing/2014/main" id="{58A6D95B-D549-B296-06BE-04098C053B37}"/>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4E7F3"/>
              </a:solidFill>
              <a:ln w="6362" cap="flat">
                <a:noFill/>
                <a:prstDash val="solid"/>
                <a:miter/>
              </a:ln>
            </p:spPr>
            <p:txBody>
              <a:bodyPr rtlCol="0" anchor="ctr"/>
              <a:lstStyle/>
              <a:p>
                <a:pPr rtl="0"/>
                <a:endParaRPr lang="fi-FI"/>
              </a:p>
            </p:txBody>
          </p:sp>
          <p:sp>
            <p:nvSpPr>
              <p:cNvPr id="16" name="Puolivapaa piirto 15">
                <a:extLst>
                  <a:ext uri="{FF2B5EF4-FFF2-40B4-BE49-F238E27FC236}">
                    <a16:creationId xmlns:a16="http://schemas.microsoft.com/office/drawing/2014/main" id="{6CC6F974-9C27-054A-5332-F03A411925BB}"/>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4E7F3"/>
              </a:solidFill>
              <a:ln w="6362" cap="flat">
                <a:noFill/>
                <a:prstDash val="solid"/>
                <a:miter/>
              </a:ln>
            </p:spPr>
            <p:txBody>
              <a:bodyPr rtlCol="0" anchor="ctr"/>
              <a:lstStyle/>
              <a:p>
                <a:pPr rtl="0"/>
                <a:endParaRPr lang="fi-FI"/>
              </a:p>
            </p:txBody>
          </p:sp>
        </p:grpSp>
        <p:sp>
          <p:nvSpPr>
            <p:cNvPr id="17" name="Puolivapaa piirto 16">
              <a:extLst>
                <a:ext uri="{FF2B5EF4-FFF2-40B4-BE49-F238E27FC236}">
                  <a16:creationId xmlns:a16="http://schemas.microsoft.com/office/drawing/2014/main" id="{2BFABAAB-6C91-D182-85D2-5795D810DEC9}"/>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4E7F3"/>
            </a:solidFill>
            <a:ln w="6362"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1C24628B-5F4E-2BDD-02E8-047CF361D92A}"/>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4E7F3"/>
            </a:solidFill>
            <a:ln w="6362" cap="flat">
              <a:noFill/>
              <a:prstDash val="solid"/>
              <a:miter/>
            </a:ln>
          </p:spPr>
          <p:txBody>
            <a:bodyPr rtlCol="0" anchor="ctr"/>
            <a:lstStyle/>
            <a:p>
              <a:pPr rtl="0"/>
              <a:endParaRPr lang="fi-FI"/>
            </a:p>
          </p:txBody>
        </p:sp>
        <p:sp>
          <p:nvSpPr>
            <p:cNvPr id="19" name="Puolivapaa piirto 18">
              <a:extLst>
                <a:ext uri="{FF2B5EF4-FFF2-40B4-BE49-F238E27FC236}">
                  <a16:creationId xmlns:a16="http://schemas.microsoft.com/office/drawing/2014/main" id="{3CE60EC5-959A-47B6-4070-442256C0C180}"/>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4E7F3"/>
            </a:solidFill>
            <a:ln w="6362" cap="flat">
              <a:noFill/>
              <a:prstDash val="solid"/>
              <a:miter/>
            </a:ln>
          </p:spPr>
          <p:txBody>
            <a:bodyPr rtlCol="0" anchor="ctr"/>
            <a:lstStyle/>
            <a:p>
              <a:pPr rtl="0"/>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05759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rtlCol="0"/>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471631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rtlCol="0" anchor="ctr" anchorCtr="0"/>
          <a:lstStyle>
            <a:lvl1pPr marL="0" indent="0" algn="ctr">
              <a:buNone/>
              <a:defRPr sz="1800"/>
            </a:lvl1pPr>
          </a:lstStyle>
          <a:p>
            <a:pPr rtl="0"/>
            <a:r>
              <a:rPr lang="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2DFF8DD9-9A5F-FDAE-5F81-816B9935AE7E}"/>
              </a:ext>
            </a:extLst>
          </p:cNvPr>
          <p:cNvGrpSpPr/>
          <p:nvPr/>
        </p:nvGrpSpPr>
        <p:grpSpPr>
          <a:xfrm>
            <a:off x="8235538" y="1419545"/>
            <a:ext cx="3669590" cy="4580660"/>
            <a:chOff x="8235538" y="1419545"/>
            <a:chExt cx="3669590" cy="4580660"/>
          </a:xfrm>
          <a:solidFill>
            <a:srgbClr val="F4E7F3"/>
          </a:solidFill>
        </p:grpSpPr>
        <p:sp>
          <p:nvSpPr>
            <p:cNvPr id="6" name="Puolivapaa piirto 5">
              <a:extLst>
                <a:ext uri="{FF2B5EF4-FFF2-40B4-BE49-F238E27FC236}">
                  <a16:creationId xmlns:a16="http://schemas.microsoft.com/office/drawing/2014/main" id="{C98C1E22-F961-81D5-4CAD-2BE4FD1B48B6}"/>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4E7F3"/>
            </a:solidFill>
            <a:ln w="6323" cap="flat">
              <a:noFill/>
              <a:prstDash val="solid"/>
              <a:miter/>
            </a:ln>
          </p:spPr>
          <p:txBody>
            <a:bodyPr rtlCol="0" anchor="ctr"/>
            <a:lstStyle/>
            <a:p>
              <a:pPr rtl="0"/>
              <a:endParaRPr lang="fi-FI"/>
            </a:p>
          </p:txBody>
        </p:sp>
        <p:sp>
          <p:nvSpPr>
            <p:cNvPr id="10" name="Puolivapaa piirto 9">
              <a:extLst>
                <a:ext uri="{FF2B5EF4-FFF2-40B4-BE49-F238E27FC236}">
                  <a16:creationId xmlns:a16="http://schemas.microsoft.com/office/drawing/2014/main" id="{279E83BC-50F3-6073-968D-B9F90EB5493A}"/>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pPr rtl="0"/>
              <a:endParaRPr lang="fi-FI"/>
            </a:p>
          </p:txBody>
        </p:sp>
        <p:sp>
          <p:nvSpPr>
            <p:cNvPr id="11" name="Puolivapaa piirto 10">
              <a:extLst>
                <a:ext uri="{FF2B5EF4-FFF2-40B4-BE49-F238E27FC236}">
                  <a16:creationId xmlns:a16="http://schemas.microsoft.com/office/drawing/2014/main" id="{27A3B4E8-5610-3AEB-0C1C-08F6181D86C1}"/>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pPr rtl="0"/>
              <a:endParaRPr lang="fi-FI"/>
            </a:p>
          </p:txBody>
        </p:sp>
        <p:sp>
          <p:nvSpPr>
            <p:cNvPr id="12" name="Puolivapaa piirto 11">
              <a:extLst>
                <a:ext uri="{FF2B5EF4-FFF2-40B4-BE49-F238E27FC236}">
                  <a16:creationId xmlns:a16="http://schemas.microsoft.com/office/drawing/2014/main" id="{6373A229-E30F-0C7E-CDD1-F3D4959B830E}"/>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pPr rtl="0"/>
              <a:endParaRPr lang="fi-FI"/>
            </a:p>
          </p:txBody>
        </p:sp>
        <p:sp>
          <p:nvSpPr>
            <p:cNvPr id="17" name="Puolivapaa piirto 16">
              <a:extLst>
                <a:ext uri="{FF2B5EF4-FFF2-40B4-BE49-F238E27FC236}">
                  <a16:creationId xmlns:a16="http://schemas.microsoft.com/office/drawing/2014/main" id="{90CC54CF-F9D0-539D-E122-E05F51A6FF06}"/>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4E7F3"/>
            </a:solidFill>
            <a:ln w="6323" cap="flat">
              <a:noFill/>
              <a:prstDash val="solid"/>
              <a:miter/>
            </a:ln>
          </p:spPr>
          <p:txBody>
            <a:bodyPr rtlCol="0" anchor="ctr"/>
            <a:lstStyle/>
            <a:p>
              <a:pPr rtl="0"/>
              <a:endParaRPr lang="fi-FI"/>
            </a:p>
          </p:txBody>
        </p:sp>
        <p:sp>
          <p:nvSpPr>
            <p:cNvPr id="18" name="Puolivapaa piirto 17">
              <a:extLst>
                <a:ext uri="{FF2B5EF4-FFF2-40B4-BE49-F238E27FC236}">
                  <a16:creationId xmlns:a16="http://schemas.microsoft.com/office/drawing/2014/main" id="{8F544EA1-4F8E-5ABE-1D90-638700A62A73}"/>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4E7F3"/>
            </a:solidFill>
            <a:ln w="6323" cap="flat">
              <a:noFill/>
              <a:prstDash val="solid"/>
              <a:miter/>
            </a:ln>
          </p:spPr>
          <p:txBody>
            <a:bodyPr rtlCol="0" anchor="ctr"/>
            <a:lstStyle/>
            <a:p>
              <a:pPr rtl="0"/>
              <a:endParaRPr lang="fi-FI"/>
            </a:p>
          </p:txBody>
        </p:sp>
      </p:grpSp>
    </p:spTree>
    <p:extLst>
      <p:ext uri="{BB962C8B-B14F-4D97-AF65-F5344CB8AC3E}">
        <p14:creationId xmlns:p14="http://schemas.microsoft.com/office/powerpoint/2010/main" val="3132040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rtlCol="0"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rt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rtlCol="0"/>
          <a:lstStyle/>
          <a:p>
            <a:pPr rtl="0"/>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rtlCol="0"/>
          <a:lstStyle>
            <a:lvl1pPr>
              <a:defRPr spc="-10" baseline="0"/>
            </a:lvl1pPr>
            <a:lvl2pPr>
              <a:defRPr spc="-10" baseline="0"/>
            </a:lvl2pPr>
            <a:lvl3pPr>
              <a:defRPr spc="-10" baseline="0"/>
            </a:lvl3pPr>
            <a:lvl4pPr>
              <a:defRPr spc="-10" baseline="0"/>
            </a:lvl4pPr>
            <a:lvl5pPr>
              <a:defRPr spc="-10" baseline="0"/>
            </a:lvl5p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rtlCol="0" anchor="ctr" anchorCtr="0"/>
          <a:lstStyle>
            <a:lvl1pPr marL="0" indent="0" algn="ctr">
              <a:buNone/>
              <a:defRPr/>
            </a:lvl1pPr>
          </a:lstStyle>
          <a:p>
            <a:pPr rtl="0"/>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rtlCol="0"/>
          <a:lstStyle/>
          <a:p>
            <a:pPr rtl="0"/>
            <a:r>
              <a:rPr lang="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rtlCol="0"/>
          <a:lstStyle/>
          <a:p>
            <a:pPr rtl="0"/>
            <a:r>
              <a:t>17/02/2026</a:t>
            </a:r>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rtlCol="0"/>
          <a:lstStyle/>
          <a:p>
            <a:pPr rtl="0"/>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rtl="0"/>
            <a:r>
              <a:rPr lang="fi" sz="500" spc="0">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21318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1.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1.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theme" Target="../theme/theme7.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image" Target="../media/image1.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3B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73" r:id="rId4"/>
    <p:sldLayoutId id="2147483674" r:id="rId5"/>
    <p:sldLayoutId id="2147483664" r:id="rId6"/>
    <p:sldLayoutId id="2147483650" r:id="rId7"/>
    <p:sldLayoutId id="2147483667" r:id="rId8"/>
    <p:sldLayoutId id="2147483663" r:id="rId9"/>
    <p:sldLayoutId id="2147483666" r:id="rId10"/>
    <p:sldLayoutId id="2147483668" r:id="rId11"/>
    <p:sldLayoutId id="2147483669" r:id="rId12"/>
    <p:sldLayoutId id="2147483670" r:id="rId13"/>
    <p:sldLayoutId id="2147483671" r:id="rId14"/>
    <p:sldLayoutId id="2147483654" r:id="rId15"/>
    <p:sldLayoutId id="2147483655" r:id="rId16"/>
    <p:sldLayoutId id="2147483672" r:id="rId17"/>
    <p:sldLayoutId id="2147483783" r:id="rId18"/>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817591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5DEEB">
            <a:alpha val="4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2491910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3669187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4455663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2197998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pPr rtl="0"/>
            <a:r>
              <a:rPr lang="fi"/>
              <a:t>Muokkaa ots. perustyyl. napsautt.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rPr lang="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pPr rtl="0"/>
            <a:r>
              <a:t>17/02/2026</a:t>
            </a:r>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pPr rtl="0"/>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4763623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hebluediamondgallery.com/typewriter/w/welfare.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thl.fi/aiheet/mielenterveys/ajankohtaista/mielen-hyvinvointi-kriisiaikan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tem.fi/te-palvelut-2024-uudistu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clipart.org/detail/4614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space.qa/en/taxonomy/term/196"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eaviisari.fi/teaviisari/fi/tulokset?view=NAKOKULMA&amp;y=2024&amp;y=2022&amp;y=2020&amp;y=2018&amp;y=2016&amp;y=2014&amp;y=2012&amp;y=2010&amp;r=KUNTA445&amp;r=KOKOMAA&amp;chartType=pointer&amp;cmp=r"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teaviisari.fi/teaviisari/fi/top-10?view=LII&amp;y=2024&amp;r=KUNTA445"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thl.fi/aiheet/hyvinvoinnin-ja-terveyden-edistamisen-johtaminen/hyvinvointijohtaminen/hyvinvointijohtaminen-kunnassa/hyte-kerroin-kannustin-kunnill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57570482@N06/5299266966"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hyperlink" Target="https://www.bbc.com/news/magazine-15494349" TargetMode="External"/><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new-educ.com/author/belaltairedtech"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awpixel.com/search/retirement" TargetMode="External"/><Relationship Id="rId2" Type="http://schemas.openxmlformats.org/officeDocument/2006/relationships/image" Target="../media/image49.1"/><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www.rawpixel.com/search/goal?page=1&amp;sort=curated" TargetMode="External"/><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mielenterveystalo.fi/fi/elamankaari-ja-mielenterveys/yksinaisyys-ja-ikaantyminen" TargetMode="External"/><Relationship Id="rId3" Type="http://schemas.openxmlformats.org/officeDocument/2006/relationships/hyperlink" Target="https://thl.fi/aiheet/hyvinvoinnin-ja-terveyden-edistamisen-johtaminen/osallisuuden-edistaminen/heikoimmassa-asemassa-olevien-osallisuus/osallisuuden-edistamisen-mallit/digiosallisuuden-edistaminen#Mihin_digiosallisuuden_edist%C3%A4misell%C3%A4_pyrit%C3%A4%C3%A4n" TargetMode="External"/><Relationship Id="rId7" Type="http://schemas.openxmlformats.org/officeDocument/2006/relationships/hyperlink" Target="https://teaviisari.fi/teaviisari/fi/index?" TargetMode="External"/><Relationship Id="rId2" Type="http://schemas.openxmlformats.org/officeDocument/2006/relationships/hyperlink" Target="https://thl.fi/aiheet/hyvinvoinnin-ja-terveyden-edistamisen-johtaminen/kansallinen-tuki-ja-verkostot/lainsaadanto" TargetMode="External"/><Relationship Id="rId1" Type="http://schemas.openxmlformats.org/officeDocument/2006/relationships/slideLayout" Target="../slideLayouts/slideLayout7.xml"/><Relationship Id="rId6" Type="http://schemas.openxmlformats.org/officeDocument/2006/relationships/hyperlink" Target="https://tem.fi/te-palvelut-2024-uudistus" TargetMode="External"/><Relationship Id="rId5" Type="http://schemas.openxmlformats.org/officeDocument/2006/relationships/hyperlink" Target="https://thl.fi/tutkimus-ja-kehittaminen/tutkimukset-ja-hankkeet/suomen-kestavan-kasvun-ohjelma-rrp-/thl-n-kansalliset-projektit/hyvinvoinnin-ja-terveyden-edistaminen/digitaalinen-palvelutarjotin/julkaistut-palvelutarjottimet" TargetMode="External"/><Relationship Id="rId4" Type="http://schemas.openxmlformats.org/officeDocument/2006/relationships/hyperlink" Target="https://vm.fi/-/digitaitojen-oppiminen-on-jatkuva-prosessi-jota-yhteiskunnan-eri-toimijoiden-tulee-tukea" TargetMode="External"/><Relationship Id="rId9" Type="http://schemas.openxmlformats.org/officeDocument/2006/relationships/hyperlink" Target="https://thl.fi/aiheet/mielenterveys/ajankohtaista/mielen-hyvinvointi-kriisiaikan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thl.fi/tutkimus-ja-kehittaminen/tutkimukset-ja-hankkeet/suomen-kestavan-kasvun-ohjelma-rrp-/thl-n-kansalliset-projektit/hyvinvoinnin-ja-terveyden-edistaminen/digitaalinen-palvelutarjotin/julkaistut-palvelutarjottime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hyvinvointiopastaja.varha.fi/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9" y="1765939"/>
            <a:ext cx="6563945" cy="1732376"/>
          </a:xfrm>
        </p:spPr>
        <p:txBody>
          <a:bodyPr rtlCol="0" anchor="b">
            <a:normAutofit/>
          </a:bodyPr>
          <a:lstStyle/>
          <a:p>
            <a:pPr rtl="0"/>
            <a:br>
              <a:rPr lang="en-US" sz="4400"/>
            </a:br>
            <a:r>
              <a:rPr lang="fi" sz="4400"/>
              <a:t>Hyvinvointikertomus</a:t>
            </a:r>
            <a:br>
              <a:rPr lang="en-US" sz="4400"/>
            </a:br>
            <a:endParaRPr lang="en-US" sz="4400" dirty="0"/>
          </a:p>
        </p:txBody>
      </p:sp>
      <p:sp>
        <p:nvSpPr>
          <p:cNvPr id="3" name="Subtitle 2"/>
          <p:cNvSpPr>
            <a:spLocks noGrp="1"/>
          </p:cNvSpPr>
          <p:nvPr>
            <p:ph type="subTitle" idx="1"/>
          </p:nvPr>
        </p:nvSpPr>
        <p:spPr>
          <a:xfrm>
            <a:off x="577519" y="3112655"/>
            <a:ext cx="5662860" cy="2177229"/>
          </a:xfrm>
        </p:spPr>
        <p:txBody>
          <a:bodyPr rtlCol="0">
            <a:normAutofit/>
          </a:bodyPr>
          <a:lstStyle/>
          <a:p>
            <a:pPr rtl="0">
              <a:spcAft>
                <a:spcPts val="600"/>
              </a:spcAft>
            </a:pPr>
            <a:r>
              <a:rPr lang="fi"/>
              <a:t>2021 – 2025</a:t>
            </a:r>
          </a:p>
        </p:txBody>
      </p:sp>
      <p:pic>
        <p:nvPicPr>
          <p:cNvPr id="5" name="Picture Placeholder 4" descr="Close-up of a typewriter with a piece of paper&#10;&#10;AI-generated content may be incorrect.">
            <a:extLst>
              <a:ext uri="{FF2B5EF4-FFF2-40B4-BE49-F238E27FC236}">
                <a16:creationId xmlns:a16="http://schemas.microsoft.com/office/drawing/2014/main" id="{B6A3ACA1-4C3A-F8EF-6F4D-04ED8D871C6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09" r="16509"/>
          <a:stretch>
            <a:fillRect/>
          </a:stretch>
        </p:blipFill>
        <p:spPr>
          <a:xfrm>
            <a:off x="5788152" y="377234"/>
            <a:ext cx="6116976" cy="6103532"/>
          </a:xfrm>
        </p:spPr>
      </p:pic>
      <p:sp>
        <p:nvSpPr>
          <p:cNvPr id="6" name="TextBox 5">
            <a:extLst>
              <a:ext uri="{FF2B5EF4-FFF2-40B4-BE49-F238E27FC236}">
                <a16:creationId xmlns:a16="http://schemas.microsoft.com/office/drawing/2014/main" id="{AEF619F8-7E2D-8475-2471-98FB8AFA9FEC}"/>
              </a:ext>
            </a:extLst>
          </p:cNvPr>
          <p:cNvSpPr txBox="1"/>
          <p:nvPr/>
        </p:nvSpPr>
        <p:spPr>
          <a:xfrm>
            <a:off x="6189785" y="6283074"/>
            <a:ext cx="5715343" cy="138499"/>
          </a:xfrm>
          <a:prstGeom prst="rect">
            <a:avLst/>
          </a:prstGeom>
          <a:noFill/>
        </p:spPr>
        <p:txBody>
          <a:bodyPr wrap="square" lIns="0" tIns="0" rIns="0" bIns="0" rtlCol="0">
            <a:spAutoFit/>
          </a:bodyPr>
          <a:lstStyle/>
          <a:p>
            <a:pPr rtl="0"/>
            <a:r>
              <a:rPr lang="fi" sz="900" dirty="0">
                <a:hlinkClick r:id="rId3" tooltip="https://www.thebluediamondgallery.com/typewriter/w/welfare.html"/>
              </a:rPr>
              <a:t>This Photo</a:t>
            </a:r>
            <a:r>
              <a:rPr lang="fi" sz="900" dirty="0"/>
              <a:t> by Unknown Author is licensed under </a:t>
            </a:r>
            <a:r>
              <a:rPr lang="fi" sz="900" dirty="0">
                <a:hlinkClick r:id="rId4" tooltip="https://creativecommons.org/licenses/by-sa/3.0/"/>
              </a:rPr>
              <a:t>CC BY-SA</a:t>
            </a:r>
            <a:endParaRPr lang="sv-FI" sz="900" dirty="0"/>
          </a:p>
        </p:txBody>
      </p:sp>
    </p:spTree>
    <p:extLst>
      <p:ext uri="{BB962C8B-B14F-4D97-AF65-F5344CB8AC3E}">
        <p14:creationId xmlns:p14="http://schemas.microsoft.com/office/powerpoint/2010/main" val="7600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7828425-FCCF-FEC9-4A45-4CA8610C6905}"/>
              </a:ext>
            </a:extLst>
          </p:cNvPr>
          <p:cNvSpPr>
            <a:spLocks noGrp="1"/>
          </p:cNvSpPr>
          <p:nvPr>
            <p:ph type="title"/>
          </p:nvPr>
        </p:nvSpPr>
        <p:spPr>
          <a:xfrm>
            <a:off x="560292" y="494852"/>
            <a:ext cx="11344836" cy="502920"/>
          </a:xfrm>
        </p:spPr>
        <p:txBody>
          <a:bodyPr rtlCol="0"/>
          <a:lstStyle/>
          <a:p>
            <a:pPr rtl="0" fontAlgn="base"/>
            <a:r>
              <a:rPr lang="fi" sz="3600"/>
              <a:t>Pandemian seuraukset </a:t>
            </a:r>
          </a:p>
        </p:txBody>
      </p:sp>
      <p:sp>
        <p:nvSpPr>
          <p:cNvPr id="4" name="Platshållare för innehåll 3">
            <a:extLst>
              <a:ext uri="{FF2B5EF4-FFF2-40B4-BE49-F238E27FC236}">
                <a16:creationId xmlns:a16="http://schemas.microsoft.com/office/drawing/2014/main" id="{E1740D44-D2F8-B075-490C-0B25ABD0B109}"/>
              </a:ext>
            </a:extLst>
          </p:cNvPr>
          <p:cNvSpPr>
            <a:spLocks noGrp="1"/>
          </p:cNvSpPr>
          <p:nvPr>
            <p:ph idx="1"/>
          </p:nvPr>
        </p:nvSpPr>
        <p:spPr>
          <a:xfrm>
            <a:off x="560292" y="1189073"/>
            <a:ext cx="10782898" cy="5220148"/>
          </a:xfrm>
        </p:spPr>
        <p:txBody>
          <a:bodyPr rtlCol="0"/>
          <a:lstStyle/>
          <a:p>
            <a:pPr marL="0" indent="0" rtl="0" fontAlgn="base">
              <a:lnSpc>
                <a:spcPct val="100000"/>
              </a:lnSpc>
              <a:spcBef>
                <a:spcPts val="0"/>
              </a:spcBef>
              <a:buNone/>
            </a:pPr>
            <a:r>
              <a:rPr lang="fi" sz="1600" dirty="0"/>
              <a:t>Työterveyslaitoksen vuonna 2024 julkaiseman “Koronapandemian seuraukset ja resilienssiä tukeneet tekijät kunta-alalla” -raportin mukaan pandemia muutti työelämää perusteellisesti. Pandemia uhkasi terveysturvallisuutta, minkä lisäksi se aiheutti laajoja taloudellisia ja sosiaalisia häiriöitä. Koronapandemia kuormitti erityisesti terveydenhuollon ja kasvatus- ja opetusalan ammateissa. Etätyö näyttää suojanneen pandemian haitallisilta vaikutuksilta, kun taas lähityöhön, eli terveydenhuollon ja kasvatus- ja opetusalan ammateissa työskentelyyn, näyttää liittyneen heikennyt työkyky ja terveys.</a:t>
            </a:r>
          </a:p>
          <a:p>
            <a:pPr marL="0" indent="0" rtl="0" fontAlgn="base">
              <a:lnSpc>
                <a:spcPct val="100000"/>
              </a:lnSpc>
              <a:spcBef>
                <a:spcPts val="0"/>
              </a:spcBef>
              <a:buNone/>
            </a:pPr>
            <a:endParaRPr lang="en-US" sz="1600" dirty="0"/>
          </a:p>
          <a:p>
            <a:pPr marL="0" indent="0" rtl="0" fontAlgn="base">
              <a:lnSpc>
                <a:spcPct val="100000"/>
              </a:lnSpc>
              <a:spcBef>
                <a:spcPts val="0"/>
              </a:spcBef>
              <a:buNone/>
            </a:pPr>
            <a:r>
              <a:rPr lang="fi" sz="1600" dirty="0"/>
              <a:t>THL:n raportin (4/2022) mukaan pandemia vaikutti laajasti väestöön ja palvelujärjestelmään. Mielenterveyden ongelmia esiintyi kaikenikäisillä, mutta vaikutukset olivat kielteisimpiä nuorilla ja nuorilla aikuisilla. Lapset ja nuoret kokivat muun muassa ahdistuneisuutta ja syömishäiriöt yleistyivät. Negatiiviset vaikutukset kohdentuivat useimmiten niihin lapsiin ja nuoriin, joilla jo lähtökohtaisesti oli ollut muita vaikeampaa. Sekä perusterveydenhuolto että erikoissairaanhoito olivat kuormittuneita, mutta selvisivät paineesta melko hyvin. Suun terveydenhuollon toimintaa hankaloittivat henkilöstön sairauspoissaolot, potilaiden sairastumisten vuoksi perumat ajat ja henkilöstöpula. Suun terveydenhuollon palveluvelkaa kertyi erittäin paljon. Sosiaalipalveluissa palveluvajeista ja ongelmista kertoneet signaalit näkyivät voimakkaimmin ikääntyneiden palveluissa sekä mielenterveyden häiriöissä. Ikääntyneiden palveluissa henkilöstöpula vaikeutti jo ennestään kuormittunutta tilannetta. Mielenterveyspalvelujen kysyntä kasvoi koronapandemian aikana, kun lisääntynyt psyykkinen oireilu johti myös hoitoon hakeutumisen lisääntymiseen. Taustalla oli koko 2010-luvun jatkunut kehityskulku ja perusterveydenhuollon riittämättömät resurssit lievien ja keskivaikeiden mielenterveysongelmien hoitamiseen. Koronapandemia aiheutti muutoksia myös päihde- ja riippuvuuspalveluissa.</a:t>
            </a:r>
          </a:p>
          <a:p>
            <a:pPr marL="0" indent="0" rtl="0" fontAlgn="base">
              <a:lnSpc>
                <a:spcPct val="100000"/>
              </a:lnSpc>
              <a:spcBef>
                <a:spcPts val="0"/>
              </a:spcBef>
              <a:buNone/>
            </a:pPr>
            <a:endParaRPr lang="en-US" sz="1400" dirty="0"/>
          </a:p>
          <a:p>
            <a:pPr marL="0" indent="0" rtl="0" fontAlgn="base">
              <a:lnSpc>
                <a:spcPct val="100000"/>
              </a:lnSpc>
              <a:spcBef>
                <a:spcPts val="0"/>
              </a:spcBef>
              <a:buNone/>
            </a:pPr>
            <a:endParaRPr lang="en-US" sz="1400" dirty="0"/>
          </a:p>
          <a:p>
            <a:pPr marL="0" indent="0" rtl="0" fontAlgn="base">
              <a:buNone/>
            </a:pPr>
            <a:endParaRPr lang="en-US" dirty="0"/>
          </a:p>
          <a:p>
            <a:pPr marL="0" indent="0" rtl="0" fontAlgn="base">
              <a:buNone/>
            </a:pPr>
            <a:endParaRPr lang="en-US" dirty="0"/>
          </a:p>
          <a:p>
            <a:pPr rtl="0"/>
            <a:endParaRPr lang="sv-FI" dirty="0"/>
          </a:p>
        </p:txBody>
      </p:sp>
      <p:sp>
        <p:nvSpPr>
          <p:cNvPr id="6" name="Platshållare för bildnummer 5">
            <a:extLst>
              <a:ext uri="{FF2B5EF4-FFF2-40B4-BE49-F238E27FC236}">
                <a16:creationId xmlns:a16="http://schemas.microsoft.com/office/drawing/2014/main" id="{6D246624-DBE1-33DB-C588-1B41670944A6}"/>
              </a:ext>
            </a:extLst>
          </p:cNvPr>
          <p:cNvSpPr>
            <a:spLocks noGrp="1"/>
          </p:cNvSpPr>
          <p:nvPr>
            <p:ph type="sldNum" sz="quarter" idx="12"/>
          </p:nvPr>
        </p:nvSpPr>
        <p:spPr/>
        <p:txBody>
          <a:bodyPr rtlCol="0"/>
          <a:lstStyle/>
          <a:p>
            <a:pPr rtl="0"/>
            <a:fld id="{31160B98-140E-4345-B1A3-2A7247C42973}" type="slidenum">
              <a:rPr lang="fi-FI" smtClean="0"/>
              <a:t>10</a:t>
            </a:fld>
            <a:endParaRPr lang="fi-FI"/>
          </a:p>
        </p:txBody>
      </p:sp>
    </p:spTree>
    <p:extLst>
      <p:ext uri="{BB962C8B-B14F-4D97-AF65-F5344CB8AC3E}">
        <p14:creationId xmlns:p14="http://schemas.microsoft.com/office/powerpoint/2010/main" val="417499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957C-FFA9-9E53-0422-0D0B4AB5555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137D549-D4BA-2A3D-E353-AA745A618486}"/>
              </a:ext>
            </a:extLst>
          </p:cNvPr>
          <p:cNvSpPr>
            <a:spLocks noGrp="1"/>
          </p:cNvSpPr>
          <p:nvPr>
            <p:ph type="title"/>
          </p:nvPr>
        </p:nvSpPr>
        <p:spPr>
          <a:xfrm>
            <a:off x="560292" y="494852"/>
            <a:ext cx="11344836" cy="502920"/>
          </a:xfrm>
        </p:spPr>
        <p:txBody>
          <a:bodyPr rtlCol="0"/>
          <a:lstStyle/>
          <a:p>
            <a:pPr rtl="0" fontAlgn="base"/>
            <a:r>
              <a:rPr lang="fi" sz="3600"/>
              <a:t>Pandemian seuraukset </a:t>
            </a:r>
          </a:p>
        </p:txBody>
      </p:sp>
      <p:sp>
        <p:nvSpPr>
          <p:cNvPr id="4" name="Platshållare för innehåll 3">
            <a:extLst>
              <a:ext uri="{FF2B5EF4-FFF2-40B4-BE49-F238E27FC236}">
                <a16:creationId xmlns:a16="http://schemas.microsoft.com/office/drawing/2014/main" id="{4D36444D-7AD0-E100-37E0-8B3B75E48448}"/>
              </a:ext>
            </a:extLst>
          </p:cNvPr>
          <p:cNvSpPr>
            <a:spLocks noGrp="1"/>
          </p:cNvSpPr>
          <p:nvPr>
            <p:ph idx="1"/>
          </p:nvPr>
        </p:nvSpPr>
        <p:spPr>
          <a:xfrm>
            <a:off x="560292" y="1143000"/>
            <a:ext cx="11344836" cy="5220148"/>
          </a:xfrm>
        </p:spPr>
        <p:txBody>
          <a:bodyPr rtlCol="0"/>
          <a:lstStyle/>
          <a:p>
            <a:pPr marL="0" indent="0" rtl="0" fontAlgn="base">
              <a:lnSpc>
                <a:spcPct val="100000"/>
              </a:lnSpc>
              <a:spcBef>
                <a:spcPts val="0"/>
              </a:spcBef>
              <a:buNone/>
            </a:pPr>
            <a:r>
              <a:rPr lang="fi" sz="1900"/>
              <a:t>Koronapandemia vähensi ikääntyneiden liikkumista kodin ulkopuolella ja lisäsi yksinäisyyttä. Elinpiiri pieneni ja palveluja lopetettiin. Omaishoitajien jaksaminen oli koetuksella riittämättömän tuen vuoksi. Pandemia vaikutti myös lasten, nuorten ja lapsiperheiden hyvinvointiin ja palveluihin. Työn ja perheen yhteensovittamisen haasteet näyttävät jääneen väliaikaisiksi, mutta osa lapsista, nuorista ja vanhemmista koki pitkään huolta jaksamisesta ja oli pitkään tuen tarpeessa. Pitkät etäopetusjaksot, sosiaalisten kontaktien väheneminen ja perheiden haasteet lisäsivät psyykkistä kuormitusta. Koululaisten psyykkinen oireilu ja yksinäisyys lisääntyivät ja oppiminen vaikeutui. </a:t>
            </a:r>
          </a:p>
          <a:p>
            <a:pPr marL="0" indent="0" rtl="0" fontAlgn="base">
              <a:lnSpc>
                <a:spcPct val="100000"/>
              </a:lnSpc>
              <a:spcBef>
                <a:spcPts val="0"/>
              </a:spcBef>
              <a:buNone/>
            </a:pPr>
            <a:endParaRPr lang="en-US" sz="1900"/>
          </a:p>
          <a:p>
            <a:pPr marL="0" indent="0" rtl="0" fontAlgn="base">
              <a:lnSpc>
                <a:spcPct val="100000"/>
              </a:lnSpc>
              <a:spcBef>
                <a:spcPts val="0"/>
              </a:spcBef>
              <a:buNone/>
            </a:pPr>
            <a:r>
              <a:rPr lang="fi" sz="1900"/>
              <a:t>Monet yhdistykset ja toimintaryhmät menettivät jäseniä ja osallistujia pandemian aikana. Myös esimerkiksi ikääntyneiden päivätoiminta on kärsinyt osallistujapulasta pandemian jälkeen. Jo aikaisemmin itsensä yksinäisiksi tunteneille pandemiasta tuli ilmiö, joka rajoitti entisestään yhteydenpitoa ulkomaailmaan ja muihin ihmisiin.</a:t>
            </a:r>
          </a:p>
          <a:p>
            <a:pPr marL="0" indent="0" rtl="0" fontAlgn="base">
              <a:lnSpc>
                <a:spcPct val="100000"/>
              </a:lnSpc>
              <a:spcBef>
                <a:spcPts val="0"/>
              </a:spcBef>
              <a:buNone/>
            </a:pPr>
            <a:endParaRPr lang="en-US" sz="1900"/>
          </a:p>
          <a:p>
            <a:pPr marL="0" indent="0" rtl="0" fontAlgn="base">
              <a:lnSpc>
                <a:spcPct val="100000"/>
              </a:lnSpc>
              <a:spcBef>
                <a:spcPts val="0"/>
              </a:spcBef>
              <a:buNone/>
            </a:pPr>
            <a:r>
              <a:rPr lang="fi" sz="1900"/>
              <a:t>Paraisilla onnistuttiin hyvin kaikissa pandemian eri vaiheissa vaadituissa toimenpiteissä. Terveydenhuolto ja tartunnanjäljitys onnistuttiin ylläpitämään hyvin toimivina. Pandemiasta aiheutui vuonna 2021 runsaan 2 miljoonan euron kustannukset. Ne katettiin pääosin kunnille kohdennetuilla valtion tuilla.</a:t>
            </a:r>
          </a:p>
          <a:p>
            <a:pPr marL="0" indent="0" rtl="0" fontAlgn="base">
              <a:lnSpc>
                <a:spcPct val="100000"/>
              </a:lnSpc>
              <a:spcBef>
                <a:spcPts val="0"/>
              </a:spcBef>
              <a:buNone/>
            </a:pPr>
            <a:endParaRPr lang="en-US" sz="1600"/>
          </a:p>
          <a:p>
            <a:pPr marL="0" indent="0" rtl="0" fontAlgn="base">
              <a:lnSpc>
                <a:spcPct val="100000"/>
              </a:lnSpc>
              <a:spcBef>
                <a:spcPts val="0"/>
              </a:spcBef>
              <a:buNone/>
            </a:pPr>
            <a:endParaRPr lang="en-US" sz="1600"/>
          </a:p>
          <a:p>
            <a:pPr lvl="1" rtl="0" fontAlgn="base">
              <a:lnSpc>
                <a:spcPct val="100000"/>
              </a:lnSpc>
              <a:spcBef>
                <a:spcPts val="0"/>
              </a:spcBef>
              <a:buFontTx/>
              <a:buChar char="-"/>
            </a:pPr>
            <a:endParaRPr lang="en-US" sz="1600">
              <a:solidFill>
                <a:srgbClr val="FF0000"/>
              </a:solidFill>
            </a:endParaRPr>
          </a:p>
          <a:p>
            <a:pPr marL="0" indent="0" rtl="0" fontAlgn="base">
              <a:lnSpc>
                <a:spcPct val="100000"/>
              </a:lnSpc>
              <a:spcBef>
                <a:spcPts val="0"/>
              </a:spcBef>
              <a:buNone/>
            </a:pPr>
            <a:endParaRPr lang="en-US" sz="1400"/>
          </a:p>
          <a:p>
            <a:pPr marL="0" indent="0" rtl="0" fontAlgn="base">
              <a:buNone/>
            </a:pPr>
            <a:endParaRPr lang="en-US"/>
          </a:p>
          <a:p>
            <a:pPr marL="0" indent="0" rtl="0" fontAlgn="base">
              <a:buNone/>
            </a:pPr>
            <a:endParaRPr lang="en-US"/>
          </a:p>
          <a:p>
            <a:pPr rtl="0"/>
            <a:endParaRPr lang="sv-FI"/>
          </a:p>
        </p:txBody>
      </p:sp>
      <p:sp>
        <p:nvSpPr>
          <p:cNvPr id="6" name="Platshållare för bildnummer 5">
            <a:extLst>
              <a:ext uri="{FF2B5EF4-FFF2-40B4-BE49-F238E27FC236}">
                <a16:creationId xmlns:a16="http://schemas.microsoft.com/office/drawing/2014/main" id="{32FC3A27-3C75-D610-322C-F05AC0E278BD}"/>
              </a:ext>
            </a:extLst>
          </p:cNvPr>
          <p:cNvSpPr>
            <a:spLocks noGrp="1"/>
          </p:cNvSpPr>
          <p:nvPr>
            <p:ph type="sldNum" sz="quarter" idx="12"/>
          </p:nvPr>
        </p:nvSpPr>
        <p:spPr/>
        <p:txBody>
          <a:bodyPr rtlCol="0"/>
          <a:lstStyle/>
          <a:p>
            <a:pPr rtl="0"/>
            <a:fld id="{31160B98-140E-4345-B1A3-2A7247C42973}" type="slidenum">
              <a:rPr lang="fi-FI" smtClean="0"/>
              <a:t>11</a:t>
            </a:fld>
            <a:endParaRPr lang="fi-FI"/>
          </a:p>
        </p:txBody>
      </p:sp>
    </p:spTree>
    <p:extLst>
      <p:ext uri="{BB962C8B-B14F-4D97-AF65-F5344CB8AC3E}">
        <p14:creationId xmlns:p14="http://schemas.microsoft.com/office/powerpoint/2010/main" val="18305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E527-FABD-09C9-C8CA-FA145B5CDEEE}"/>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A081D4E-2546-FA5A-2B0C-0C3C0C048838}"/>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8862CD7F-AD21-B978-40F7-D4FA61C7FDCE}"/>
              </a:ext>
            </a:extLst>
          </p:cNvPr>
          <p:cNvSpPr>
            <a:spLocks noGrp="1"/>
          </p:cNvSpPr>
          <p:nvPr>
            <p:ph type="title"/>
          </p:nvPr>
        </p:nvSpPr>
        <p:spPr>
          <a:xfrm>
            <a:off x="560292" y="567493"/>
            <a:ext cx="11344836" cy="502836"/>
          </a:xfrm>
        </p:spPr>
        <p:txBody>
          <a:bodyPr rtlCol="0"/>
          <a:lstStyle/>
          <a:p>
            <a:pPr rtl="0"/>
            <a:r>
              <a:rPr lang="fi"/>
              <a:t>Talouden taantuma ja kaupungin talous</a:t>
            </a:r>
            <a:endParaRPr lang="sv-FI"/>
          </a:p>
        </p:txBody>
      </p:sp>
      <p:sp>
        <p:nvSpPr>
          <p:cNvPr id="4" name="Platshållare för innehåll 3">
            <a:extLst>
              <a:ext uri="{FF2B5EF4-FFF2-40B4-BE49-F238E27FC236}">
                <a16:creationId xmlns:a16="http://schemas.microsoft.com/office/drawing/2014/main" id="{69F6EC98-4460-30E8-FB26-ACC84A1FB4DA}"/>
              </a:ext>
            </a:extLst>
          </p:cNvPr>
          <p:cNvSpPr>
            <a:spLocks noGrp="1"/>
          </p:cNvSpPr>
          <p:nvPr>
            <p:ph idx="1"/>
          </p:nvPr>
        </p:nvSpPr>
        <p:spPr>
          <a:xfrm>
            <a:off x="560292" y="1217362"/>
            <a:ext cx="10874188" cy="4892966"/>
          </a:xfrm>
        </p:spPr>
        <p:txBody>
          <a:bodyPr rtlCol="0"/>
          <a:lstStyle/>
          <a:p>
            <a:pPr marL="0" indent="0" rtl="0">
              <a:buNone/>
            </a:pPr>
            <a:r>
              <a:rPr lang="fi" sz="1600"/>
              <a:t>Talouden taantuma näkyy kuntataloudessa vuosina 2021–2025, niin myös Paraisilla. Tilinpäätösteksteistä on luettavissa muun muassa seuraavaa: </a:t>
            </a:r>
          </a:p>
          <a:p>
            <a:pPr rtl="0">
              <a:buFont typeface="Wingdings" panose="05000000000000000000" pitchFamily="2" charset="2"/>
              <a:buChar char="Ø"/>
            </a:pPr>
            <a:r>
              <a:rPr lang="fi" sz="1600"/>
              <a:t>Vuoteen 2021 liittyi taloudellisesti paljon epävarmuustekijöitä ja vero- ja valtionosuusennusteissa oli suuria vaihteluita. Epävarmuus kohdistui sekä koronakorvauksiin, verokertymään ja -maksuihin että valtionosuuksiin. Kustannuksia hillitseviin toimenpiteisiin ryhdyttiin syksyllä, kun oli olemassa merkittävän alijäämän vaara.</a:t>
            </a:r>
          </a:p>
          <a:p>
            <a:pPr rtl="0">
              <a:buFont typeface="Wingdings" panose="05000000000000000000" pitchFamily="2" charset="2"/>
              <a:buChar char="Ø"/>
            </a:pPr>
            <a:r>
              <a:rPr lang="fi" sz="1600"/>
              <a:t>Pandemia loi yhdessä sodan heikentämän suhdannetilanteen kanssa julkiseen talouteen voimakkaan epätasapainon ja oli olemassa huoli, että sillä on jatkossa merkittävä vaikutus kuntien taloudellisiin edellytyksiin sekä valtionosuuksien kiristymisen että verokehityksen seisahtumisen kautta.</a:t>
            </a:r>
          </a:p>
          <a:p>
            <a:pPr rtl="0">
              <a:buFont typeface="Wingdings" panose="05000000000000000000" pitchFamily="2" charset="2"/>
              <a:buChar char="Ø"/>
            </a:pPr>
            <a:r>
              <a:rPr lang="fi" sz="1600"/>
              <a:t>Julkiseen talouteen kohdistuu paineita sen vuoksi, että hyvinvointialueiden on hyvin vaikea hillitä sosiaali- ja terveydenhuollon kustannuskehitystä.</a:t>
            </a:r>
          </a:p>
          <a:p>
            <a:pPr rtl="0">
              <a:buFont typeface="Wingdings" panose="05000000000000000000" pitchFamily="2" charset="2"/>
              <a:buChar char="Ø"/>
            </a:pPr>
            <a:r>
              <a:rPr lang="fi" sz="1600"/>
              <a:t>Vähentyneet valtionosuudet olivat haasteena Paraisilla vuonna 2024. Kuntien tuloihin ja menoihin vaikuttivat heikko suhdannekehitys, valtionosuuksien pieneneminen 250 miljoonalla eurolla sekä kasvaneet korkokustannukset.</a:t>
            </a:r>
          </a:p>
          <a:p>
            <a:pPr rtl="0">
              <a:buFont typeface="Wingdings" panose="05000000000000000000" pitchFamily="2" charset="2"/>
              <a:buChar char="Ø"/>
            </a:pPr>
            <a:r>
              <a:rPr lang="fi" sz="1600"/>
              <a:t>Myös loppuvuodesta 2025 kaupungin organisaatiossa ryhdyttiin kustannuksia hillitseviin toimenpiteisiin. </a:t>
            </a:r>
          </a:p>
        </p:txBody>
      </p:sp>
      <p:sp>
        <p:nvSpPr>
          <p:cNvPr id="6" name="Platshållare för bildnummer 5">
            <a:extLst>
              <a:ext uri="{FF2B5EF4-FFF2-40B4-BE49-F238E27FC236}">
                <a16:creationId xmlns:a16="http://schemas.microsoft.com/office/drawing/2014/main" id="{9E8F4158-F71D-4E89-802B-AD0B8856BEB2}"/>
              </a:ext>
            </a:extLst>
          </p:cNvPr>
          <p:cNvSpPr>
            <a:spLocks noGrp="1"/>
          </p:cNvSpPr>
          <p:nvPr>
            <p:ph type="sldNum" sz="quarter" idx="12"/>
          </p:nvPr>
        </p:nvSpPr>
        <p:spPr/>
        <p:txBody>
          <a:bodyPr rtlCol="0"/>
          <a:lstStyle/>
          <a:p>
            <a:pPr rtl="0"/>
            <a:fld id="{31160B98-140E-4345-B1A3-2A7247C42973}" type="slidenum">
              <a:rPr lang="fi-FI" smtClean="0"/>
              <a:t>12</a:t>
            </a:fld>
            <a:endParaRPr lang="fi-FI"/>
          </a:p>
        </p:txBody>
      </p:sp>
    </p:spTree>
    <p:extLst>
      <p:ext uri="{BB962C8B-B14F-4D97-AF65-F5344CB8AC3E}">
        <p14:creationId xmlns:p14="http://schemas.microsoft.com/office/powerpoint/2010/main" val="38776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F739DCC-C374-27A5-A459-74B358461863}"/>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0C49BD68-4A90-DBEF-63BE-19B5CCFDCF22}"/>
              </a:ext>
            </a:extLst>
          </p:cNvPr>
          <p:cNvSpPr>
            <a:spLocks noGrp="1"/>
          </p:cNvSpPr>
          <p:nvPr>
            <p:ph type="title"/>
          </p:nvPr>
        </p:nvSpPr>
        <p:spPr>
          <a:xfrm>
            <a:off x="560292" y="612146"/>
            <a:ext cx="11344836" cy="654424"/>
          </a:xfrm>
        </p:spPr>
        <p:txBody>
          <a:bodyPr rtlCol="0"/>
          <a:lstStyle/>
          <a:p>
            <a:pPr rtl="0"/>
            <a:r>
              <a:rPr lang="fi" dirty="0"/>
              <a:t>Huolestuttava maailmantilanne</a:t>
            </a:r>
            <a:endParaRPr lang="sv-FI" dirty="0"/>
          </a:p>
        </p:txBody>
      </p:sp>
      <p:sp>
        <p:nvSpPr>
          <p:cNvPr id="4" name="Platshållare för innehåll 3">
            <a:extLst>
              <a:ext uri="{FF2B5EF4-FFF2-40B4-BE49-F238E27FC236}">
                <a16:creationId xmlns:a16="http://schemas.microsoft.com/office/drawing/2014/main" id="{EECE18EA-1AC1-151D-D6B9-EBBBB74BF273}"/>
              </a:ext>
            </a:extLst>
          </p:cNvPr>
          <p:cNvSpPr>
            <a:spLocks noGrp="1"/>
          </p:cNvSpPr>
          <p:nvPr>
            <p:ph idx="1"/>
          </p:nvPr>
        </p:nvSpPr>
        <p:spPr>
          <a:xfrm>
            <a:off x="560292" y="1266570"/>
            <a:ext cx="10874188" cy="4801721"/>
          </a:xfrm>
        </p:spPr>
        <p:txBody>
          <a:bodyPr rtlCol="0"/>
          <a:lstStyle/>
          <a:p>
            <a:pPr marL="0" indent="0" rtl="0">
              <a:buNone/>
            </a:pPr>
            <a:r>
              <a:rPr lang="fi" dirty="0"/>
              <a:t>Huolestuttavalla maailmantilanteella, jota leimaavat konfliktit, taloudellinen epävarmuus ja ilmastonmuutos, on merkittävä kielteinen vaikutus ihmisten mielenterveyteen ja hyvinvointiin. Sodat ja muut katastrofit voivat aiheuttaa ahdistusta ja pelkoa, vaikka täällä sodan uhkaa ei ole. Sota-alueen hädänalaisia halutaan auttaa. Tilanne koskettaa meitä kaikkia tavalla tai toisella, joten sekä oma että läheistemme jaksaminen joutuvat koetukselle. Terveyden ja hyvinvoinnin laitoksen mukaan muun muassa seuraavat asiat voivat auttaa ihmisiä voimaan hyvin ja jaksamaan henkisesti:</a:t>
            </a:r>
          </a:p>
          <a:p>
            <a:pPr rtl="0">
              <a:buFontTx/>
              <a:buChar char="-"/>
            </a:pPr>
            <a:r>
              <a:rPr lang="fi" dirty="0"/>
              <a:t>Syö hyvin, liiku, nuku riittävästi</a:t>
            </a:r>
          </a:p>
          <a:p>
            <a:pPr rtl="0">
              <a:buFontTx/>
              <a:buChar char="-"/>
            </a:pPr>
            <a:r>
              <a:rPr lang="fi"/>
              <a:t>Vältä alkoholia</a:t>
            </a:r>
            <a:endParaRPr lang="fi" dirty="0"/>
          </a:p>
          <a:p>
            <a:pPr rtl="0">
              <a:buFontTx/>
              <a:buChar char="-"/>
            </a:pPr>
            <a:r>
              <a:rPr lang="fi" dirty="0"/>
              <a:t>Pidä yhteyttä perheeseen ja ystäviin, puhu tunteistasi</a:t>
            </a:r>
          </a:p>
          <a:p>
            <a:pPr rtl="0">
              <a:buFontTx/>
              <a:buChar char="-"/>
            </a:pPr>
            <a:r>
              <a:rPr lang="fi" dirty="0"/>
              <a:t>Ole myötätuntoinen itseäsi kohtaan, ole läsnä, ole tietoinen ympäristöstäsi ja omista tunteistasi</a:t>
            </a:r>
          </a:p>
          <a:p>
            <a:pPr rtl="0">
              <a:buFontTx/>
              <a:buChar char="-"/>
            </a:pPr>
            <a:r>
              <a:rPr lang="fi" dirty="0"/>
              <a:t>Huolehdi toisista</a:t>
            </a:r>
          </a:p>
          <a:p>
            <a:pPr>
              <a:buFontTx/>
              <a:buChar char="-"/>
            </a:pPr>
            <a:r>
              <a:rPr lang="fi" dirty="0"/>
              <a:t>Pidä tauko ja rentoudu, mene luontoon</a:t>
            </a:r>
            <a:endParaRPr lang="fi-FI" dirty="0"/>
          </a:p>
          <a:p>
            <a:pPr rtl="0">
              <a:buFontTx/>
              <a:buChar char="-"/>
            </a:pPr>
            <a:endParaRPr lang="fi" dirty="0"/>
          </a:p>
        </p:txBody>
      </p:sp>
      <p:sp>
        <p:nvSpPr>
          <p:cNvPr id="5" name="Platshållare för sidfot 4">
            <a:extLst>
              <a:ext uri="{FF2B5EF4-FFF2-40B4-BE49-F238E27FC236}">
                <a16:creationId xmlns:a16="http://schemas.microsoft.com/office/drawing/2014/main" id="{B334D6C5-5CD8-7F2E-2EB4-7C2C9D0BAE0E}"/>
              </a:ext>
            </a:extLst>
          </p:cNvPr>
          <p:cNvSpPr>
            <a:spLocks noGrp="1"/>
          </p:cNvSpPr>
          <p:nvPr>
            <p:ph type="ftr" sz="quarter" idx="11"/>
          </p:nvPr>
        </p:nvSpPr>
        <p:spPr>
          <a:xfrm>
            <a:off x="1510553" y="6391837"/>
            <a:ext cx="4169811" cy="242047"/>
          </a:xfrm>
        </p:spPr>
        <p:txBody>
          <a:bodyPr rtlCol="0"/>
          <a:lstStyle/>
          <a:p>
            <a:r>
              <a:rPr lang="fi" dirty="0">
                <a:hlinkClick r:id="rId2"/>
              </a:rPr>
              <a:t>Mielen hyvinvointi kriisiaikana – THL</a:t>
            </a:r>
            <a:endParaRPr lang="fi-FI" dirty="0"/>
          </a:p>
        </p:txBody>
      </p:sp>
      <p:sp>
        <p:nvSpPr>
          <p:cNvPr id="6" name="Platshållare för bildnummer 5">
            <a:extLst>
              <a:ext uri="{FF2B5EF4-FFF2-40B4-BE49-F238E27FC236}">
                <a16:creationId xmlns:a16="http://schemas.microsoft.com/office/drawing/2014/main" id="{FF29F3C4-0357-CF53-F6E6-0D7C83927867}"/>
              </a:ext>
            </a:extLst>
          </p:cNvPr>
          <p:cNvSpPr>
            <a:spLocks noGrp="1"/>
          </p:cNvSpPr>
          <p:nvPr>
            <p:ph type="sldNum" sz="quarter" idx="12"/>
          </p:nvPr>
        </p:nvSpPr>
        <p:spPr/>
        <p:txBody>
          <a:bodyPr rtlCol="0"/>
          <a:lstStyle/>
          <a:p>
            <a:pPr rtl="0"/>
            <a:fld id="{31160B98-140E-4345-B1A3-2A7247C42973}" type="slidenum">
              <a:rPr lang="fi-FI" smtClean="0"/>
              <a:t>13</a:t>
            </a:fld>
            <a:endParaRPr lang="fi-FI"/>
          </a:p>
        </p:txBody>
      </p:sp>
    </p:spTree>
    <p:extLst>
      <p:ext uri="{BB962C8B-B14F-4D97-AF65-F5344CB8AC3E}">
        <p14:creationId xmlns:p14="http://schemas.microsoft.com/office/powerpoint/2010/main" val="11257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E5B1-8E68-F9F7-78CD-25CD71FB942C}"/>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B30D720-D898-04D3-0A18-8ED19DB9CF3E}"/>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49251B8E-7775-24CD-DD9A-B9A4CFDABB32}"/>
              </a:ext>
            </a:extLst>
          </p:cNvPr>
          <p:cNvSpPr>
            <a:spLocks noGrp="1"/>
          </p:cNvSpPr>
          <p:nvPr>
            <p:ph type="title"/>
          </p:nvPr>
        </p:nvSpPr>
        <p:spPr>
          <a:xfrm>
            <a:off x="423581" y="610317"/>
            <a:ext cx="11344836" cy="502920"/>
          </a:xfrm>
        </p:spPr>
        <p:txBody>
          <a:bodyPr rtlCol="0"/>
          <a:lstStyle/>
          <a:p>
            <a:pPr rtl="0"/>
            <a:r>
              <a:rPr lang="fi"/>
              <a:t>Työ- ja elinkeinopalvelujen uudistus</a:t>
            </a:r>
          </a:p>
        </p:txBody>
      </p:sp>
      <p:sp>
        <p:nvSpPr>
          <p:cNvPr id="4" name="Platshållare för innehåll 3">
            <a:extLst>
              <a:ext uri="{FF2B5EF4-FFF2-40B4-BE49-F238E27FC236}">
                <a16:creationId xmlns:a16="http://schemas.microsoft.com/office/drawing/2014/main" id="{39F00671-2C77-AE01-2BF8-0D9FCCAF1A29}"/>
              </a:ext>
            </a:extLst>
          </p:cNvPr>
          <p:cNvSpPr>
            <a:spLocks noGrp="1"/>
          </p:cNvSpPr>
          <p:nvPr>
            <p:ph idx="1"/>
          </p:nvPr>
        </p:nvSpPr>
        <p:spPr>
          <a:xfrm>
            <a:off x="560292" y="1170432"/>
            <a:ext cx="11344836" cy="5077251"/>
          </a:xfrm>
        </p:spPr>
        <p:txBody>
          <a:bodyPr rtlCol="0"/>
          <a:lstStyle/>
          <a:p>
            <a:pPr rtl="0" fontAlgn="base">
              <a:lnSpc>
                <a:spcPct val="100000"/>
              </a:lnSpc>
              <a:spcBef>
                <a:spcPts val="0"/>
              </a:spcBef>
            </a:pPr>
            <a:r>
              <a:rPr lang="fi" sz="1600" dirty="0"/>
              <a:t>Julkisten työvoimapalvelujen järjestämisvastuu siirtyi valtion työ- ja elinkeinotoimistoilta kunnille ja kuntien muodostamille yhteistoiminta-alueille 1.1.2025. Työllisyysalueita on yhteensä 45. Uudistuksen tavoitteena oli palvelurakenne, joka edistää parhaalla mahdollisella tavalla työntekijöiden nopeaa työllistymistä ja lisää työ- ja elinkeinopalvelujen tuottavuutta, saatavuutta, vaikuttavuutta ja monipuolisuutta. Siirron yhteydessä kunnille luotiin rahoitusmalli, joka kannustaa niitä kehittämään toimintaansa työllisyyttä edistäväksi. (Lähde: </a:t>
            </a:r>
            <a:r>
              <a:rPr lang="fi" sz="1600" dirty="0">
                <a:hlinkClick r:id="rId2"/>
              </a:rPr>
              <a:t>TE-palvelut 2024 -uudistus – Työ- ja </a:t>
            </a:r>
            <a:r>
              <a:rPr lang="fi" sz="1600">
                <a:hlinkClick r:id="rId2"/>
              </a:rPr>
              <a:t>elinkeinoministeriö</a:t>
            </a:r>
            <a:r>
              <a:rPr lang="fi" sz="1600"/>
              <a:t>)</a:t>
            </a:r>
          </a:p>
          <a:p>
            <a:pPr rtl="0" fontAlgn="base">
              <a:lnSpc>
                <a:spcPct val="100000"/>
              </a:lnSpc>
              <a:spcBef>
                <a:spcPts val="0"/>
              </a:spcBef>
            </a:pPr>
            <a:endParaRPr lang="fi" sz="1600" dirty="0"/>
          </a:p>
          <a:p>
            <a:pPr rtl="0" fontAlgn="base">
              <a:lnSpc>
                <a:spcPct val="100000"/>
              </a:lnSpc>
              <a:spcBef>
                <a:spcPts val="0"/>
              </a:spcBef>
            </a:pPr>
            <a:r>
              <a:rPr lang="fi" sz="1600" dirty="0"/>
              <a:t>Turun työllisyysalue on kuntien lukumäärän perusteella Suomen suurin. Työllisyysalue on paikallinen työllisyysviranomainen ja se muodostuu 23 varsinaissuomalaisesta kunnasta. Turku toimii Turun työllisyysalueen vastuukuntana ja tarjoaa keskitettyjä palveluja. Turun työllisyysalueella Paraisten kaupunki on sopinut isäntäkunnan Turun kanssa paikallisten lähipalvelujen tarjoamisesta. Sen lisäksi Paraisten kaupunki on sopinut Kemiönsaaren kunnan kanssa lähipalvelujen tarjoamisesta myös Kemiönsaaressa. Paraisten kaupunki ja Kemiönsaaren kunta muodostavat Turunmaan toiminta-alueen, jolla Turunmaan työllisyyspalvelut tarjoaa lakisääteisiä lähipalveluja työnhakijoille ja työnantajille. Paraisten kaupunki toimii Turunmaan työllisyyspalvelujen työnantajana. Työllisyyspalvelujen henkilöstö koostuu työllisyyspäälliköstä ja 6,5 työllisyysasiantuntijasta. Työtä hakevia asiakkaita, joiden työnhaku on voimassa, on noin 1 080 (syksyllä 2025) ja työnantaja-asiakkaina ovat periaatteessa kaikki organisaatiot (lähinnä yritykset), jotka ovat potentiaalisia </a:t>
            </a:r>
            <a:r>
              <a:rPr lang="fi" sz="1600"/>
              <a:t>työnantajia.</a:t>
            </a:r>
          </a:p>
          <a:p>
            <a:pPr marL="0" indent="0" rtl="0" fontAlgn="base">
              <a:lnSpc>
                <a:spcPct val="100000"/>
              </a:lnSpc>
              <a:spcBef>
                <a:spcPts val="0"/>
              </a:spcBef>
              <a:buNone/>
            </a:pPr>
            <a:endParaRPr lang="fi" sz="1600" dirty="0"/>
          </a:p>
          <a:p>
            <a:pPr rtl="0" fontAlgn="base">
              <a:lnSpc>
                <a:spcPct val="100000"/>
              </a:lnSpc>
              <a:spcBef>
                <a:spcPts val="0"/>
              </a:spcBef>
            </a:pPr>
            <a:r>
              <a:rPr lang="fi" sz="1600" dirty="0"/>
              <a:t>Kesäkuussa 2025 Paraisilla oli alueen matalin työttömyysprosentti, 5,6. Kunta maksaa siitä huolimatta työttömistä asiakkaista korkeita maksuja valtiolle, keskimäärin noin 70 000 euroa kuukaudessa. Syynä on se, että noin kolmannes Paraisten työttömistä on pitkäaikaistyöttömiä (työttömyys on kestänyt yli 700 päivää). Heidän työttömyyskorvauksistaan kaupunki maksaa puolet. </a:t>
            </a:r>
          </a:p>
        </p:txBody>
      </p:sp>
      <p:sp>
        <p:nvSpPr>
          <p:cNvPr id="6" name="Platshållare för bildnummer 5">
            <a:extLst>
              <a:ext uri="{FF2B5EF4-FFF2-40B4-BE49-F238E27FC236}">
                <a16:creationId xmlns:a16="http://schemas.microsoft.com/office/drawing/2014/main" id="{C3E69F26-2195-B3A5-BB27-F5B799D4A602}"/>
              </a:ext>
            </a:extLst>
          </p:cNvPr>
          <p:cNvSpPr>
            <a:spLocks noGrp="1"/>
          </p:cNvSpPr>
          <p:nvPr>
            <p:ph type="sldNum" sz="quarter" idx="12"/>
          </p:nvPr>
        </p:nvSpPr>
        <p:spPr/>
        <p:txBody>
          <a:bodyPr rtlCol="0"/>
          <a:lstStyle/>
          <a:p>
            <a:pPr rtl="0"/>
            <a:fld id="{31160B98-140E-4345-B1A3-2A7247C42973}" type="slidenum">
              <a:rPr lang="fi-FI" smtClean="0"/>
              <a:t>14</a:t>
            </a:fld>
            <a:endParaRPr lang="fi-FI"/>
          </a:p>
        </p:txBody>
      </p:sp>
    </p:spTree>
    <p:extLst>
      <p:ext uri="{BB962C8B-B14F-4D97-AF65-F5344CB8AC3E}">
        <p14:creationId xmlns:p14="http://schemas.microsoft.com/office/powerpoint/2010/main" val="4652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002F-6C38-C86D-0036-B9205D37C36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085B908-F917-52D3-FA7C-C7F1D4AFB41B}"/>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D2BDB3F5-8F2C-B8D9-F98A-A82E2E9A1AD2}"/>
              </a:ext>
            </a:extLst>
          </p:cNvPr>
          <p:cNvSpPr>
            <a:spLocks noGrp="1"/>
          </p:cNvSpPr>
          <p:nvPr>
            <p:ph type="title"/>
          </p:nvPr>
        </p:nvSpPr>
        <p:spPr>
          <a:xfrm>
            <a:off x="423581" y="665181"/>
            <a:ext cx="11344836" cy="502920"/>
          </a:xfrm>
        </p:spPr>
        <p:txBody>
          <a:bodyPr rtlCol="0"/>
          <a:lstStyle/>
          <a:p>
            <a:pPr rtl="0"/>
            <a:r>
              <a:rPr lang="fi"/>
              <a:t>Työ- ja elinkeinopalvelujen uudistus</a:t>
            </a:r>
          </a:p>
        </p:txBody>
      </p:sp>
      <p:sp>
        <p:nvSpPr>
          <p:cNvPr id="4" name="Platshållare för innehåll 3">
            <a:extLst>
              <a:ext uri="{FF2B5EF4-FFF2-40B4-BE49-F238E27FC236}">
                <a16:creationId xmlns:a16="http://schemas.microsoft.com/office/drawing/2014/main" id="{1A618A4A-BC65-D035-7B43-DC5439780BBD}"/>
              </a:ext>
            </a:extLst>
          </p:cNvPr>
          <p:cNvSpPr>
            <a:spLocks noGrp="1"/>
          </p:cNvSpPr>
          <p:nvPr>
            <p:ph idx="1"/>
          </p:nvPr>
        </p:nvSpPr>
        <p:spPr>
          <a:xfrm>
            <a:off x="423581" y="1556633"/>
            <a:ext cx="11344836" cy="5077251"/>
          </a:xfrm>
        </p:spPr>
        <p:txBody>
          <a:bodyPr rtlCol="0"/>
          <a:lstStyle/>
          <a:p>
            <a:pPr rtl="0" fontAlgn="base">
              <a:lnSpc>
                <a:spcPct val="100000"/>
              </a:lnSpc>
              <a:spcBef>
                <a:spcPts val="0"/>
              </a:spcBef>
            </a:pPr>
            <a:r>
              <a:rPr lang="fi" dirty="0"/>
              <a:t>Myös kaupungin pakolaisyksikkö kuuluu työllisyyspalvelujen yksikköön. Pakolaisyksikössä on kaksi työntekijää, joista toinen on toistaiseksi voimassa olevassa palvelussuhteessa ja toinen on palkattu hankevaroilla helmikuun 2026 loppuun asti. Asiakkaat, joita on noin 128, jakautuvat näiden kahden resurssin kesken. Asiakkaita ovat:</a:t>
            </a:r>
          </a:p>
          <a:p>
            <a:pPr lvl="1" rtl="0" fontAlgn="base">
              <a:lnSpc>
                <a:spcPct val="100000"/>
              </a:lnSpc>
              <a:spcBef>
                <a:spcPts val="0"/>
              </a:spcBef>
            </a:pPr>
            <a:r>
              <a:rPr lang="fi" dirty="0"/>
              <a:t>kiintiöpakolaiset 40 kpl (noin 25 asiakasta työllisyyspalveluissa)</a:t>
            </a:r>
          </a:p>
          <a:p>
            <a:pPr lvl="1" rtl="0" fontAlgn="base">
              <a:lnSpc>
                <a:spcPct val="100000"/>
              </a:lnSpc>
              <a:spcBef>
                <a:spcPts val="0"/>
              </a:spcBef>
            </a:pPr>
            <a:r>
              <a:rPr lang="fi" dirty="0"/>
              <a:t>turvapaikanhakijat 2 kpl</a:t>
            </a:r>
          </a:p>
          <a:p>
            <a:pPr lvl="1" rtl="0" fontAlgn="base">
              <a:lnSpc>
                <a:spcPct val="100000"/>
              </a:lnSpc>
              <a:spcBef>
                <a:spcPts val="0"/>
              </a:spcBef>
            </a:pPr>
            <a:r>
              <a:rPr lang="fi" dirty="0"/>
              <a:t>tilapäistä suojelua saavat asiakkaat (Ukrainasta saapuneet) 80 kpl </a:t>
            </a:r>
          </a:p>
          <a:p>
            <a:pPr lvl="1" rtl="0" fontAlgn="base">
              <a:lnSpc>
                <a:spcPct val="100000"/>
              </a:lnSpc>
              <a:spcBef>
                <a:spcPts val="0"/>
              </a:spcBef>
            </a:pPr>
            <a:r>
              <a:rPr lang="fi" dirty="0"/>
              <a:t>ihmiskaupan uhrit 1 kpl</a:t>
            </a:r>
          </a:p>
          <a:p>
            <a:pPr lvl="1" rtl="0" fontAlgn="base">
              <a:lnSpc>
                <a:spcPct val="100000"/>
              </a:lnSpc>
              <a:spcBef>
                <a:spcPts val="0"/>
              </a:spcBef>
            </a:pPr>
            <a:r>
              <a:rPr lang="fi" dirty="0"/>
              <a:t>muut noin 5 kpl/kuukausi</a:t>
            </a:r>
          </a:p>
          <a:p>
            <a:pPr marL="0" indent="0" rtl="0" fontAlgn="base">
              <a:lnSpc>
                <a:spcPct val="100000"/>
              </a:lnSpc>
              <a:spcBef>
                <a:spcPts val="0"/>
              </a:spcBef>
              <a:buNone/>
            </a:pPr>
            <a:endParaRPr lang="sv-FI" dirty="0"/>
          </a:p>
          <a:p>
            <a:pPr rtl="0" fontAlgn="base">
              <a:lnSpc>
                <a:spcPct val="100000"/>
              </a:lnSpc>
              <a:spcBef>
                <a:spcPts val="0"/>
              </a:spcBef>
            </a:pPr>
            <a:r>
              <a:rPr lang="fi" dirty="0"/>
              <a:t>Kesäkuussa 2025 on vastaanotettu kaksi pakolaisperhettä vuoden 2024 kiintiön perusteella. Vuoden lopussa odotetaan vielä kahta perhettä. Uudet asiakkaat kotoutetaan ruotsiksi. Vuodeksi 2026 kaupungilla on elinkeino-, liikenne- ja ympäristökeskuksen kanssa sopimus 5–10 kiintiöpakolaisen vastaanottamisesta. Yksi kaupungin ensisijaisista tavoitteista on kasvun ja asukasmäärän lisääminen. Konkreettisena keinona voisi olla kiintiöpakolaisten määrän lisääminen.</a:t>
            </a:r>
          </a:p>
          <a:p>
            <a:pPr rtl="0" fontAlgn="base">
              <a:lnSpc>
                <a:spcPct val="100000"/>
              </a:lnSpc>
              <a:spcBef>
                <a:spcPts val="0"/>
              </a:spcBef>
            </a:pPr>
            <a:endParaRPr lang="sv-FI" sz="1400" dirty="0"/>
          </a:p>
        </p:txBody>
      </p:sp>
      <p:sp>
        <p:nvSpPr>
          <p:cNvPr id="6" name="Platshållare för bildnummer 5">
            <a:extLst>
              <a:ext uri="{FF2B5EF4-FFF2-40B4-BE49-F238E27FC236}">
                <a16:creationId xmlns:a16="http://schemas.microsoft.com/office/drawing/2014/main" id="{5F167E0C-1E73-D3FF-496E-6A80FF564B22}"/>
              </a:ext>
            </a:extLst>
          </p:cNvPr>
          <p:cNvSpPr>
            <a:spLocks noGrp="1"/>
          </p:cNvSpPr>
          <p:nvPr>
            <p:ph type="sldNum" sz="quarter" idx="12"/>
          </p:nvPr>
        </p:nvSpPr>
        <p:spPr/>
        <p:txBody>
          <a:bodyPr rtlCol="0"/>
          <a:lstStyle/>
          <a:p>
            <a:pPr rtl="0"/>
            <a:fld id="{31160B98-140E-4345-B1A3-2A7247C42973}" type="slidenum">
              <a:rPr lang="fi-FI" smtClean="0"/>
              <a:t>15</a:t>
            </a:fld>
            <a:endParaRPr lang="fi-FI"/>
          </a:p>
        </p:txBody>
      </p:sp>
    </p:spTree>
    <p:extLst>
      <p:ext uri="{BB962C8B-B14F-4D97-AF65-F5344CB8AC3E}">
        <p14:creationId xmlns:p14="http://schemas.microsoft.com/office/powerpoint/2010/main" val="345349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DCD3-FC84-D0CD-E6AD-B683998D0E3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55949F1-016D-B76E-3F69-06D060B796B3}"/>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9654AC3C-90DD-896F-17CA-1923276FAF83}"/>
              </a:ext>
            </a:extLst>
          </p:cNvPr>
          <p:cNvSpPr>
            <a:spLocks noGrp="1"/>
          </p:cNvSpPr>
          <p:nvPr>
            <p:ph type="title"/>
          </p:nvPr>
        </p:nvSpPr>
        <p:spPr>
          <a:xfrm>
            <a:off x="560292" y="494852"/>
            <a:ext cx="11344836" cy="502920"/>
          </a:xfrm>
        </p:spPr>
        <p:txBody>
          <a:bodyPr rtlCol="0"/>
          <a:lstStyle/>
          <a:p>
            <a:pPr rtl="0" fontAlgn="base">
              <a:lnSpc>
                <a:spcPct val="100000"/>
              </a:lnSpc>
              <a:spcBef>
                <a:spcPts val="0"/>
              </a:spcBef>
            </a:pPr>
            <a:r>
              <a:rPr lang="fi" sz="3600"/>
              <a:t>Digitaalisuus ja osallisuus </a:t>
            </a:r>
          </a:p>
        </p:txBody>
      </p:sp>
      <p:sp>
        <p:nvSpPr>
          <p:cNvPr id="4" name="Platshållare för innehåll 3">
            <a:extLst>
              <a:ext uri="{FF2B5EF4-FFF2-40B4-BE49-F238E27FC236}">
                <a16:creationId xmlns:a16="http://schemas.microsoft.com/office/drawing/2014/main" id="{7327CA75-9FE5-5348-05FE-545079B9FD16}"/>
              </a:ext>
            </a:extLst>
          </p:cNvPr>
          <p:cNvSpPr>
            <a:spLocks noGrp="1"/>
          </p:cNvSpPr>
          <p:nvPr>
            <p:ph idx="1"/>
          </p:nvPr>
        </p:nvSpPr>
        <p:spPr>
          <a:xfrm>
            <a:off x="560292" y="1156179"/>
            <a:ext cx="10667151" cy="5077251"/>
          </a:xfrm>
        </p:spPr>
        <p:txBody>
          <a:bodyPr rtlCol="0"/>
          <a:lstStyle/>
          <a:p>
            <a:pPr marL="0" indent="0" rtl="0" fontAlgn="base">
              <a:lnSpc>
                <a:spcPct val="100000"/>
              </a:lnSpc>
              <a:spcBef>
                <a:spcPts val="0"/>
              </a:spcBef>
              <a:buNone/>
            </a:pPr>
            <a:endParaRPr lang="en-US" sz="1200" dirty="0"/>
          </a:p>
          <a:p>
            <a:pPr marL="0" indent="0" rtl="0" fontAlgn="base">
              <a:lnSpc>
                <a:spcPct val="100000"/>
              </a:lnSpc>
              <a:spcBef>
                <a:spcPts val="0"/>
              </a:spcBef>
              <a:buNone/>
            </a:pPr>
            <a:r>
              <a:rPr lang="fi" sz="1400" dirty="0"/>
              <a:t>Erilaiset yhteiskunnan toiminnot ja palvelut ovat enenevissä määrin digitaalisia. Digitaalisuus voi olla haaste tai mahdollisuus osallisuudelle: Esimerkiksi laitteiden tai taitojen puute tekee asioimisesta hankalaa, ellei jopa mahdotonta. Toisaalta etäyhteydet voivat mahdollistaa toimintaan osallistumisen heille, joiden olisi muutoin vaikea tulla lähitapaamisiin. Digiosallisuuden edistämisellä pyritään siihen, että ihmiset olisivat osallisia digitaalisessa maailmassa ja että digiosallisuus lisäisi osallisuutta ja hyvinvointia kaikilla elämän osa-alueilla. </a:t>
            </a:r>
            <a:endParaRPr lang="sv-FI" sz="1400" b="1" dirty="0"/>
          </a:p>
          <a:p>
            <a:pPr marL="0" indent="0" rtl="0" fontAlgn="base">
              <a:lnSpc>
                <a:spcPct val="100000"/>
              </a:lnSpc>
              <a:spcBef>
                <a:spcPts val="0"/>
              </a:spcBef>
              <a:buNone/>
            </a:pPr>
            <a:r>
              <a:rPr lang="fi" sz="1400" dirty="0"/>
              <a:t>Digiosallisuudessa ei ole kyse vain ihmisten digitaidoista. Digiympäristöt ja -palvelut on ensisijassa suunniteltava helppokäyttöisiksi, saavutettaviksi ja turvallisiksi, jotta mahdollisimman vähän jäisi käyttäjän taitojen varaan. Tämä on osaltaan julkisten toimijoiden vastuulla ja sitä määrittää myös laki.</a:t>
            </a:r>
          </a:p>
          <a:p>
            <a:pPr marL="0" indent="0" rtl="0" fontAlgn="base">
              <a:lnSpc>
                <a:spcPct val="100000"/>
              </a:lnSpc>
              <a:spcBef>
                <a:spcPts val="0"/>
              </a:spcBef>
              <a:buNone/>
            </a:pPr>
            <a:endParaRPr lang="sv-FI" sz="1400" dirty="0"/>
          </a:p>
          <a:p>
            <a:pPr marL="0" indent="0" rtl="0" fontAlgn="base">
              <a:lnSpc>
                <a:spcPct val="100000"/>
              </a:lnSpc>
              <a:spcBef>
                <a:spcPts val="0"/>
              </a:spcBef>
              <a:buNone/>
            </a:pPr>
            <a:r>
              <a:rPr lang="fi" sz="1400" dirty="0"/>
              <a:t>Kunnat, hyvinvointialueet ja muut julkiset toimijat voivat edistää asukkaiden osallistumista ja vaikuttamista digitaalisten alustojen kautta. Kuntien ja alueiden osallisuusohjelmissa voi olla mukana myös digitaalinen osallisuus, jossa on huomioitu myös heikommassa asemassa olevat ihmiset ja heidän mahdollisuutensa vaikuttaa. (Lähde: THL) </a:t>
            </a:r>
          </a:p>
          <a:p>
            <a:pPr marL="0" indent="0" rtl="0" fontAlgn="base">
              <a:lnSpc>
                <a:spcPct val="100000"/>
              </a:lnSpc>
              <a:spcBef>
                <a:spcPts val="0"/>
              </a:spcBef>
              <a:buNone/>
            </a:pPr>
            <a:endParaRPr lang="sv-FI" sz="1400" dirty="0"/>
          </a:p>
          <a:p>
            <a:pPr marL="0" indent="0" rtl="0" fontAlgn="base">
              <a:lnSpc>
                <a:spcPct val="100000"/>
              </a:lnSpc>
              <a:spcBef>
                <a:spcPts val="0"/>
              </a:spcBef>
              <a:buNone/>
            </a:pPr>
            <a:r>
              <a:rPr lang="fi" sz="1400" dirty="0"/>
              <a:t>Valtiovarainministeriön Digi arkeen -neuvottelukunnan pyöreän pöydän keskustelussa todettiin, että on keskeistä huomioida, että tiettyyn ikäryhmään kuuluminen ei määritä digiosaamisen tasoa. Kaikissa ikäryhmissä on ihmisiä, joilla on erilaista osaamista ja erilaisia taitoja. Keskustelussa korostettiin, että digitaitoja ja -osaamista tulee päivittää jatkuvasti, jotta taidot pysyvät ajantasaisina. Digitaitojen ja -osaamisen kehittäminen ja varmistaminen yhteiskunnassa edellyttävät yhteiskunnan eri toimijoiden yhteistyötä. Lasten osalta korostui perheen digiarki. Vanhempien osaaminen ja taidot sekä kasvuympäristö vaikuttavat ja ohjaavat lasten digitaitojen ja asenteiden kehittymistä. Digiasioista pitäisi puhua lasten kanssa kannustavasti, ja lasten digitaitojen kehittäminen tulisi aloittaa jo varhain. Tämän edellytyksenä on, että lasten kanssa toimivilla aikuisilla, niin kodeissa kuin yhteiskunnan palveluissakin, on tarvittavat tiedot ja osaaminen.</a:t>
            </a:r>
          </a:p>
          <a:p>
            <a:pPr marL="0" indent="0" rtl="0" fontAlgn="base">
              <a:lnSpc>
                <a:spcPct val="100000"/>
              </a:lnSpc>
              <a:spcBef>
                <a:spcPts val="0"/>
              </a:spcBef>
              <a:buNone/>
            </a:pPr>
            <a:endParaRPr lang="en-US" sz="1400" dirty="0"/>
          </a:p>
          <a:p>
            <a:pPr marL="0" indent="0" rtl="0" fontAlgn="base">
              <a:buNone/>
            </a:pPr>
            <a:endParaRPr lang="en-US" sz="1400" dirty="0"/>
          </a:p>
          <a:p>
            <a:pPr marL="0" indent="0" rtl="0" fontAlgn="base">
              <a:buNone/>
            </a:pPr>
            <a:endParaRPr lang="en-US" sz="1400" dirty="0"/>
          </a:p>
          <a:p>
            <a:pPr rtl="0"/>
            <a:endParaRPr lang="sv-FI" dirty="0"/>
          </a:p>
        </p:txBody>
      </p:sp>
      <p:sp>
        <p:nvSpPr>
          <p:cNvPr id="6" name="Platshållare för bildnummer 5">
            <a:extLst>
              <a:ext uri="{FF2B5EF4-FFF2-40B4-BE49-F238E27FC236}">
                <a16:creationId xmlns:a16="http://schemas.microsoft.com/office/drawing/2014/main" id="{A5305DEA-BB6A-6058-71E6-00EF3F1E6584}"/>
              </a:ext>
            </a:extLst>
          </p:cNvPr>
          <p:cNvSpPr>
            <a:spLocks noGrp="1"/>
          </p:cNvSpPr>
          <p:nvPr>
            <p:ph type="sldNum" sz="quarter" idx="12"/>
          </p:nvPr>
        </p:nvSpPr>
        <p:spPr/>
        <p:txBody>
          <a:bodyPr rtlCol="0"/>
          <a:lstStyle/>
          <a:p>
            <a:pPr rtl="0"/>
            <a:fld id="{31160B98-140E-4345-B1A3-2A7247C42973}" type="slidenum">
              <a:rPr lang="fi-FI" smtClean="0"/>
              <a:t>16</a:t>
            </a:fld>
            <a:endParaRPr lang="fi-FI"/>
          </a:p>
        </p:txBody>
      </p:sp>
    </p:spTree>
    <p:extLst>
      <p:ext uri="{BB962C8B-B14F-4D97-AF65-F5344CB8AC3E}">
        <p14:creationId xmlns:p14="http://schemas.microsoft.com/office/powerpoint/2010/main" val="31225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BB3224-8FD2-936F-F675-968DBAE78939}"/>
              </a:ext>
            </a:extLst>
          </p:cNvPr>
          <p:cNvSpPr>
            <a:spLocks noGrp="1"/>
          </p:cNvSpPr>
          <p:nvPr>
            <p:ph type="ctrTitle"/>
          </p:nvPr>
        </p:nvSpPr>
        <p:spPr>
          <a:xfrm>
            <a:off x="574353" y="957203"/>
            <a:ext cx="5662860" cy="2387600"/>
          </a:xfrm>
        </p:spPr>
        <p:txBody>
          <a:bodyPr rtlCol="0" anchor="b">
            <a:normAutofit/>
          </a:bodyPr>
          <a:lstStyle/>
          <a:p>
            <a:pPr rtl="0"/>
            <a:r>
              <a:rPr lang="fi" sz="4800"/>
              <a:t>Väestönkehitys</a:t>
            </a:r>
            <a:endParaRPr lang="sv-FI" sz="4800"/>
          </a:p>
        </p:txBody>
      </p:sp>
      <p:sp>
        <p:nvSpPr>
          <p:cNvPr id="3" name="Underrubrik 2">
            <a:extLst>
              <a:ext uri="{FF2B5EF4-FFF2-40B4-BE49-F238E27FC236}">
                <a16:creationId xmlns:a16="http://schemas.microsoft.com/office/drawing/2014/main" id="{69CC1B1F-25D4-C563-B36D-661DD40E38EA}"/>
              </a:ext>
            </a:extLst>
          </p:cNvPr>
          <p:cNvSpPr>
            <a:spLocks noGrp="1"/>
          </p:cNvSpPr>
          <p:nvPr>
            <p:ph type="subTitle" idx="1"/>
          </p:nvPr>
        </p:nvSpPr>
        <p:spPr>
          <a:xfrm>
            <a:off x="574353" y="3431395"/>
            <a:ext cx="5662860" cy="1655762"/>
          </a:xfrm>
        </p:spPr>
        <p:txBody>
          <a:bodyPr rtlCol="0">
            <a:normAutofit/>
          </a:bodyPr>
          <a:lstStyle/>
          <a:p>
            <a:pPr marL="0" indent="0" rtl="0">
              <a:spcAft>
                <a:spcPts val="600"/>
              </a:spcAft>
              <a:buNone/>
            </a:pPr>
            <a:r>
              <a:rPr lang="fi" sz="3200"/>
              <a:t>2021 – 2025</a:t>
            </a:r>
            <a:endParaRPr lang="sv-FI" sz="3200"/>
          </a:p>
        </p:txBody>
      </p:sp>
      <p:sp>
        <p:nvSpPr>
          <p:cNvPr id="5" name="Platshållare för bildnummer 4">
            <a:extLst>
              <a:ext uri="{FF2B5EF4-FFF2-40B4-BE49-F238E27FC236}">
                <a16:creationId xmlns:a16="http://schemas.microsoft.com/office/drawing/2014/main" id="{7A8B32DA-A4CF-4845-3CEF-10C7EE7CDD29}"/>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17</a:t>
            </a:fld>
            <a:endParaRPr lang="fi-FI"/>
          </a:p>
        </p:txBody>
      </p:sp>
      <p:pic>
        <p:nvPicPr>
          <p:cNvPr id="10" name="Platshållare för bild 9" descr="En bild som visar svart, mörker&#10;&#10;AI-genererat innehåll kan vara felaktigt.">
            <a:extLst>
              <a:ext uri="{FF2B5EF4-FFF2-40B4-BE49-F238E27FC236}">
                <a16:creationId xmlns:a16="http://schemas.microsoft.com/office/drawing/2014/main" id="{7622B0B7-C9FF-1239-D877-8A8164BA847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567" r="14567"/>
          <a:stretch/>
        </p:blipFill>
        <p:spPr>
          <a:xfrm>
            <a:off x="6189785" y="288894"/>
            <a:ext cx="5715343" cy="5702628"/>
          </a:xfrm>
          <a:noFill/>
        </p:spPr>
      </p:pic>
    </p:spTree>
    <p:extLst>
      <p:ext uri="{BB962C8B-B14F-4D97-AF65-F5344CB8AC3E}">
        <p14:creationId xmlns:p14="http://schemas.microsoft.com/office/powerpoint/2010/main" val="382570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4B7B3F-A5B1-8AC1-100C-6C67EA694A86}"/>
              </a:ext>
            </a:extLst>
          </p:cNvPr>
          <p:cNvSpPr>
            <a:spLocks noGrp="1"/>
          </p:cNvSpPr>
          <p:nvPr>
            <p:ph type="title"/>
          </p:nvPr>
        </p:nvSpPr>
        <p:spPr>
          <a:xfrm>
            <a:off x="560293" y="565140"/>
            <a:ext cx="11344836" cy="599631"/>
          </a:xfrm>
        </p:spPr>
        <p:txBody>
          <a:bodyPr rtlCol="0"/>
          <a:lstStyle/>
          <a:p>
            <a:pPr rtl="0"/>
            <a:r>
              <a:rPr lang="fi"/>
              <a:t>Väestönkehitys</a:t>
            </a:r>
            <a:endParaRPr lang="sv-FI" sz="1600"/>
          </a:p>
        </p:txBody>
      </p:sp>
      <p:sp>
        <p:nvSpPr>
          <p:cNvPr id="4" name="Platshållare för innehåll 3">
            <a:extLst>
              <a:ext uri="{FF2B5EF4-FFF2-40B4-BE49-F238E27FC236}">
                <a16:creationId xmlns:a16="http://schemas.microsoft.com/office/drawing/2014/main" id="{1C9DE8E8-A844-E24E-EE59-70A872092F47}"/>
              </a:ext>
            </a:extLst>
          </p:cNvPr>
          <p:cNvSpPr>
            <a:spLocks noGrp="1"/>
          </p:cNvSpPr>
          <p:nvPr>
            <p:ph idx="1"/>
          </p:nvPr>
        </p:nvSpPr>
        <p:spPr>
          <a:xfrm>
            <a:off x="560293" y="1262742"/>
            <a:ext cx="11344836" cy="4792917"/>
          </a:xfrm>
        </p:spPr>
        <p:txBody>
          <a:bodyPr rtlCol="0"/>
          <a:lstStyle/>
          <a:p>
            <a:pPr rtl="0"/>
            <a:r>
              <a:rPr lang="fi"/>
              <a:t>Paraislaisten määrä on vähentynyt 161 hengellä vuosina 2021–2025. Asukasluku oli vuoden 2025 lopussa 14 925. </a:t>
            </a:r>
          </a:p>
          <a:p>
            <a:pPr rtl="0"/>
            <a:r>
              <a:rPr lang="fi"/>
              <a:t>Asukasluku on laskenut kaikissa muissa ikäryhmissä paitsi 75–84-vuotiaiden (1 429 → 1 769) ja yli 85-vuotiaiden (527 → 580) ikäryhmissä.</a:t>
            </a:r>
          </a:p>
          <a:p>
            <a:pPr rtl="0"/>
            <a:r>
              <a:rPr lang="fi"/>
              <a:t>Tulevalla hyvinvointisuunnitelmakaudella (2026–2029) asukasluvun odotetaan edelleen laskevan hieman, 14 780 asukkaaseen.</a:t>
            </a:r>
          </a:p>
          <a:p>
            <a:pPr rtl="0"/>
            <a:r>
              <a:rPr lang="fi"/>
              <a:t>Asukasluvussa ei odoteta tapahtuvan merkittäviä muutoksia tulevina vuosikymmeninä. Lasten, nuorten ja työikäisten määrä kuitenkin laskee edelleen (kuva 2).</a:t>
            </a:r>
          </a:p>
          <a:p>
            <a:pPr rtl="0"/>
            <a:r>
              <a:rPr lang="fi"/>
              <a:t>75-vuotiaiden ja sitä vanhempien määrä kasvaa, väestöennusteen mukaan heitä on 3 012 kpl vuonna 2045. 85+-vuotiaiden määrän odotetaan kasvavan voimakkaimmin (527 → 1 157).</a:t>
            </a:r>
          </a:p>
          <a:p>
            <a:pPr rtl="0"/>
            <a:r>
              <a:rPr lang="fi"/>
              <a:t>Alle 18-vuotiaiden määrä laskee voimakkaimmin, kaikissa ikäluokissa (kuva 3). Vuosien 2021 ja 2045 välillä määrän odotetaan vähenevän 756 hengellä.</a:t>
            </a:r>
          </a:p>
          <a:p>
            <a:pPr marL="0" indent="0" rtl="0">
              <a:buNone/>
            </a:pPr>
            <a:endParaRPr lang="sv-FI"/>
          </a:p>
        </p:txBody>
      </p:sp>
      <p:sp>
        <p:nvSpPr>
          <p:cNvPr id="5" name="Platshållare för sidfot 4">
            <a:extLst>
              <a:ext uri="{FF2B5EF4-FFF2-40B4-BE49-F238E27FC236}">
                <a16:creationId xmlns:a16="http://schemas.microsoft.com/office/drawing/2014/main" id="{FCE0C38A-43F2-C7B5-F4C3-B72D26F0F015}"/>
              </a:ext>
            </a:extLst>
          </p:cNvPr>
          <p:cNvSpPr>
            <a:spLocks noGrp="1"/>
          </p:cNvSpPr>
          <p:nvPr>
            <p:ph type="ftr" sz="quarter" idx="11"/>
          </p:nvPr>
        </p:nvSpPr>
        <p:spPr/>
        <p:txBody>
          <a:bodyPr rtlCol="0"/>
          <a:lstStyle/>
          <a:p>
            <a:pPr rtl="0"/>
            <a:r>
              <a:rPr lang="fi"/>
              <a:t>(Lähde: Tilastokeskus/Kuntamaisema)</a:t>
            </a:r>
            <a:endParaRPr lang="fi-FI"/>
          </a:p>
        </p:txBody>
      </p:sp>
      <p:sp>
        <p:nvSpPr>
          <p:cNvPr id="6" name="Platshållare för bildnummer 5">
            <a:extLst>
              <a:ext uri="{FF2B5EF4-FFF2-40B4-BE49-F238E27FC236}">
                <a16:creationId xmlns:a16="http://schemas.microsoft.com/office/drawing/2014/main" id="{1481799A-67B2-2A96-D7E0-DD18829262A0}"/>
              </a:ext>
            </a:extLst>
          </p:cNvPr>
          <p:cNvSpPr>
            <a:spLocks noGrp="1"/>
          </p:cNvSpPr>
          <p:nvPr>
            <p:ph type="sldNum" sz="quarter" idx="12"/>
          </p:nvPr>
        </p:nvSpPr>
        <p:spPr/>
        <p:txBody>
          <a:bodyPr rtlCol="0"/>
          <a:lstStyle/>
          <a:p>
            <a:pPr rtl="0"/>
            <a:fld id="{31160B98-140E-4345-B1A3-2A7247C42973}" type="slidenum">
              <a:rPr lang="fi-FI" smtClean="0"/>
              <a:t>18</a:t>
            </a:fld>
            <a:endParaRPr lang="fi-FI"/>
          </a:p>
        </p:txBody>
      </p:sp>
    </p:spTree>
    <p:extLst>
      <p:ext uri="{BB962C8B-B14F-4D97-AF65-F5344CB8AC3E}">
        <p14:creationId xmlns:p14="http://schemas.microsoft.com/office/powerpoint/2010/main" val="102062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7B52630-25BA-0CE7-2529-6F6C0F30B915}"/>
              </a:ext>
            </a:extLst>
          </p:cNvPr>
          <p:cNvSpPr>
            <a:spLocks noGrp="1"/>
          </p:cNvSpPr>
          <p:nvPr>
            <p:ph type="ftr" sz="quarter" idx="11"/>
          </p:nvPr>
        </p:nvSpPr>
        <p:spPr/>
        <p:txBody>
          <a:bodyPr rtlCol="0"/>
          <a:lstStyle/>
          <a:p>
            <a:pPr rtl="0"/>
            <a:r>
              <a:rPr lang="fi"/>
              <a:t>Kuva 2</a:t>
            </a:r>
          </a:p>
        </p:txBody>
      </p:sp>
      <p:sp>
        <p:nvSpPr>
          <p:cNvPr id="3" name="Platshållare för bildnummer 2">
            <a:extLst>
              <a:ext uri="{FF2B5EF4-FFF2-40B4-BE49-F238E27FC236}">
                <a16:creationId xmlns:a16="http://schemas.microsoft.com/office/drawing/2014/main" id="{B52F2919-A731-D21F-2F8C-24C58E091B7C}"/>
              </a:ext>
            </a:extLst>
          </p:cNvPr>
          <p:cNvSpPr>
            <a:spLocks noGrp="1"/>
          </p:cNvSpPr>
          <p:nvPr>
            <p:ph type="sldNum" sz="quarter" idx="12"/>
          </p:nvPr>
        </p:nvSpPr>
        <p:spPr/>
        <p:txBody>
          <a:bodyPr rtlCol="0"/>
          <a:lstStyle/>
          <a:p>
            <a:pPr rtl="0"/>
            <a:fld id="{31160B98-140E-4345-B1A3-2A7247C42973}" type="slidenum">
              <a:rPr lang="fi-FI" smtClean="0"/>
              <a:t>19</a:t>
            </a:fld>
            <a:endParaRPr lang="fi-FI"/>
          </a:p>
        </p:txBody>
      </p:sp>
      <p:pic>
        <p:nvPicPr>
          <p:cNvPr id="7" name="Bildobjekt 6" descr="En bild som visar text, skärmbild, Teckensnitt, Graf&#10;&#10;AI-genererat innehåll kan vara felaktigt.">
            <a:extLst>
              <a:ext uri="{FF2B5EF4-FFF2-40B4-BE49-F238E27FC236}">
                <a16:creationId xmlns:a16="http://schemas.microsoft.com/office/drawing/2014/main" id="{5C5195BB-4C01-726B-A50E-BD3559CEDEA3}"/>
              </a:ext>
            </a:extLst>
          </p:cNvPr>
          <p:cNvPicPr>
            <a:picLocks noChangeAspect="1"/>
          </p:cNvPicPr>
          <p:nvPr/>
        </p:nvPicPr>
        <p:blipFill>
          <a:blip r:embed="rId2"/>
          <a:stretch>
            <a:fillRect/>
          </a:stretch>
        </p:blipFill>
        <p:spPr>
          <a:xfrm>
            <a:off x="371726" y="179152"/>
            <a:ext cx="11533402" cy="6111579"/>
          </a:xfrm>
          <a:prstGeom prst="rect">
            <a:avLst/>
          </a:prstGeom>
        </p:spPr>
      </p:pic>
    </p:spTree>
    <p:extLst>
      <p:ext uri="{BB962C8B-B14F-4D97-AF65-F5344CB8AC3E}">
        <p14:creationId xmlns:p14="http://schemas.microsoft.com/office/powerpoint/2010/main" val="209199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1F7027-2915-9A9A-AEE8-1C2DAB2096BB}"/>
              </a:ext>
            </a:extLst>
          </p:cNvPr>
          <p:cNvSpPr>
            <a:spLocks noGrp="1"/>
          </p:cNvSpPr>
          <p:nvPr>
            <p:ph type="title"/>
          </p:nvPr>
        </p:nvSpPr>
        <p:spPr>
          <a:xfrm>
            <a:off x="560292" y="475129"/>
            <a:ext cx="11344836" cy="654424"/>
          </a:xfrm>
        </p:spPr>
        <p:txBody>
          <a:bodyPr rtlCol="0"/>
          <a:lstStyle/>
          <a:p>
            <a:pPr rtl="0"/>
            <a:r>
              <a:rPr lang="fi"/>
              <a:t>Sisältö</a:t>
            </a:r>
            <a:endParaRPr lang="sv-FI"/>
          </a:p>
        </p:txBody>
      </p:sp>
      <p:sp>
        <p:nvSpPr>
          <p:cNvPr id="3" name="Platshållare för innehåll 2">
            <a:extLst>
              <a:ext uri="{FF2B5EF4-FFF2-40B4-BE49-F238E27FC236}">
                <a16:creationId xmlns:a16="http://schemas.microsoft.com/office/drawing/2014/main" id="{87055C24-23E6-D39D-F3F0-C1ECB18EE50C}"/>
              </a:ext>
            </a:extLst>
          </p:cNvPr>
          <p:cNvSpPr>
            <a:spLocks noGrp="1"/>
          </p:cNvSpPr>
          <p:nvPr>
            <p:ph idx="1"/>
          </p:nvPr>
        </p:nvSpPr>
        <p:spPr>
          <a:xfrm>
            <a:off x="889665" y="1528483"/>
            <a:ext cx="9150353" cy="4464424"/>
          </a:xfrm>
        </p:spPr>
        <p:txBody>
          <a:bodyPr rtlCol="0"/>
          <a:lstStyle/>
          <a:p>
            <a:pPr rtl="0"/>
            <a:r>
              <a:rPr lang="fi" sz="2800" dirty="0"/>
              <a:t>Johdanto</a:t>
            </a:r>
          </a:p>
          <a:p>
            <a:pPr rtl="0"/>
            <a:r>
              <a:rPr lang="fi" sz="2800" dirty="0"/>
              <a:t>Lainsäädäntö</a:t>
            </a:r>
          </a:p>
          <a:p>
            <a:pPr rtl="0"/>
            <a:r>
              <a:rPr lang="fi" sz="2800" dirty="0"/>
              <a:t>Muutokset yhteiskunnassa</a:t>
            </a:r>
          </a:p>
          <a:p>
            <a:pPr rtl="0"/>
            <a:r>
              <a:rPr lang="fi" sz="2800" dirty="0"/>
              <a:t>Väestönkehitys</a:t>
            </a:r>
          </a:p>
          <a:p>
            <a:pPr rtl="0"/>
            <a:r>
              <a:rPr lang="fi" sz="2800" dirty="0"/>
              <a:t>Hyvinvointi ja terveys indikaattoreiden mukaan</a:t>
            </a:r>
          </a:p>
          <a:p>
            <a:pPr rtl="0"/>
            <a:r>
              <a:rPr lang="fi" sz="2800" dirty="0"/>
              <a:t>Yhteenveto aikaisemmista tavoitteista ja toimenpiteistä</a:t>
            </a:r>
          </a:p>
          <a:p>
            <a:pPr marL="0" indent="0" rtl="0">
              <a:buNone/>
            </a:pPr>
            <a:endParaRPr lang="sv-FI" dirty="0"/>
          </a:p>
        </p:txBody>
      </p:sp>
      <p:sp>
        <p:nvSpPr>
          <p:cNvPr id="5" name="Platshållare för sidfot 4">
            <a:extLst>
              <a:ext uri="{FF2B5EF4-FFF2-40B4-BE49-F238E27FC236}">
                <a16:creationId xmlns:a16="http://schemas.microsoft.com/office/drawing/2014/main" id="{3B679C2A-0896-8924-8438-DB90613855B2}"/>
              </a:ext>
            </a:extLst>
          </p:cNvPr>
          <p:cNvSpPr>
            <a:spLocks noGrp="1"/>
          </p:cNvSpPr>
          <p:nvPr>
            <p:ph type="ftr" sz="quarter" idx="11"/>
          </p:nvPr>
        </p:nvSpPr>
        <p:spPr/>
        <p:txBody>
          <a:bodyPr rtlCol="0"/>
          <a:lstStyle/>
          <a:p>
            <a:pPr rtl="0"/>
            <a:endParaRPr lang="fi-FI"/>
          </a:p>
          <a:p>
            <a:pPr rtl="0"/>
            <a:r>
              <a:rPr lang="fi"/>
              <a:t>Hyvinvointikertomus 2021–2025</a:t>
            </a:r>
          </a:p>
          <a:p>
            <a:pPr rtl="0"/>
            <a:endParaRPr lang="fi-FI"/>
          </a:p>
        </p:txBody>
      </p:sp>
      <p:sp>
        <p:nvSpPr>
          <p:cNvPr id="6" name="Platshållare för bildnummer 5">
            <a:extLst>
              <a:ext uri="{FF2B5EF4-FFF2-40B4-BE49-F238E27FC236}">
                <a16:creationId xmlns:a16="http://schemas.microsoft.com/office/drawing/2014/main" id="{721C8970-BAD9-98A2-E30D-432D5F2569AC}"/>
              </a:ext>
            </a:extLst>
          </p:cNvPr>
          <p:cNvSpPr>
            <a:spLocks noGrp="1"/>
          </p:cNvSpPr>
          <p:nvPr>
            <p:ph type="sldNum" sz="quarter" idx="12"/>
          </p:nvPr>
        </p:nvSpPr>
        <p:spPr/>
        <p:txBody>
          <a:bodyPr rtlCol="0"/>
          <a:lstStyle/>
          <a:p>
            <a:pPr rtl="0"/>
            <a:fld id="{31160B98-140E-4345-B1A3-2A7247C42973}" type="slidenum">
              <a:rPr lang="fi-FI" smtClean="0"/>
              <a:t>2</a:t>
            </a:fld>
            <a:endParaRPr lang="fi-FI"/>
          </a:p>
        </p:txBody>
      </p:sp>
    </p:spTree>
    <p:extLst>
      <p:ext uri="{BB962C8B-B14F-4D97-AF65-F5344CB8AC3E}">
        <p14:creationId xmlns:p14="http://schemas.microsoft.com/office/powerpoint/2010/main" val="407020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13ED-B2FB-1EF9-0CB1-5F44585A68E4}"/>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79F4AA73-87D4-4D15-7C28-192A716DB5A2}"/>
              </a:ext>
            </a:extLst>
          </p:cNvPr>
          <p:cNvSpPr>
            <a:spLocks noGrp="1"/>
          </p:cNvSpPr>
          <p:nvPr>
            <p:ph type="ftr" sz="quarter" idx="11"/>
          </p:nvPr>
        </p:nvSpPr>
        <p:spPr/>
        <p:txBody>
          <a:bodyPr rtlCol="0"/>
          <a:lstStyle/>
          <a:p>
            <a:pPr rtl="0"/>
            <a:r>
              <a:rPr lang="fi"/>
              <a:t>Kuva 3</a:t>
            </a:r>
          </a:p>
        </p:txBody>
      </p:sp>
      <p:sp>
        <p:nvSpPr>
          <p:cNvPr id="3" name="Platshållare för bildnummer 2">
            <a:extLst>
              <a:ext uri="{FF2B5EF4-FFF2-40B4-BE49-F238E27FC236}">
                <a16:creationId xmlns:a16="http://schemas.microsoft.com/office/drawing/2014/main" id="{2FF865CB-8BDD-4A96-FD07-5EB5F9016ED7}"/>
              </a:ext>
            </a:extLst>
          </p:cNvPr>
          <p:cNvSpPr>
            <a:spLocks noGrp="1"/>
          </p:cNvSpPr>
          <p:nvPr>
            <p:ph type="sldNum" sz="quarter" idx="12"/>
          </p:nvPr>
        </p:nvSpPr>
        <p:spPr/>
        <p:txBody>
          <a:bodyPr rtlCol="0"/>
          <a:lstStyle/>
          <a:p>
            <a:pPr rtl="0"/>
            <a:fld id="{31160B98-140E-4345-B1A3-2A7247C42973}" type="slidenum">
              <a:rPr lang="fi-FI" smtClean="0"/>
              <a:t>20</a:t>
            </a:fld>
            <a:endParaRPr lang="fi-FI"/>
          </a:p>
        </p:txBody>
      </p:sp>
      <p:pic>
        <p:nvPicPr>
          <p:cNvPr id="5" name="Bildobjekt 4" descr="En bild som visar text, skärmbild, Teckensnitt, Graf&#10;&#10;AI-genererat innehåll kan vara felaktigt.">
            <a:extLst>
              <a:ext uri="{FF2B5EF4-FFF2-40B4-BE49-F238E27FC236}">
                <a16:creationId xmlns:a16="http://schemas.microsoft.com/office/drawing/2014/main" id="{8168EDBA-06F2-4CF2-BDAD-13ADB4E58D92}"/>
              </a:ext>
            </a:extLst>
          </p:cNvPr>
          <p:cNvPicPr>
            <a:picLocks noChangeAspect="1"/>
          </p:cNvPicPr>
          <p:nvPr/>
        </p:nvPicPr>
        <p:blipFill>
          <a:blip r:embed="rId2"/>
          <a:stretch>
            <a:fillRect/>
          </a:stretch>
        </p:blipFill>
        <p:spPr>
          <a:xfrm>
            <a:off x="217715" y="224116"/>
            <a:ext cx="11800114" cy="6078713"/>
          </a:xfrm>
          <a:prstGeom prst="rect">
            <a:avLst/>
          </a:prstGeom>
        </p:spPr>
      </p:pic>
    </p:spTree>
    <p:extLst>
      <p:ext uri="{BB962C8B-B14F-4D97-AF65-F5344CB8AC3E}">
        <p14:creationId xmlns:p14="http://schemas.microsoft.com/office/powerpoint/2010/main" val="355535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F5D2D-6F0D-C468-96F6-4E617F10E1BA}"/>
              </a:ext>
            </a:extLst>
          </p:cNvPr>
          <p:cNvSpPr>
            <a:spLocks noGrp="1"/>
          </p:cNvSpPr>
          <p:nvPr>
            <p:ph type="ctrTitle"/>
          </p:nvPr>
        </p:nvSpPr>
        <p:spPr>
          <a:xfrm>
            <a:off x="547678" y="1155667"/>
            <a:ext cx="5433783" cy="1700785"/>
          </a:xfrm>
        </p:spPr>
        <p:txBody>
          <a:bodyPr rtlCol="0"/>
          <a:lstStyle/>
          <a:p>
            <a:pPr rtl="0"/>
            <a:r>
              <a:rPr lang="fi" dirty="0"/>
              <a:t>Hyvinvointi ja terveys indikaattoreiden mukaan</a:t>
            </a:r>
            <a:endParaRPr lang="sv-FI" dirty="0"/>
          </a:p>
        </p:txBody>
      </p:sp>
      <p:sp>
        <p:nvSpPr>
          <p:cNvPr id="3" name="Underrubrik 2">
            <a:extLst>
              <a:ext uri="{FF2B5EF4-FFF2-40B4-BE49-F238E27FC236}">
                <a16:creationId xmlns:a16="http://schemas.microsoft.com/office/drawing/2014/main" id="{50E86C43-09AB-1762-675E-D5EE65D1B072}"/>
              </a:ext>
            </a:extLst>
          </p:cNvPr>
          <p:cNvSpPr>
            <a:spLocks noGrp="1"/>
          </p:cNvSpPr>
          <p:nvPr>
            <p:ph type="subTitle" idx="1"/>
          </p:nvPr>
        </p:nvSpPr>
        <p:spPr>
          <a:xfrm>
            <a:off x="568434" y="3021947"/>
            <a:ext cx="5433782" cy="3038901"/>
          </a:xfrm>
        </p:spPr>
        <p:txBody>
          <a:bodyPr rtlCol="0"/>
          <a:lstStyle/>
          <a:p>
            <a:pPr rtl="0"/>
            <a:r>
              <a:rPr lang="fi" dirty="0"/>
              <a:t>Vähimmäistietosisältö</a:t>
            </a:r>
          </a:p>
          <a:p>
            <a:pPr rtl="0"/>
            <a:r>
              <a:rPr lang="fi" dirty="0"/>
              <a:t>Mitä TEAviisari ja HYTE-kerroin kertovat?</a:t>
            </a:r>
          </a:p>
          <a:p>
            <a:pPr rtl="0"/>
            <a:r>
              <a:rPr lang="fi" dirty="0"/>
              <a:t>Terveys, turvallisuus, elämänlaatu ja osallisuus</a:t>
            </a:r>
          </a:p>
          <a:p>
            <a:pPr rtl="0"/>
            <a:r>
              <a:rPr lang="fi" dirty="0"/>
              <a:t>Lapset ja nuoret</a:t>
            </a:r>
          </a:p>
          <a:p>
            <a:pPr rtl="0"/>
            <a:r>
              <a:rPr lang="fi" dirty="0"/>
              <a:t>Työikäiset</a:t>
            </a:r>
          </a:p>
          <a:p>
            <a:pPr rtl="0"/>
            <a:r>
              <a:rPr lang="fi" dirty="0"/>
              <a:t>Ikääntyneet</a:t>
            </a:r>
          </a:p>
        </p:txBody>
      </p:sp>
      <p:sp>
        <p:nvSpPr>
          <p:cNvPr id="5" name="Platshållare för bildnummer 4">
            <a:extLst>
              <a:ext uri="{FF2B5EF4-FFF2-40B4-BE49-F238E27FC236}">
                <a16:creationId xmlns:a16="http://schemas.microsoft.com/office/drawing/2014/main" id="{98144007-9009-E601-30F8-2B7BE0993305}"/>
              </a:ext>
            </a:extLst>
          </p:cNvPr>
          <p:cNvSpPr>
            <a:spLocks noGrp="1"/>
          </p:cNvSpPr>
          <p:nvPr>
            <p:ph type="sldNum" sz="quarter" idx="12"/>
          </p:nvPr>
        </p:nvSpPr>
        <p:spPr/>
        <p:txBody>
          <a:bodyPr rtlCol="0"/>
          <a:lstStyle/>
          <a:p>
            <a:pPr rtl="0"/>
            <a:fld id="{31160B98-140E-4345-B1A3-2A7247C42973}" type="slidenum">
              <a:rPr lang="fi-FI" smtClean="0"/>
              <a:t>21</a:t>
            </a:fld>
            <a:endParaRPr lang="fi-FI"/>
          </a:p>
        </p:txBody>
      </p:sp>
      <p:pic>
        <p:nvPicPr>
          <p:cNvPr id="8" name="Platshållare för bild 7" descr="En bild som visar Grafik, skärmbild, clipart, grafisk design&#10;&#10;AI-genererat innehåll kan vara felaktigt.">
            <a:extLst>
              <a:ext uri="{FF2B5EF4-FFF2-40B4-BE49-F238E27FC236}">
                <a16:creationId xmlns:a16="http://schemas.microsoft.com/office/drawing/2014/main" id="{D22D0085-79E9-6A47-72B8-F8C6F50956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92" r="16592"/>
          <a:stretch>
            <a:fillRect/>
          </a:stretch>
        </p:blipFill>
        <p:spPr>
          <a:xfrm>
            <a:off x="6189784" y="198015"/>
            <a:ext cx="5715343" cy="57027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ruta 8">
            <a:extLst>
              <a:ext uri="{FF2B5EF4-FFF2-40B4-BE49-F238E27FC236}">
                <a16:creationId xmlns:a16="http://schemas.microsoft.com/office/drawing/2014/main" id="{662C6AE5-D3FB-FA4E-BC24-98B1BA617109}"/>
              </a:ext>
            </a:extLst>
          </p:cNvPr>
          <p:cNvSpPr txBox="1"/>
          <p:nvPr/>
        </p:nvSpPr>
        <p:spPr>
          <a:xfrm>
            <a:off x="6189785" y="5991599"/>
            <a:ext cx="5715343" cy="138499"/>
          </a:xfrm>
          <a:prstGeom prst="rect">
            <a:avLst/>
          </a:prstGeom>
          <a:noFill/>
        </p:spPr>
        <p:txBody>
          <a:bodyPr wrap="square" lIns="0" tIns="0" rIns="0" bIns="0" rtlCol="0">
            <a:spAutoFit/>
          </a:bodyPr>
          <a:lstStyle/>
          <a:p>
            <a:pPr rtl="0"/>
            <a:r>
              <a:rPr lang="fi" sz="900">
                <a:hlinkClick r:id="rId3" tooltip="https://www.safespace.qa/en/taxonomy/term/196"/>
              </a:rPr>
              <a:t>Det här fotot</a:t>
            </a:r>
            <a:r>
              <a:rPr lang="fi" sz="900"/>
              <a:t> av Okänd författare licensieras enligt </a:t>
            </a:r>
            <a:r>
              <a:rPr lang="fi" sz="900">
                <a:hlinkClick r:id="rId4" tooltip="https://creativecommons.org/licenses/by-nc-nd/3.0/"/>
              </a:rPr>
              <a:t>CC BY-NC-ND</a:t>
            </a:r>
            <a:endParaRPr lang="sv-FI" sz="900"/>
          </a:p>
        </p:txBody>
      </p:sp>
    </p:spTree>
    <p:extLst>
      <p:ext uri="{BB962C8B-B14F-4D97-AF65-F5344CB8AC3E}">
        <p14:creationId xmlns:p14="http://schemas.microsoft.com/office/powerpoint/2010/main" val="387583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D73973C-55F3-D633-E63B-CF762798FD93}"/>
              </a:ext>
            </a:extLst>
          </p:cNvPr>
          <p:cNvSpPr>
            <a:spLocks noGrp="1"/>
          </p:cNvSpPr>
          <p:nvPr>
            <p:ph type="title"/>
          </p:nvPr>
        </p:nvSpPr>
        <p:spPr/>
        <p:txBody>
          <a:bodyPr rtlCol="0"/>
          <a:lstStyle/>
          <a:p>
            <a:pPr rtl="0"/>
            <a:r>
              <a:rPr lang="fi"/>
              <a:t>Vähimmäistietosisältö</a:t>
            </a:r>
            <a:endParaRPr lang="sv-FI"/>
          </a:p>
        </p:txBody>
      </p:sp>
      <p:sp>
        <p:nvSpPr>
          <p:cNvPr id="4" name="Platshållare för innehåll 3">
            <a:extLst>
              <a:ext uri="{FF2B5EF4-FFF2-40B4-BE49-F238E27FC236}">
                <a16:creationId xmlns:a16="http://schemas.microsoft.com/office/drawing/2014/main" id="{CDE99832-2DE8-C9D9-8D8B-CBE84A1FA59D}"/>
              </a:ext>
            </a:extLst>
          </p:cNvPr>
          <p:cNvSpPr>
            <a:spLocks noGrp="1"/>
          </p:cNvSpPr>
          <p:nvPr>
            <p:ph idx="1"/>
          </p:nvPr>
        </p:nvSpPr>
        <p:spPr>
          <a:xfrm>
            <a:off x="696736" y="1577839"/>
            <a:ext cx="10660111" cy="4464424"/>
          </a:xfrm>
        </p:spPr>
        <p:txBody>
          <a:bodyPr rtlCol="0"/>
          <a:lstStyle/>
          <a:p>
            <a:pPr rtl="0"/>
            <a:r>
              <a:rPr lang="fi" sz="2000" dirty="0"/>
              <a:t>Hyvinvointikertomus kokoaa eri lähteistä tietoa kuntalaisten terveydestä ja hyvinvoinnista sekä niihin liittyvistä tekijöistä. Lisäksi kertomus sisältää tietoja kunnan tai alueen toteuttamista toimenpiteistä, jotka ovat edistäneet asukkaiden hyvinvointia ja terveyttä. </a:t>
            </a:r>
          </a:p>
          <a:p>
            <a:pPr rtl="0"/>
            <a:r>
              <a:rPr lang="fi" sz="2000" dirty="0"/>
              <a:t>Terveyden ja hyvinvoinnin laitos THL on valmistellut ehdotuksen hyvinvointikertomuksen vähimmäistietosisällöksi. Ehdotus auttaa kuntaa valitsemaan ne indikaattorit, joilla voi riittävän tarkasti seurata asukkaiden hyvinvoinnin tilaa. Vähimmäistietosisältö kootaan monista eri lähteistä: Sotkanet, Kouluterveyskysely, Tilastokeskus, TEAviisari, Valtiokonttori, KULTTI, Liiteri, Lipas ja Nuorisotilastot.fi. </a:t>
            </a:r>
          </a:p>
          <a:p>
            <a:pPr rtl="0"/>
            <a:r>
              <a:rPr lang="fi" sz="2000" dirty="0"/>
              <a:t>Indikaattoreiden avulla voidaan ohjata resursseja ja seurata toiminnan vaikutuksia.</a:t>
            </a:r>
          </a:p>
          <a:p>
            <a:pPr rtl="0"/>
            <a:r>
              <a:rPr lang="fi" sz="2000" dirty="0"/>
              <a:t>Myös Varsinais-Suomen hyvinvointialueen hyvinvointikertomus ja -suunnitelma antavat suuntaviivoja vastaaville asiakirjoille Paraisilla.</a:t>
            </a:r>
            <a:endParaRPr lang="sv-FI" sz="2000" dirty="0"/>
          </a:p>
        </p:txBody>
      </p:sp>
      <p:sp>
        <p:nvSpPr>
          <p:cNvPr id="6" name="Platshållare för bildnummer 5">
            <a:extLst>
              <a:ext uri="{FF2B5EF4-FFF2-40B4-BE49-F238E27FC236}">
                <a16:creationId xmlns:a16="http://schemas.microsoft.com/office/drawing/2014/main" id="{DAB9B0E6-2E80-9ECD-8D23-B9648EBD53D6}"/>
              </a:ext>
            </a:extLst>
          </p:cNvPr>
          <p:cNvSpPr>
            <a:spLocks noGrp="1"/>
          </p:cNvSpPr>
          <p:nvPr>
            <p:ph type="sldNum" sz="quarter" idx="12"/>
          </p:nvPr>
        </p:nvSpPr>
        <p:spPr/>
        <p:txBody>
          <a:bodyPr rtlCol="0"/>
          <a:lstStyle/>
          <a:p>
            <a:pPr rtl="0"/>
            <a:fld id="{31160B98-140E-4345-B1A3-2A7247C42973}" type="slidenum">
              <a:rPr lang="fi-FI" smtClean="0"/>
              <a:t>22</a:t>
            </a:fld>
            <a:endParaRPr lang="fi-FI"/>
          </a:p>
        </p:txBody>
      </p:sp>
    </p:spTree>
    <p:extLst>
      <p:ext uri="{BB962C8B-B14F-4D97-AF65-F5344CB8AC3E}">
        <p14:creationId xmlns:p14="http://schemas.microsoft.com/office/powerpoint/2010/main" val="163802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5A9A7D-5F64-7947-CCC6-C1386C6BEA34}"/>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A195A703-0F8E-4205-B98C-D9B826810AF5}"/>
              </a:ext>
            </a:extLst>
          </p:cNvPr>
          <p:cNvSpPr>
            <a:spLocks noGrp="1"/>
          </p:cNvSpPr>
          <p:nvPr>
            <p:ph type="title"/>
          </p:nvPr>
        </p:nvSpPr>
        <p:spPr>
          <a:xfrm>
            <a:off x="560293" y="565140"/>
            <a:ext cx="11344836" cy="541284"/>
          </a:xfrm>
        </p:spPr>
        <p:txBody>
          <a:bodyPr rtlCol="0"/>
          <a:lstStyle/>
          <a:p>
            <a:pPr rtl="0"/>
            <a:r>
              <a:rPr lang="fi"/>
              <a:t>TEAviisari</a:t>
            </a:r>
            <a:endParaRPr lang="sv-FI"/>
          </a:p>
        </p:txBody>
      </p:sp>
      <p:sp>
        <p:nvSpPr>
          <p:cNvPr id="4" name="Platshållare för innehåll 3">
            <a:extLst>
              <a:ext uri="{FF2B5EF4-FFF2-40B4-BE49-F238E27FC236}">
                <a16:creationId xmlns:a16="http://schemas.microsoft.com/office/drawing/2014/main" id="{A6526733-C31F-6393-B3AB-7BB1D727E2F4}"/>
              </a:ext>
            </a:extLst>
          </p:cNvPr>
          <p:cNvSpPr>
            <a:spLocks noGrp="1"/>
          </p:cNvSpPr>
          <p:nvPr>
            <p:ph idx="1"/>
          </p:nvPr>
        </p:nvSpPr>
        <p:spPr>
          <a:xfrm>
            <a:off x="560293" y="1132522"/>
            <a:ext cx="11201041" cy="4929949"/>
          </a:xfrm>
        </p:spPr>
        <p:txBody>
          <a:bodyPr rtlCol="0"/>
          <a:lstStyle/>
          <a:p>
            <a:pPr rtl="0"/>
            <a:r>
              <a:rPr lang="fi"/>
              <a:t>TEAviisari on kunnan toimintaa kuntalaisten terveyden edistämisessä kuvaava verkkopalvelu.</a:t>
            </a:r>
          </a:p>
          <a:p>
            <a:pPr rtl="0"/>
            <a:r>
              <a:rPr lang="fi"/>
              <a:t>Palvelu tukee kuntien, koulujen ja alueellisten toimijoiden terveydenedistämistoiminnan suunnittelua ja johtamista.</a:t>
            </a:r>
          </a:p>
          <a:p>
            <a:pPr rtl="0"/>
            <a:r>
              <a:rPr lang="fi"/>
              <a:t>TEA-termillä tarkoitetaan yhteisön terveydenedistämisaktiivisuutta. TEAviisarissa esitetään tuloksia organisaatioiden mitattavissa olevista ominaisuuksista ja toiminnasta. Mittaamisessa on keskitytty erityisesti organisaatioiden kykyyn integroida terveyden ja hyvinvoinnin edistäminen organisaation perustoimintaan niin, että saavutetaan vaikutuksia kuntalaisten terveydessä ja hyvinvoinnissa.</a:t>
            </a:r>
          </a:p>
          <a:p>
            <a:pPr rtl="0"/>
            <a:r>
              <a:rPr lang="fi"/>
              <a:t>Terveydenedistämisaktiivisuutta mitataan TEAviisarissa seuraavilla toimialueilla:</a:t>
            </a:r>
          </a:p>
          <a:p>
            <a:pPr lvl="1" rtl="0">
              <a:spcBef>
                <a:spcPts val="0"/>
              </a:spcBef>
            </a:pPr>
            <a:r>
              <a:rPr lang="fi"/>
              <a:t>kuntajohto</a:t>
            </a:r>
          </a:p>
          <a:p>
            <a:pPr lvl="1" rtl="0">
              <a:spcBef>
                <a:spcPts val="0"/>
              </a:spcBef>
            </a:pPr>
            <a:r>
              <a:rPr lang="fi"/>
              <a:t>perusopetus</a:t>
            </a:r>
          </a:p>
          <a:p>
            <a:pPr lvl="1" rtl="0">
              <a:spcBef>
                <a:spcPts val="0"/>
              </a:spcBef>
            </a:pPr>
            <a:r>
              <a:rPr lang="fi"/>
              <a:t>lukiokoulutus</a:t>
            </a:r>
          </a:p>
          <a:p>
            <a:pPr lvl="1" rtl="0">
              <a:spcBef>
                <a:spcPts val="0"/>
              </a:spcBef>
            </a:pPr>
            <a:r>
              <a:rPr lang="fi"/>
              <a:t>ammatillinen koulutus</a:t>
            </a:r>
          </a:p>
          <a:p>
            <a:pPr lvl="1" rtl="0">
              <a:spcBef>
                <a:spcPts val="0"/>
              </a:spcBef>
            </a:pPr>
            <a:r>
              <a:rPr lang="fi"/>
              <a:t>liikunta</a:t>
            </a:r>
          </a:p>
          <a:p>
            <a:pPr lvl="1" rtl="0">
              <a:spcBef>
                <a:spcPts val="0"/>
              </a:spcBef>
            </a:pPr>
            <a:r>
              <a:rPr lang="fi"/>
              <a:t>kulttuuri</a:t>
            </a:r>
          </a:p>
          <a:p>
            <a:pPr rtl="0"/>
            <a:endParaRPr lang="sv-FI"/>
          </a:p>
        </p:txBody>
      </p:sp>
      <p:sp>
        <p:nvSpPr>
          <p:cNvPr id="6" name="Platshållare för bildnummer 5">
            <a:extLst>
              <a:ext uri="{FF2B5EF4-FFF2-40B4-BE49-F238E27FC236}">
                <a16:creationId xmlns:a16="http://schemas.microsoft.com/office/drawing/2014/main" id="{7382CA60-7515-8601-8B52-4865B5135221}"/>
              </a:ext>
            </a:extLst>
          </p:cNvPr>
          <p:cNvSpPr>
            <a:spLocks noGrp="1"/>
          </p:cNvSpPr>
          <p:nvPr>
            <p:ph type="sldNum" sz="quarter" idx="12"/>
          </p:nvPr>
        </p:nvSpPr>
        <p:spPr/>
        <p:txBody>
          <a:bodyPr rtlCol="0"/>
          <a:lstStyle/>
          <a:p>
            <a:pPr rtl="0"/>
            <a:fld id="{31160B98-140E-4345-B1A3-2A7247C42973}" type="slidenum">
              <a:rPr lang="fi-FI" smtClean="0"/>
              <a:t>23</a:t>
            </a:fld>
            <a:endParaRPr lang="fi-FI"/>
          </a:p>
        </p:txBody>
      </p:sp>
      <p:pic>
        <p:nvPicPr>
          <p:cNvPr id="7" name="Platshållare för bild 6">
            <a:extLst>
              <a:ext uri="{FF2B5EF4-FFF2-40B4-BE49-F238E27FC236}">
                <a16:creationId xmlns:a16="http://schemas.microsoft.com/office/drawing/2014/main" id="{98994F0C-6E02-385A-6057-ABFD67BD683C}"/>
              </a:ext>
            </a:extLst>
          </p:cNvPr>
          <p:cNvPicPr>
            <a:picLocks noGrp="1" noChangeAspect="1"/>
          </p:cNvPicPr>
          <p:nvPr>
            <p:ph idx="4294967295"/>
          </p:nvPr>
        </p:nvPicPr>
        <p:blipFill>
          <a:blip r:embed="rId2"/>
          <a:srcRect l="14892" r="26900" b="-1"/>
          <a:stretch>
            <a:fillRect/>
          </a:stretch>
        </p:blipFill>
        <p:spPr>
          <a:xfrm>
            <a:off x="7864253" y="4299015"/>
            <a:ext cx="3321650" cy="1426463"/>
          </a:xfrm>
          <a:prstGeom prst="rect">
            <a:avLst/>
          </a:prstGeom>
          <a:noFill/>
        </p:spPr>
      </p:pic>
    </p:spTree>
    <p:extLst>
      <p:ext uri="{BB962C8B-B14F-4D97-AF65-F5344CB8AC3E}">
        <p14:creationId xmlns:p14="http://schemas.microsoft.com/office/powerpoint/2010/main" val="274871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818B86E-73B3-CF20-9812-C6FA48BCF3C2}"/>
              </a:ext>
            </a:extLst>
          </p:cNvPr>
          <p:cNvSpPr>
            <a:spLocks noGrp="1"/>
          </p:cNvSpPr>
          <p:nvPr>
            <p:ph type="ftr" sz="quarter" idx="11"/>
          </p:nvPr>
        </p:nvSpPr>
        <p:spPr>
          <a:xfrm>
            <a:off x="1510553" y="6391837"/>
            <a:ext cx="4585447" cy="242047"/>
          </a:xfrm>
        </p:spPr>
        <p:txBody>
          <a:bodyPr rtlCol="0"/>
          <a:lstStyle/>
          <a:p>
            <a:r>
              <a:rPr lang="fi" dirty="0">
                <a:hlinkClick r:id="rId2"/>
              </a:rPr>
              <a:t>TEAviisari – Terveyden edistämisen vertailutietojärjestelmä</a:t>
            </a:r>
            <a:endParaRPr lang="fi-FI" dirty="0"/>
          </a:p>
          <a:p>
            <a:pPr rtl="0"/>
            <a:endParaRPr lang="fi-FI" dirty="0"/>
          </a:p>
        </p:txBody>
      </p:sp>
      <p:sp>
        <p:nvSpPr>
          <p:cNvPr id="3" name="Platshållare för bildnummer 2">
            <a:extLst>
              <a:ext uri="{FF2B5EF4-FFF2-40B4-BE49-F238E27FC236}">
                <a16:creationId xmlns:a16="http://schemas.microsoft.com/office/drawing/2014/main" id="{4CD3164B-E6F2-2658-3E87-5EEC0128FD4C}"/>
              </a:ext>
            </a:extLst>
          </p:cNvPr>
          <p:cNvSpPr>
            <a:spLocks noGrp="1"/>
          </p:cNvSpPr>
          <p:nvPr>
            <p:ph type="sldNum" sz="quarter" idx="12"/>
          </p:nvPr>
        </p:nvSpPr>
        <p:spPr/>
        <p:txBody>
          <a:bodyPr rtlCol="0"/>
          <a:lstStyle/>
          <a:p>
            <a:pPr rtl="0"/>
            <a:fld id="{31160B98-140E-4345-B1A3-2A7247C42973}" type="slidenum">
              <a:rPr lang="fi-FI" smtClean="0"/>
              <a:t>24</a:t>
            </a:fld>
            <a:endParaRPr lang="fi-FI"/>
          </a:p>
        </p:txBody>
      </p:sp>
      <p:pic>
        <p:nvPicPr>
          <p:cNvPr id="4" name="Kuva 3" descr="Kuva, joka sisältää kohteen teksti, kuvakaappaus, diagrammi, Värikkyys&#10;&#10;Tekoälyllä luotu sisältö voi olla virheellistä.">
            <a:extLst>
              <a:ext uri="{FF2B5EF4-FFF2-40B4-BE49-F238E27FC236}">
                <a16:creationId xmlns:a16="http://schemas.microsoft.com/office/drawing/2014/main" id="{C2062313-E0CC-0CAA-8116-F3ACE4B76D33}"/>
              </a:ext>
            </a:extLst>
          </p:cNvPr>
          <p:cNvPicPr>
            <a:picLocks noChangeAspect="1"/>
          </p:cNvPicPr>
          <p:nvPr/>
        </p:nvPicPr>
        <p:blipFill>
          <a:blip r:embed="rId3"/>
          <a:stretch>
            <a:fillRect/>
          </a:stretch>
        </p:blipFill>
        <p:spPr>
          <a:xfrm>
            <a:off x="1064871" y="493059"/>
            <a:ext cx="10301467" cy="5666605"/>
          </a:xfrm>
          <a:prstGeom prst="rect">
            <a:avLst/>
          </a:prstGeom>
        </p:spPr>
      </p:pic>
      <p:sp>
        <p:nvSpPr>
          <p:cNvPr id="7" name="Tekstiruutu 6">
            <a:extLst>
              <a:ext uri="{FF2B5EF4-FFF2-40B4-BE49-F238E27FC236}">
                <a16:creationId xmlns:a16="http://schemas.microsoft.com/office/drawing/2014/main" id="{7AFE5D48-3035-CE37-855D-5922D3FD7A97}"/>
              </a:ext>
            </a:extLst>
          </p:cNvPr>
          <p:cNvSpPr txBox="1"/>
          <p:nvPr/>
        </p:nvSpPr>
        <p:spPr>
          <a:xfrm>
            <a:off x="3047036" y="3108728"/>
            <a:ext cx="6094070" cy="369332"/>
          </a:xfrm>
          <a:prstGeom prst="rect">
            <a:avLst/>
          </a:prstGeom>
          <a:noFill/>
        </p:spPr>
        <p:txBody>
          <a:bodyPr wrap="square">
            <a:spAutoFit/>
          </a:bodyPr>
          <a:lstStyle/>
          <a:p>
            <a:pPr rtl="0"/>
            <a:endParaRPr lang="fi-FI" dirty="0"/>
          </a:p>
        </p:txBody>
      </p:sp>
    </p:spTree>
    <p:extLst>
      <p:ext uri="{BB962C8B-B14F-4D97-AF65-F5344CB8AC3E}">
        <p14:creationId xmlns:p14="http://schemas.microsoft.com/office/powerpoint/2010/main" val="284944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B9B96-0A21-969B-45D9-7CE6824673A0}"/>
              </a:ext>
            </a:extLst>
          </p:cNvPr>
          <p:cNvSpPr>
            <a:spLocks noGrp="1"/>
          </p:cNvSpPr>
          <p:nvPr>
            <p:ph type="title"/>
          </p:nvPr>
        </p:nvSpPr>
        <p:spPr>
          <a:xfrm>
            <a:off x="387722" y="224116"/>
            <a:ext cx="11344836" cy="654424"/>
          </a:xfrm>
        </p:spPr>
        <p:txBody>
          <a:bodyPr rtlCol="0"/>
          <a:lstStyle/>
          <a:p>
            <a:pPr rtl="0"/>
            <a:r>
              <a:rPr lang="fi"/>
              <a:t>Huomioita:</a:t>
            </a:r>
            <a:endParaRPr lang="sv-FI"/>
          </a:p>
        </p:txBody>
      </p:sp>
      <p:sp>
        <p:nvSpPr>
          <p:cNvPr id="3" name="Platshållare för innehåll 2">
            <a:extLst>
              <a:ext uri="{FF2B5EF4-FFF2-40B4-BE49-F238E27FC236}">
                <a16:creationId xmlns:a16="http://schemas.microsoft.com/office/drawing/2014/main" id="{A3001271-8A91-7C1D-26D5-677C49B78F74}"/>
              </a:ext>
            </a:extLst>
          </p:cNvPr>
          <p:cNvSpPr>
            <a:spLocks noGrp="1"/>
          </p:cNvSpPr>
          <p:nvPr>
            <p:ph idx="1"/>
          </p:nvPr>
        </p:nvSpPr>
        <p:spPr>
          <a:xfrm>
            <a:off x="459442" y="749808"/>
            <a:ext cx="5547360" cy="5049819"/>
          </a:xfrm>
        </p:spPr>
        <p:txBody>
          <a:bodyPr rtlCol="0"/>
          <a:lstStyle/>
          <a:p>
            <a:pPr marL="0" indent="0" rtl="0">
              <a:buNone/>
            </a:pPr>
            <a:r>
              <a:rPr lang="fi" b="1"/>
              <a:t>Myönteisiä asioita muun muassa</a:t>
            </a:r>
          </a:p>
          <a:p>
            <a:pPr rtl="0"/>
            <a:r>
              <a:rPr lang="fi"/>
              <a:t>Tavoitteet kuntalaisten osallisuuden edistämiseksi määritelty</a:t>
            </a:r>
          </a:p>
          <a:p>
            <a:pPr rtl="0"/>
            <a:r>
              <a:rPr lang="fi"/>
              <a:t>Indikaattorit toiminta- ja taloussuunnitelmassa</a:t>
            </a:r>
          </a:p>
          <a:p>
            <a:pPr rtl="0"/>
            <a:r>
              <a:rPr lang="fi"/>
              <a:t>Vastuu ja resurssi hyvinvoinnin ja terveyden edistämisen johtamiseksi ja toteuttamiseksi, hyvinvointisuunnitelma</a:t>
            </a:r>
          </a:p>
          <a:p>
            <a:pPr rtl="0"/>
            <a:r>
              <a:rPr lang="fi"/>
              <a:t>Väestön hyvinvoinnin muutosten käsittely kunnan johtoryhmässä: osallisuus</a:t>
            </a:r>
          </a:p>
          <a:p>
            <a:pPr rtl="0"/>
            <a:r>
              <a:rPr lang="fi"/>
              <a:t>Kirjastotilastot: positiiviset luvut toiminnasta</a:t>
            </a:r>
          </a:p>
          <a:p>
            <a:pPr rtl="0"/>
            <a:r>
              <a:rPr lang="fi"/>
              <a:t>Koulu: kiusaamisen ja häirinnän hyvä seuranta</a:t>
            </a:r>
          </a:p>
          <a:p>
            <a:pPr rtl="0"/>
            <a:endParaRPr lang="sv-FI"/>
          </a:p>
          <a:p>
            <a:pPr rtl="0"/>
            <a:endParaRPr lang="sv-FI"/>
          </a:p>
        </p:txBody>
      </p:sp>
      <p:sp>
        <p:nvSpPr>
          <p:cNvPr id="4" name="Platshållare för innehåll 3">
            <a:extLst>
              <a:ext uri="{FF2B5EF4-FFF2-40B4-BE49-F238E27FC236}">
                <a16:creationId xmlns:a16="http://schemas.microsoft.com/office/drawing/2014/main" id="{AAB9493B-5BBB-32CA-335C-5D9BB4EEFE0E}"/>
              </a:ext>
            </a:extLst>
          </p:cNvPr>
          <p:cNvSpPr>
            <a:spLocks noGrp="1"/>
          </p:cNvSpPr>
          <p:nvPr>
            <p:ph idx="14"/>
          </p:nvPr>
        </p:nvSpPr>
        <p:spPr>
          <a:xfrm>
            <a:off x="6269636" y="759668"/>
            <a:ext cx="5200088" cy="5540548"/>
          </a:xfrm>
        </p:spPr>
        <p:txBody>
          <a:bodyPr rtlCol="0"/>
          <a:lstStyle/>
          <a:p>
            <a:pPr marL="0" indent="0" rtl="0">
              <a:buNone/>
            </a:pPr>
            <a:r>
              <a:rPr lang="fi" b="1" dirty="0"/>
              <a:t>Kehitettäviä asioita muun muassa</a:t>
            </a:r>
          </a:p>
          <a:p>
            <a:pPr rtl="0"/>
            <a:r>
              <a:rPr lang="fi" dirty="0"/>
              <a:t>Asiakasraatien käyttö, kokemusasiantuntijat, lapsiparlamentti</a:t>
            </a:r>
          </a:p>
          <a:p>
            <a:pPr rtl="0"/>
            <a:r>
              <a:rPr lang="fi" dirty="0"/>
              <a:t>Kuntalaisten mahdollisuus osallistua kehittämistyöhön</a:t>
            </a:r>
          </a:p>
          <a:p>
            <a:pPr rtl="0"/>
            <a:r>
              <a:rPr lang="fi" dirty="0"/>
              <a:t>Paikallinen turvallisuussuunnitelma</a:t>
            </a:r>
          </a:p>
          <a:p>
            <a:pPr rtl="0"/>
            <a:r>
              <a:rPr lang="fi" dirty="0"/>
              <a:t>Tasa-arvo- ja yhdenvertaisuussuunnitelma</a:t>
            </a:r>
          </a:p>
          <a:p>
            <a:pPr rtl="0"/>
            <a:r>
              <a:rPr lang="fi" dirty="0"/>
              <a:t>Päätösten vaikutusten ennakkoarviointi</a:t>
            </a:r>
          </a:p>
          <a:p>
            <a:pPr rtl="0"/>
            <a:r>
              <a:rPr lang="fi" dirty="0"/>
              <a:t>Johtoryhmän seuranta: terveydentila, elintavat, elämänhallinta, osallisuus</a:t>
            </a:r>
          </a:p>
          <a:p>
            <a:pPr rtl="0"/>
            <a:r>
              <a:rPr lang="fi" dirty="0"/>
              <a:t>Liikkumismahdollisuudet koulupäivän aikana</a:t>
            </a:r>
          </a:p>
          <a:p>
            <a:r>
              <a:rPr lang="fi" dirty="0"/>
              <a:t>Huoltajien mahdollisuus vaikuttaa koulussa</a:t>
            </a:r>
            <a:endParaRPr lang="fi-FI" dirty="0"/>
          </a:p>
          <a:p>
            <a:pPr marL="0" indent="0" rtl="0">
              <a:buNone/>
            </a:pPr>
            <a:endParaRPr lang="fi" dirty="0"/>
          </a:p>
          <a:p>
            <a:pPr marL="0" indent="0" rtl="0">
              <a:buNone/>
            </a:pPr>
            <a:br>
              <a:rPr lang="sv-FI" dirty="0"/>
            </a:br>
            <a:endParaRPr lang="sv-FI" dirty="0"/>
          </a:p>
        </p:txBody>
      </p:sp>
      <p:sp>
        <p:nvSpPr>
          <p:cNvPr id="5" name="Platshållare för sidfot 4">
            <a:extLst>
              <a:ext uri="{FF2B5EF4-FFF2-40B4-BE49-F238E27FC236}">
                <a16:creationId xmlns:a16="http://schemas.microsoft.com/office/drawing/2014/main" id="{D9EB7574-0BEC-4DF6-32AC-762AA1F5FCEF}"/>
              </a:ext>
            </a:extLst>
          </p:cNvPr>
          <p:cNvSpPr>
            <a:spLocks noGrp="1"/>
          </p:cNvSpPr>
          <p:nvPr>
            <p:ph type="ftr" sz="quarter" idx="11"/>
          </p:nvPr>
        </p:nvSpPr>
        <p:spPr>
          <a:xfrm>
            <a:off x="1510553" y="6391837"/>
            <a:ext cx="4679935" cy="242047"/>
          </a:xfrm>
        </p:spPr>
        <p:txBody>
          <a:bodyPr rtlCol="0"/>
          <a:lstStyle/>
          <a:p>
            <a:r>
              <a:rPr lang="fi" dirty="0">
                <a:hlinkClick r:id="rId2"/>
              </a:rPr>
              <a:t>TOP 10 – TEAviisari – Terveyden edistämisen vertailutietojärjestelmä</a:t>
            </a:r>
            <a:endParaRPr lang="fi-FI" dirty="0"/>
          </a:p>
        </p:txBody>
      </p:sp>
      <p:sp>
        <p:nvSpPr>
          <p:cNvPr id="6" name="Platshållare för bildnummer 5">
            <a:extLst>
              <a:ext uri="{FF2B5EF4-FFF2-40B4-BE49-F238E27FC236}">
                <a16:creationId xmlns:a16="http://schemas.microsoft.com/office/drawing/2014/main" id="{CBD5FA34-500D-469F-1487-50EAE3BCC2EF}"/>
              </a:ext>
            </a:extLst>
          </p:cNvPr>
          <p:cNvSpPr>
            <a:spLocks noGrp="1"/>
          </p:cNvSpPr>
          <p:nvPr>
            <p:ph type="sldNum" sz="quarter" idx="12"/>
          </p:nvPr>
        </p:nvSpPr>
        <p:spPr/>
        <p:txBody>
          <a:bodyPr rtlCol="0"/>
          <a:lstStyle/>
          <a:p>
            <a:pPr rtl="0"/>
            <a:fld id="{31160B98-140E-4345-B1A3-2A7247C42973}" type="slidenum">
              <a:rPr lang="fi-FI" smtClean="0"/>
              <a:t>25</a:t>
            </a:fld>
            <a:endParaRPr lang="fi-FI"/>
          </a:p>
        </p:txBody>
      </p:sp>
    </p:spTree>
    <p:extLst>
      <p:ext uri="{BB962C8B-B14F-4D97-AF65-F5344CB8AC3E}">
        <p14:creationId xmlns:p14="http://schemas.microsoft.com/office/powerpoint/2010/main" val="47951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00DB9FC7-D110-5617-8F03-E57468EF18B4}"/>
              </a:ext>
            </a:extLst>
          </p:cNvPr>
          <p:cNvSpPr>
            <a:spLocks noGrp="1"/>
          </p:cNvSpPr>
          <p:nvPr>
            <p:ph type="body" sz="quarter" idx="14"/>
          </p:nvPr>
        </p:nvSpPr>
        <p:spPr>
          <a:xfrm>
            <a:off x="286870" y="134471"/>
            <a:ext cx="11618258" cy="275663"/>
          </a:xfrm>
        </p:spPr>
        <p:txBody>
          <a:bodyPr rtlCol="0"/>
          <a:lstStyle/>
          <a:p>
            <a:pPr rtl="0"/>
            <a:endParaRPr lang="en-US"/>
          </a:p>
        </p:txBody>
      </p:sp>
      <p:sp>
        <p:nvSpPr>
          <p:cNvPr id="3" name="Rubrik 2">
            <a:extLst>
              <a:ext uri="{FF2B5EF4-FFF2-40B4-BE49-F238E27FC236}">
                <a16:creationId xmlns:a16="http://schemas.microsoft.com/office/drawing/2014/main" id="{2708723C-92BB-3B8F-E802-687F62AC838C}"/>
              </a:ext>
            </a:extLst>
          </p:cNvPr>
          <p:cNvSpPr>
            <a:spLocks noGrp="1"/>
          </p:cNvSpPr>
          <p:nvPr>
            <p:ph type="title"/>
          </p:nvPr>
        </p:nvSpPr>
        <p:spPr>
          <a:xfrm>
            <a:off x="560293" y="720146"/>
            <a:ext cx="11344836" cy="654424"/>
          </a:xfrm>
        </p:spPr>
        <p:txBody>
          <a:bodyPr rtlCol="0" anchor="t">
            <a:normAutofit/>
          </a:bodyPr>
          <a:lstStyle/>
          <a:p>
            <a:pPr rtl="0"/>
            <a:r>
              <a:rPr lang="fi"/>
              <a:t>HYTE-kerroin</a:t>
            </a:r>
            <a:endParaRPr lang="sv-FI"/>
          </a:p>
        </p:txBody>
      </p:sp>
      <p:sp>
        <p:nvSpPr>
          <p:cNvPr id="12" name="Platshållare för innehåll 11">
            <a:extLst>
              <a:ext uri="{FF2B5EF4-FFF2-40B4-BE49-F238E27FC236}">
                <a16:creationId xmlns:a16="http://schemas.microsoft.com/office/drawing/2014/main" id="{D432AB31-E773-6FEF-E573-AA1DBCB83161}"/>
              </a:ext>
            </a:extLst>
          </p:cNvPr>
          <p:cNvSpPr>
            <a:spLocks noGrp="1"/>
          </p:cNvSpPr>
          <p:nvPr>
            <p:ph idx="1"/>
          </p:nvPr>
        </p:nvSpPr>
        <p:spPr>
          <a:xfrm>
            <a:off x="560294" y="1374570"/>
            <a:ext cx="5391786" cy="4464424"/>
          </a:xfrm>
        </p:spPr>
        <p:txBody>
          <a:bodyPr rtlCol="0">
            <a:normAutofit/>
          </a:bodyPr>
          <a:lstStyle/>
          <a:p>
            <a:pPr rtl="0">
              <a:lnSpc>
                <a:spcPct val="104000"/>
              </a:lnSpc>
            </a:pPr>
            <a:r>
              <a:rPr lang="fi" sz="1700" dirty="0"/>
              <a:t>Vuoden 2023 alussa otettiin käyttöön hyvinvoinnin ja terveyden edistämisen valtionosuuden lisäosa, niin sanottu HYTE-kerroin. HYTE-kerroin on kannustin, joka tarkoittaa, että kuntien rahoituksen valtionosuuden suuruus määräytyy osaksi niiden tekemän hyvinvoinnin ja terveyden edistämistyön mukaan. Tällä haluttiin varmistaa kuntien aktiivinen toiminta asukkaiden hyvinvoinnin ja terveyden edistämiseksi myös sote-uudistuksen jälkeen. </a:t>
            </a:r>
          </a:p>
          <a:p>
            <a:pPr rtl="0">
              <a:lnSpc>
                <a:spcPct val="104000"/>
              </a:lnSpc>
            </a:pPr>
            <a:r>
              <a:rPr lang="fi" sz="1700" b="1" dirty="0"/>
              <a:t>Toimintaa kuvaavat prosessi-indikaattorit</a:t>
            </a:r>
            <a:r>
              <a:rPr lang="fi" sz="1700" dirty="0"/>
              <a:t> (15 kpl) mittaavat nykytilannetta. Niillä haetaan vastausta kysymykseen "Minkälaista kunnan hyvinvoinnin ja terveyden edistämisen työ on". </a:t>
            </a:r>
          </a:p>
          <a:p>
            <a:pPr>
              <a:lnSpc>
                <a:spcPct val="104000"/>
              </a:lnSpc>
            </a:pPr>
            <a:r>
              <a:rPr lang="fi" sz="1700" b="1" dirty="0"/>
              <a:t>Tulosindikaattorit</a:t>
            </a:r>
            <a:r>
              <a:rPr lang="fi" sz="1700" dirty="0"/>
              <a:t> (5 kpl) mittaavat muutosta väestön hyvinvoinnissa ja terveydessä.</a:t>
            </a:r>
            <a:r>
              <a:rPr lang="fi" dirty="0">
                <a:hlinkClick r:id="rId3"/>
              </a:rPr>
              <a:t> </a:t>
            </a:r>
            <a:endParaRPr lang="fi-FI" dirty="0"/>
          </a:p>
          <a:p>
            <a:pPr rtl="0">
              <a:lnSpc>
                <a:spcPct val="104000"/>
              </a:lnSpc>
            </a:pPr>
            <a:endParaRPr lang="fi" sz="1700" dirty="0"/>
          </a:p>
          <a:p>
            <a:pPr rtl="0">
              <a:lnSpc>
                <a:spcPct val="104000"/>
              </a:lnSpc>
            </a:pPr>
            <a:endParaRPr lang="sv-FI" sz="1700" dirty="0"/>
          </a:p>
        </p:txBody>
      </p:sp>
      <p:sp>
        <p:nvSpPr>
          <p:cNvPr id="5" name="Platshållare för sidfot 4">
            <a:extLst>
              <a:ext uri="{FF2B5EF4-FFF2-40B4-BE49-F238E27FC236}">
                <a16:creationId xmlns:a16="http://schemas.microsoft.com/office/drawing/2014/main" id="{13D98E83-A111-8D14-65AE-49DB2BD221C4}"/>
              </a:ext>
            </a:extLst>
          </p:cNvPr>
          <p:cNvSpPr>
            <a:spLocks noGrp="1"/>
          </p:cNvSpPr>
          <p:nvPr>
            <p:ph type="ftr" sz="quarter" idx="11"/>
          </p:nvPr>
        </p:nvSpPr>
        <p:spPr>
          <a:xfrm>
            <a:off x="1510553" y="6391837"/>
            <a:ext cx="3778623" cy="242047"/>
          </a:xfrm>
        </p:spPr>
        <p:txBody>
          <a:bodyPr rtlCol="0" anchor="ctr">
            <a:normAutofit/>
          </a:bodyPr>
          <a:lstStyle/>
          <a:p>
            <a:pPr>
              <a:spcAft>
                <a:spcPts val="600"/>
              </a:spcAft>
            </a:pPr>
            <a:r>
              <a:rPr lang="fi" dirty="0">
                <a:hlinkClick r:id="rId3"/>
              </a:rPr>
              <a:t>HYTE-kerroin – kannustin kunnille – THL</a:t>
            </a:r>
            <a:endParaRPr lang="fi-FI" dirty="0"/>
          </a:p>
        </p:txBody>
      </p:sp>
      <p:sp>
        <p:nvSpPr>
          <p:cNvPr id="6" name="Platshållare för bildnummer 5">
            <a:extLst>
              <a:ext uri="{FF2B5EF4-FFF2-40B4-BE49-F238E27FC236}">
                <a16:creationId xmlns:a16="http://schemas.microsoft.com/office/drawing/2014/main" id="{474CD615-06D4-E616-BC63-9ABBF87D8BCD}"/>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26</a:t>
            </a:fld>
            <a:endParaRPr lang="fi-FI"/>
          </a:p>
        </p:txBody>
      </p:sp>
      <p:pic>
        <p:nvPicPr>
          <p:cNvPr id="2" name="Kuva 1" descr="Kuva, joka sisältää kohteen teksti, kuvakaappaus, Fontti, viiva&#10;&#10;Tekoälyllä luotu sisältö voi olla virheellistä.">
            <a:extLst>
              <a:ext uri="{FF2B5EF4-FFF2-40B4-BE49-F238E27FC236}">
                <a16:creationId xmlns:a16="http://schemas.microsoft.com/office/drawing/2014/main" id="{2745D7AB-70CD-4E42-A15C-DCCCF4976445}"/>
              </a:ext>
            </a:extLst>
          </p:cNvPr>
          <p:cNvPicPr>
            <a:picLocks noChangeAspect="1"/>
          </p:cNvPicPr>
          <p:nvPr/>
        </p:nvPicPr>
        <p:blipFill>
          <a:blip r:embed="rId4"/>
          <a:stretch>
            <a:fillRect/>
          </a:stretch>
        </p:blipFill>
        <p:spPr>
          <a:xfrm>
            <a:off x="5824759" y="2028994"/>
            <a:ext cx="6265544" cy="3132403"/>
          </a:xfrm>
          <a:prstGeom prst="rect">
            <a:avLst/>
          </a:prstGeom>
        </p:spPr>
      </p:pic>
    </p:spTree>
    <p:extLst>
      <p:ext uri="{BB962C8B-B14F-4D97-AF65-F5344CB8AC3E}">
        <p14:creationId xmlns:p14="http://schemas.microsoft.com/office/powerpoint/2010/main" val="205497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21D92F-B7D1-7459-2A30-EA57AC0271CB}"/>
              </a:ext>
            </a:extLst>
          </p:cNvPr>
          <p:cNvSpPr>
            <a:spLocks noGrp="1"/>
          </p:cNvSpPr>
          <p:nvPr>
            <p:ph type="title"/>
          </p:nvPr>
        </p:nvSpPr>
        <p:spPr>
          <a:xfrm>
            <a:off x="423582" y="299522"/>
            <a:ext cx="11344836" cy="654424"/>
          </a:xfrm>
        </p:spPr>
        <p:txBody>
          <a:bodyPr rtlCol="0"/>
          <a:lstStyle/>
          <a:p>
            <a:pPr rtl="0"/>
            <a:r>
              <a:rPr lang="fi"/>
              <a:t>Prosessi-indikaattorit, Parainen vs Varha-kunnat </a:t>
            </a:r>
            <a:endParaRPr lang="sv-FI"/>
          </a:p>
        </p:txBody>
      </p:sp>
      <p:graphicFrame>
        <p:nvGraphicFramePr>
          <p:cNvPr id="9" name="Platshållare för innehåll 8">
            <a:extLst>
              <a:ext uri="{FF2B5EF4-FFF2-40B4-BE49-F238E27FC236}">
                <a16:creationId xmlns:a16="http://schemas.microsoft.com/office/drawing/2014/main" id="{FEA329FB-446A-E67E-3C95-C5394FC1F861}"/>
              </a:ext>
            </a:extLst>
          </p:cNvPr>
          <p:cNvGraphicFramePr>
            <a:graphicFrameLocks noGrp="1"/>
          </p:cNvGraphicFramePr>
          <p:nvPr>
            <p:ph idx="1"/>
            <p:extLst>
              <p:ext uri="{D42A27DB-BD31-4B8C-83A1-F6EECF244321}">
                <p14:modId xmlns:p14="http://schemas.microsoft.com/office/powerpoint/2010/main" val="555780308"/>
              </p:ext>
            </p:extLst>
          </p:nvPr>
        </p:nvGraphicFramePr>
        <p:xfrm>
          <a:off x="278688" y="953945"/>
          <a:ext cx="5483644" cy="4988969"/>
        </p:xfrm>
        <a:graphic>
          <a:graphicData uri="http://schemas.openxmlformats.org/drawingml/2006/table">
            <a:tbl>
              <a:tblPr firstRow="1" bandRow="1">
                <a:tableStyleId>{BDBED569-4797-4DF1-A0F4-6AAB3CD982D8}</a:tableStyleId>
              </a:tblPr>
              <a:tblGrid>
                <a:gridCol w="490819">
                  <a:extLst>
                    <a:ext uri="{9D8B030D-6E8A-4147-A177-3AD203B41FA5}">
                      <a16:colId xmlns:a16="http://schemas.microsoft.com/office/drawing/2014/main" val="1875552378"/>
                    </a:ext>
                  </a:extLst>
                </a:gridCol>
                <a:gridCol w="2696901">
                  <a:extLst>
                    <a:ext uri="{9D8B030D-6E8A-4147-A177-3AD203B41FA5}">
                      <a16:colId xmlns:a16="http://schemas.microsoft.com/office/drawing/2014/main" val="1379522971"/>
                    </a:ext>
                  </a:extLst>
                </a:gridCol>
                <a:gridCol w="1273215">
                  <a:extLst>
                    <a:ext uri="{9D8B030D-6E8A-4147-A177-3AD203B41FA5}">
                      <a16:colId xmlns:a16="http://schemas.microsoft.com/office/drawing/2014/main" val="3144241132"/>
                    </a:ext>
                  </a:extLst>
                </a:gridCol>
                <a:gridCol w="1022709">
                  <a:extLst>
                    <a:ext uri="{9D8B030D-6E8A-4147-A177-3AD203B41FA5}">
                      <a16:colId xmlns:a16="http://schemas.microsoft.com/office/drawing/2014/main" val="2953442565"/>
                    </a:ext>
                  </a:extLst>
                </a:gridCol>
              </a:tblGrid>
              <a:tr h="362790">
                <a:tc rowSpan="5">
                  <a:txBody>
                    <a:bodyPr/>
                    <a:lstStyle/>
                    <a:p>
                      <a:pPr rtl="0"/>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fi" sz="1600" b="1"/>
                        <a:t>Indikaattori (%)</a:t>
                      </a:r>
                    </a:p>
                  </a:txBody>
                  <a:tcPr anchor="ctr">
                    <a:lnT w="12700" cap="flat" cmpd="sng" algn="ctr">
                      <a:solidFill>
                        <a:schemeClr val="tx1"/>
                      </a:solidFill>
                      <a:prstDash val="solid"/>
                      <a:round/>
                      <a:headEnd type="none" w="med" len="med"/>
                      <a:tailEnd type="none" w="med" len="med"/>
                    </a:lnT>
                  </a:tcPr>
                </a:tc>
                <a:tc>
                  <a:txBody>
                    <a:bodyPr/>
                    <a:lstStyle/>
                    <a:p>
                      <a:pPr rtl="0"/>
                      <a:r>
                        <a:rPr lang="fi" dirty="0"/>
                        <a:t>Parainen</a:t>
                      </a:r>
                      <a:endParaRPr lang="sv-FI" dirty="0"/>
                    </a:p>
                  </a:txBody>
                  <a:tcPr anchor="ctr">
                    <a:lnT w="12700" cap="flat" cmpd="sng" algn="ctr">
                      <a:solidFill>
                        <a:schemeClr val="tx1"/>
                      </a:solidFill>
                      <a:prstDash val="solid"/>
                      <a:round/>
                      <a:headEnd type="none" w="med" len="med"/>
                      <a:tailEnd type="none" w="med" len="med"/>
                    </a:lnT>
                  </a:tcPr>
                </a:tc>
                <a:tc>
                  <a:txBody>
                    <a:bodyPr/>
                    <a:lstStyle/>
                    <a:p>
                      <a:pPr rtl="0"/>
                      <a:r>
                        <a:rPr lang="fi"/>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1231248">
                <a:tc vMerge="1">
                  <a:txBody>
                    <a:bodyPr/>
                    <a:lstStyle/>
                    <a:p>
                      <a:pPr rtl="0"/>
                      <a:endParaRPr lang="sv-FI"/>
                    </a:p>
                  </a:txBody>
                  <a:tcPr/>
                </a:tc>
                <a:tc>
                  <a:txBody>
                    <a:bodyPr/>
                    <a:lstStyle/>
                    <a:p>
                      <a:pPr rtl="0"/>
                      <a:r>
                        <a:rPr lang="fi" sz="1600" b="0"/>
                        <a:t>Kouluympäristön terveellisyyden ja turvallisuuden sekä kouluyhteisön hyvinvoinnin edistämisen tarkastus</a:t>
                      </a:r>
                    </a:p>
                  </a:txBody>
                  <a:tcPr/>
                </a:tc>
                <a:tc>
                  <a:txBody>
                    <a:bodyPr/>
                    <a:lstStyle/>
                    <a:p>
                      <a:pPr algn="ctr" rtl="0"/>
                      <a:r>
                        <a:rPr lang="fi" sz="2000"/>
                        <a:t>95</a:t>
                      </a:r>
                      <a:endParaRPr lang="sv-FI" sz="2000"/>
                    </a:p>
                  </a:txBody>
                  <a:tcPr anchor="ctr"/>
                </a:tc>
                <a:tc>
                  <a:txBody>
                    <a:bodyPr/>
                    <a:lstStyle/>
                    <a:p>
                      <a:pPr algn="ctr" rtl="0"/>
                      <a:r>
                        <a:rPr lang="fi" sz="2000"/>
                        <a:t>83,13</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841470">
                <a:tc vMerge="1">
                  <a:txBody>
                    <a:bodyPr/>
                    <a:lstStyle/>
                    <a:p>
                      <a:pPr rtl="0"/>
                      <a:endParaRPr lang="sv-FI"/>
                    </a:p>
                  </a:txBody>
                  <a:tcPr/>
                </a:tc>
                <a:tc>
                  <a:txBody>
                    <a:bodyPr/>
                    <a:lstStyle/>
                    <a:p>
                      <a:pPr rtl="0"/>
                      <a:r>
                        <a:rPr lang="fi" sz="1600" b="0" kern="1200">
                          <a:solidFill>
                            <a:schemeClr val="tx1"/>
                          </a:solidFill>
                          <a:latin typeface="+mn-lt"/>
                          <a:ea typeface="+mn-ea"/>
                          <a:cs typeface="+mn-cs"/>
                        </a:rPr>
                        <a:t>Oppilaiden poissaolojen kokonaismäärää seurataan koko koulussa </a:t>
                      </a:r>
                    </a:p>
                  </a:txBody>
                  <a:tcPr/>
                </a:tc>
                <a:tc>
                  <a:txBody>
                    <a:bodyPr/>
                    <a:lstStyle/>
                    <a:p>
                      <a:pPr algn="ctr" rtl="0"/>
                      <a:r>
                        <a:rPr lang="fi" sz="2000"/>
                        <a:t>78</a:t>
                      </a:r>
                      <a:endParaRPr lang="sv-FI" sz="2000"/>
                    </a:p>
                  </a:txBody>
                  <a:tcPr anchor="ctr"/>
                </a:tc>
                <a:tc>
                  <a:txBody>
                    <a:bodyPr/>
                    <a:lstStyle/>
                    <a:p>
                      <a:pPr algn="ctr" rtl="0"/>
                      <a:r>
                        <a:rPr lang="fi" sz="2000"/>
                        <a:t>85,61</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672779">
                <a:tc vMerge="1">
                  <a:txBody>
                    <a:bodyPr/>
                    <a:lstStyle/>
                    <a:p>
                      <a:pPr rtl="0"/>
                      <a:endParaRPr lang="sv-FI"/>
                    </a:p>
                  </a:txBody>
                  <a:tcPr/>
                </a:tc>
                <a:tc>
                  <a:txBody>
                    <a:bodyPr/>
                    <a:lstStyle/>
                    <a:p>
                      <a:pPr rtl="0"/>
                      <a:r>
                        <a:rPr lang="fi" sz="1600" b="0" kern="1200">
                          <a:solidFill>
                            <a:schemeClr val="tx1"/>
                          </a:solidFill>
                          <a:latin typeface="+mn-lt"/>
                          <a:ea typeface="+mn-ea"/>
                          <a:cs typeface="+mn-cs"/>
                        </a:rPr>
                        <a:t>Koulussa on pitkät liikuntavälitunnit </a:t>
                      </a:r>
                    </a:p>
                  </a:txBody>
                  <a:tcPr/>
                </a:tc>
                <a:tc>
                  <a:txBody>
                    <a:bodyPr/>
                    <a:lstStyle/>
                    <a:p>
                      <a:pPr algn="ctr" rtl="0"/>
                      <a:r>
                        <a:rPr lang="fi" sz="2000"/>
                        <a:t>42</a:t>
                      </a:r>
                      <a:endParaRPr lang="sv-FI" sz="2000"/>
                    </a:p>
                  </a:txBody>
                  <a:tcPr anchor="ctr"/>
                </a:tc>
                <a:tc>
                  <a:txBody>
                    <a:bodyPr/>
                    <a:lstStyle/>
                    <a:p>
                      <a:pPr algn="ctr" rtl="0"/>
                      <a:r>
                        <a:rPr lang="fi" sz="2000"/>
                        <a:t>68,41</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1174531">
                <a:tc vMerge="1">
                  <a:txBody>
                    <a:bodyPr/>
                    <a:lstStyle/>
                    <a:p>
                      <a:pPr rtl="0"/>
                      <a:endParaRPr lang="sv-FI"/>
                    </a:p>
                  </a:txBody>
                  <a:tcPr/>
                </a:tc>
                <a:tc>
                  <a:txBody>
                    <a:bodyPr/>
                    <a:lstStyle/>
                    <a:p>
                      <a:pPr rtl="0"/>
                      <a:r>
                        <a:rPr lang="fi" sz="1600" b="0" kern="1200">
                          <a:solidFill>
                            <a:schemeClr val="tx1"/>
                          </a:solidFill>
                          <a:latin typeface="+mn-lt"/>
                          <a:ea typeface="+mn-ea"/>
                          <a:cs typeface="+mn-cs"/>
                        </a:rPr>
                        <a:t>Koulussa noudatetaan Valtion ravitsemusneuvottelukunnan kouluruokailusuositusta koululounaan ja välipalojen järjestämisessä </a:t>
                      </a:r>
                    </a:p>
                  </a:txBody>
                  <a:tcPr>
                    <a:lnB w="12700" cap="flat" cmpd="sng" algn="ctr">
                      <a:solidFill>
                        <a:schemeClr val="tx1"/>
                      </a:solidFill>
                      <a:prstDash val="solid"/>
                      <a:round/>
                      <a:headEnd type="none" w="med" len="med"/>
                      <a:tailEnd type="none" w="med" len="med"/>
                    </a:lnB>
                  </a:tcPr>
                </a:tc>
                <a:tc>
                  <a:txBody>
                    <a:bodyPr/>
                    <a:lstStyle/>
                    <a:p>
                      <a:pPr algn="ctr" rtl="0"/>
                      <a:r>
                        <a:rPr lang="fi" sz="2000"/>
                        <a:t>13</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rtl="0"/>
                      <a:r>
                        <a:rPr lang="fi" sz="2000" dirty="0"/>
                        <a:t>3,68</a:t>
                      </a:r>
                      <a:endParaRPr lang="sv-FI" sz="2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998118"/>
                  </a:ext>
                </a:extLst>
              </a:tr>
            </a:tbl>
          </a:graphicData>
        </a:graphic>
      </p:graphicFrame>
      <p:graphicFrame>
        <p:nvGraphicFramePr>
          <p:cNvPr id="11" name="Platshållare för innehåll 10">
            <a:extLst>
              <a:ext uri="{FF2B5EF4-FFF2-40B4-BE49-F238E27FC236}">
                <a16:creationId xmlns:a16="http://schemas.microsoft.com/office/drawing/2014/main" id="{3024FEB4-6BDE-AE90-925F-EDBBBBC1E0EE}"/>
              </a:ext>
            </a:extLst>
          </p:cNvPr>
          <p:cNvGraphicFramePr>
            <a:graphicFrameLocks noGrp="1"/>
          </p:cNvGraphicFramePr>
          <p:nvPr>
            <p:ph idx="14"/>
            <p:extLst>
              <p:ext uri="{D42A27DB-BD31-4B8C-83A1-F6EECF244321}">
                <p14:modId xmlns:p14="http://schemas.microsoft.com/office/powerpoint/2010/main" val="775260241"/>
              </p:ext>
            </p:extLst>
          </p:nvPr>
        </p:nvGraphicFramePr>
        <p:xfrm>
          <a:off x="6022782" y="953945"/>
          <a:ext cx="6006086" cy="5301115"/>
        </p:xfrm>
        <a:graphic>
          <a:graphicData uri="http://schemas.openxmlformats.org/drawingml/2006/table">
            <a:tbl>
              <a:tblPr firstRow="1" bandRow="1">
                <a:tableStyleId>{BDBED569-4797-4DF1-A0F4-6AAB3CD982D8}</a:tableStyleId>
              </a:tblPr>
              <a:tblGrid>
                <a:gridCol w="558222">
                  <a:extLst>
                    <a:ext uri="{9D8B030D-6E8A-4147-A177-3AD203B41FA5}">
                      <a16:colId xmlns:a16="http://schemas.microsoft.com/office/drawing/2014/main" val="2286403290"/>
                    </a:ext>
                  </a:extLst>
                </a:gridCol>
                <a:gridCol w="3072479">
                  <a:extLst>
                    <a:ext uri="{9D8B030D-6E8A-4147-A177-3AD203B41FA5}">
                      <a16:colId xmlns:a16="http://schemas.microsoft.com/office/drawing/2014/main" val="942014331"/>
                    </a:ext>
                  </a:extLst>
                </a:gridCol>
                <a:gridCol w="1304155">
                  <a:extLst>
                    <a:ext uri="{9D8B030D-6E8A-4147-A177-3AD203B41FA5}">
                      <a16:colId xmlns:a16="http://schemas.microsoft.com/office/drawing/2014/main" val="4038659107"/>
                    </a:ext>
                  </a:extLst>
                </a:gridCol>
                <a:gridCol w="1071230">
                  <a:extLst>
                    <a:ext uri="{9D8B030D-6E8A-4147-A177-3AD203B41FA5}">
                      <a16:colId xmlns:a16="http://schemas.microsoft.com/office/drawing/2014/main" val="2559725832"/>
                    </a:ext>
                  </a:extLst>
                </a:gridCol>
              </a:tblGrid>
              <a:tr h="372970">
                <a:tc rowSpan="6">
                  <a:txBody>
                    <a:bodyPr/>
                    <a:lstStyle/>
                    <a:p>
                      <a:pPr rtl="0"/>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fi" sz="1600" b="1"/>
                        <a:t>Indikaattori (indeksi)</a:t>
                      </a:r>
                      <a:endParaRPr lang="sv-FI" sz="1600" b="1"/>
                    </a:p>
                  </a:txBody>
                  <a:tcPr anchor="ctr">
                    <a:lnT w="12700" cap="flat" cmpd="sng" algn="ctr">
                      <a:solidFill>
                        <a:schemeClr val="tx1"/>
                      </a:solidFill>
                      <a:prstDash val="solid"/>
                      <a:round/>
                      <a:headEnd type="none" w="med" len="med"/>
                      <a:tailEnd type="none" w="med" len="med"/>
                    </a:lnT>
                  </a:tcPr>
                </a:tc>
                <a:tc>
                  <a:txBody>
                    <a:bodyPr/>
                    <a:lstStyle/>
                    <a:p>
                      <a:pPr rtl="0"/>
                      <a:r>
                        <a:rPr lang="fi" dirty="0"/>
                        <a:t>Parainen</a:t>
                      </a:r>
                      <a:endParaRPr lang="sv-FI" dirty="0"/>
                    </a:p>
                  </a:txBody>
                  <a:tcPr anchor="ctr">
                    <a:lnT w="12700" cap="flat" cmpd="sng" algn="ctr">
                      <a:solidFill>
                        <a:schemeClr val="tx1"/>
                      </a:solidFill>
                      <a:prstDash val="solid"/>
                      <a:round/>
                      <a:headEnd type="none" w="med" len="med"/>
                      <a:tailEnd type="none" w="med" len="med"/>
                    </a:lnT>
                  </a:tcPr>
                </a:tc>
                <a:tc>
                  <a:txBody>
                    <a:bodyPr/>
                    <a:lstStyle/>
                    <a:p>
                      <a:pPr rtl="0"/>
                      <a:r>
                        <a:rPr lang="fi" dirty="0"/>
                        <a:t>Varha</a:t>
                      </a:r>
                      <a:endParaRPr lang="sv-FI"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4084841"/>
                  </a:ext>
                </a:extLst>
              </a:tr>
              <a:tr h="1008416">
                <a:tc vMerge="1">
                  <a:txBody>
                    <a:bodyPr/>
                    <a:lstStyle/>
                    <a:p>
                      <a:pPr rtl="0"/>
                      <a:endParaRPr lang="sv-FI"/>
                    </a:p>
                  </a:txBody>
                  <a:tcPr/>
                </a:tc>
                <a:tc>
                  <a:txBody>
                    <a:bodyPr/>
                    <a:lstStyle/>
                    <a:p>
                      <a:pPr rtl="0"/>
                      <a:r>
                        <a:rPr lang="fi" sz="1400" b="0" kern="1200">
                          <a:solidFill>
                            <a:schemeClr val="tx1"/>
                          </a:solidFill>
                          <a:latin typeface="+mn-lt"/>
                          <a:ea typeface="+mn-ea"/>
                          <a:cs typeface="+mn-cs"/>
                        </a:rPr>
                        <a:t>Lasten ja nuorten liikunta-aktiivisuudesta raportoidaan vuosittain kunnan hyvinvointikertomuksessa tai vastaavassa kertomuksessa </a:t>
                      </a:r>
                    </a:p>
                  </a:txBody>
                  <a:tcPr anchor="ctr"/>
                </a:tc>
                <a:tc>
                  <a:txBody>
                    <a:bodyPr/>
                    <a:lstStyle/>
                    <a:p>
                      <a:pPr algn="ctr" rtl="0"/>
                      <a:r>
                        <a:rPr lang="fi"/>
                        <a:t>100</a:t>
                      </a:r>
                      <a:endParaRPr lang="sv-FI"/>
                    </a:p>
                  </a:txBody>
                  <a:tcPr anchor="ctr"/>
                </a:tc>
                <a:tc>
                  <a:txBody>
                    <a:bodyPr/>
                    <a:lstStyle/>
                    <a:p>
                      <a:pPr algn="ctr" rtl="0"/>
                      <a:r>
                        <a:rPr lang="fi"/>
                        <a:t>93,94</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010439"/>
                  </a:ext>
                </a:extLst>
              </a:tr>
              <a:tr h="793192">
                <a:tc vMerge="1">
                  <a:txBody>
                    <a:bodyPr/>
                    <a:lstStyle/>
                    <a:p>
                      <a:pPr rtl="0"/>
                      <a:endParaRPr lang="sv-FI"/>
                    </a:p>
                  </a:txBody>
                  <a:tcPr/>
                </a:tc>
                <a:tc>
                  <a:txBody>
                    <a:bodyPr/>
                    <a:lstStyle/>
                    <a:p>
                      <a:pPr rtl="0"/>
                      <a:r>
                        <a:rPr lang="fi" sz="1400"/>
                        <a:t>Kunta kutsuu säännöllisesti koolle liikuntaseurojen ja yhdistysten yhteiskokouksen</a:t>
                      </a:r>
                    </a:p>
                  </a:txBody>
                  <a:tcPr anchor="ctr"/>
                </a:tc>
                <a:tc>
                  <a:txBody>
                    <a:bodyPr/>
                    <a:lstStyle/>
                    <a:p>
                      <a:pPr algn="ctr" rtl="0"/>
                      <a:r>
                        <a:rPr lang="fi"/>
                        <a:t>100</a:t>
                      </a:r>
                      <a:endParaRPr lang="sv-FI"/>
                    </a:p>
                  </a:txBody>
                  <a:tcPr anchor="ctr"/>
                </a:tc>
                <a:tc>
                  <a:txBody>
                    <a:bodyPr/>
                    <a:lstStyle/>
                    <a:p>
                      <a:pPr algn="ctr" rtl="0"/>
                      <a:r>
                        <a:rPr lang="fi"/>
                        <a:t>95,79</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9604933"/>
                  </a:ext>
                </a:extLst>
              </a:tr>
              <a:tr h="963506">
                <a:tc vMerge="1">
                  <a:txBody>
                    <a:bodyPr/>
                    <a:lstStyle/>
                    <a:p>
                      <a:pPr rtl="0"/>
                      <a:endParaRPr lang="sv-FI"/>
                    </a:p>
                  </a:txBody>
                  <a:tcPr/>
                </a:tc>
                <a:tc>
                  <a:txBody>
                    <a:bodyPr/>
                    <a:lstStyle/>
                    <a:p>
                      <a:pPr rtl="0"/>
                      <a:r>
                        <a:rPr lang="fi" sz="1400" kern="1200">
                          <a:solidFill>
                            <a:schemeClr val="tx1"/>
                          </a:solidFill>
                          <a:latin typeface="+mn-lt"/>
                          <a:ea typeface="+mn-ea"/>
                          <a:cs typeface="+mn-cs"/>
                        </a:rPr>
                        <a:t>Kunnassa järjestetään kohdennettuja liikkumisryhmiä liikuntaseuratoiminnan ulkopuolella oleville lapsille ja nuorille</a:t>
                      </a:r>
                    </a:p>
                  </a:txBody>
                  <a:tcPr anchor="ctr"/>
                </a:tc>
                <a:tc>
                  <a:txBody>
                    <a:bodyPr/>
                    <a:lstStyle/>
                    <a:p>
                      <a:pPr algn="ctr" rtl="0"/>
                      <a:r>
                        <a:rPr lang="fi"/>
                        <a:t>100</a:t>
                      </a:r>
                      <a:endParaRPr lang="sv-FI"/>
                    </a:p>
                  </a:txBody>
                  <a:tcPr anchor="ctr"/>
                </a:tc>
                <a:tc>
                  <a:txBody>
                    <a:bodyPr/>
                    <a:lstStyle/>
                    <a:p>
                      <a:pPr algn="ctr" rtl="0"/>
                      <a:r>
                        <a:rPr lang="fi"/>
                        <a:t>93,43</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0134059"/>
                  </a:ext>
                </a:extLst>
              </a:tr>
              <a:tr h="963506">
                <a:tc vMerge="1">
                  <a:txBody>
                    <a:bodyPr/>
                    <a:lstStyle/>
                    <a:p>
                      <a:pPr rtl="0"/>
                      <a:endParaRPr lang="sv-FI"/>
                    </a:p>
                  </a:txBody>
                  <a:tcPr/>
                </a:tc>
                <a:tc>
                  <a:txBody>
                    <a:bodyPr/>
                    <a:lstStyle/>
                    <a:p>
                      <a:pPr rtl="0"/>
                      <a:r>
                        <a:rPr lang="fi" sz="1400" kern="1200">
                          <a:solidFill>
                            <a:schemeClr val="tx1"/>
                          </a:solidFill>
                          <a:latin typeface="+mn-lt"/>
                          <a:ea typeface="+mn-ea"/>
                          <a:cs typeface="+mn-cs"/>
                        </a:rPr>
                        <a:t>Liikunnan edistämisestä vastaavat viranhaltijat osallistuvat toimielinten vaikutusten ennakkoarviointiin</a:t>
                      </a:r>
                    </a:p>
                  </a:txBody>
                  <a:tcPr anchor="ctr"/>
                </a:tc>
                <a:tc>
                  <a:txBody>
                    <a:bodyPr/>
                    <a:lstStyle/>
                    <a:p>
                      <a:pPr algn="ctr" rtl="0"/>
                      <a:r>
                        <a:rPr lang="fi"/>
                        <a:t>100</a:t>
                      </a:r>
                      <a:endParaRPr lang="sv-FI"/>
                    </a:p>
                  </a:txBody>
                  <a:tcPr anchor="ctr"/>
                </a:tc>
                <a:tc>
                  <a:txBody>
                    <a:bodyPr/>
                    <a:lstStyle/>
                    <a:p>
                      <a:pPr algn="ctr" rtl="0"/>
                      <a:r>
                        <a:rPr lang="fi"/>
                        <a:t>73,39</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0403940"/>
                  </a:ext>
                </a:extLst>
              </a:tr>
              <a:tr h="1049701">
                <a:tc vMerge="1">
                  <a:txBody>
                    <a:bodyPr/>
                    <a:lstStyle/>
                    <a:p>
                      <a:pPr rtl="0"/>
                      <a:endParaRPr lang="sv-FI"/>
                    </a:p>
                  </a:txBody>
                  <a:tcPr/>
                </a:tc>
                <a:tc>
                  <a:txBody>
                    <a:bodyPr/>
                    <a:lstStyle/>
                    <a:p>
                      <a:pPr rtl="0"/>
                      <a:r>
                        <a:rPr lang="fi" sz="1400" kern="1200">
                          <a:solidFill>
                            <a:schemeClr val="tx1"/>
                          </a:solidFill>
                          <a:latin typeface="+mn-lt"/>
                          <a:ea typeface="+mn-ea"/>
                          <a:cs typeface="+mn-cs"/>
                        </a:rPr>
                        <a:t>Kunnassa toimii liikunnan edistämistä käsittelevä poikkihallinnollinen työryhmä </a:t>
                      </a:r>
                    </a:p>
                  </a:txBody>
                  <a:tcPr anchor="ctr">
                    <a:lnB w="12700" cap="flat" cmpd="sng" algn="ctr">
                      <a:solidFill>
                        <a:schemeClr val="tx1"/>
                      </a:solidFill>
                      <a:prstDash val="solid"/>
                      <a:round/>
                      <a:headEnd type="none" w="med" len="med"/>
                      <a:tailEnd type="none" w="med" len="med"/>
                    </a:lnB>
                  </a:tcPr>
                </a:tc>
                <a:tc>
                  <a:txBody>
                    <a:bodyPr/>
                    <a:lstStyle/>
                    <a:p>
                      <a:pPr algn="ctr" rtl="0"/>
                      <a:r>
                        <a:rPr lang="fi"/>
                        <a:t>100</a:t>
                      </a:r>
                      <a:endParaRPr lang="sv-FI"/>
                    </a:p>
                  </a:txBody>
                  <a:tcPr anchor="ctr">
                    <a:lnB w="12700" cap="flat" cmpd="sng" algn="ctr">
                      <a:solidFill>
                        <a:schemeClr val="tx1"/>
                      </a:solidFill>
                      <a:prstDash val="solid"/>
                      <a:round/>
                      <a:headEnd type="none" w="med" len="med"/>
                      <a:tailEnd type="none" w="med" len="med"/>
                    </a:lnB>
                  </a:tcPr>
                </a:tc>
                <a:tc>
                  <a:txBody>
                    <a:bodyPr/>
                    <a:lstStyle/>
                    <a:p>
                      <a:pPr algn="ctr" rtl="0"/>
                      <a:r>
                        <a:rPr lang="fi" dirty="0"/>
                        <a:t>96,70</a:t>
                      </a:r>
                      <a:endParaRPr lang="sv-FI"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904670"/>
                  </a:ext>
                </a:extLst>
              </a:tr>
            </a:tbl>
          </a:graphicData>
        </a:graphic>
      </p:graphicFrame>
      <p:sp>
        <p:nvSpPr>
          <p:cNvPr id="6" name="Platshållare för bildnummer 5">
            <a:extLst>
              <a:ext uri="{FF2B5EF4-FFF2-40B4-BE49-F238E27FC236}">
                <a16:creationId xmlns:a16="http://schemas.microsoft.com/office/drawing/2014/main" id="{278E065D-523F-A878-C26B-C2A16E10F8B4}"/>
              </a:ext>
            </a:extLst>
          </p:cNvPr>
          <p:cNvSpPr>
            <a:spLocks noGrp="1"/>
          </p:cNvSpPr>
          <p:nvPr>
            <p:ph type="sldNum" sz="quarter" idx="12"/>
          </p:nvPr>
        </p:nvSpPr>
        <p:spPr/>
        <p:txBody>
          <a:bodyPr rtlCol="0"/>
          <a:lstStyle/>
          <a:p>
            <a:pPr rtl="0"/>
            <a:fld id="{31160B98-140E-4345-B1A3-2A7247C42973}" type="slidenum">
              <a:rPr lang="fi-FI" smtClean="0"/>
              <a:t>27</a:t>
            </a:fld>
            <a:endParaRPr lang="fi-FI"/>
          </a:p>
        </p:txBody>
      </p:sp>
      <p:sp>
        <p:nvSpPr>
          <p:cNvPr id="10" name="textruta 9">
            <a:extLst>
              <a:ext uri="{FF2B5EF4-FFF2-40B4-BE49-F238E27FC236}">
                <a16:creationId xmlns:a16="http://schemas.microsoft.com/office/drawing/2014/main" id="{C9A71B5B-4758-D706-5494-4D582636B66B}"/>
              </a:ext>
            </a:extLst>
          </p:cNvPr>
          <p:cNvSpPr txBox="1"/>
          <p:nvPr/>
        </p:nvSpPr>
        <p:spPr>
          <a:xfrm>
            <a:off x="358429" y="1503826"/>
            <a:ext cx="305918" cy="3401529"/>
          </a:xfrm>
          <a:prstGeom prst="rect">
            <a:avLst/>
          </a:prstGeom>
          <a:noFill/>
        </p:spPr>
        <p:txBody>
          <a:bodyPr vert="wordArtVert" wrap="square" lIns="0" tIns="0" rIns="0" bIns="0" rtlCol="0">
            <a:spAutoFit/>
          </a:bodyPr>
          <a:lstStyle/>
          <a:p>
            <a:pPr algn="l" rtl="0"/>
            <a:r>
              <a:rPr lang="fi" b="1" dirty="0">
                <a:solidFill>
                  <a:schemeClr val="tx2"/>
                </a:solidFill>
              </a:rPr>
              <a:t>Perusopetus</a:t>
            </a:r>
            <a:endParaRPr lang="sv-FI" b="1" dirty="0" err="1">
              <a:solidFill>
                <a:schemeClr val="tx2"/>
              </a:solidFill>
            </a:endParaRPr>
          </a:p>
        </p:txBody>
      </p:sp>
      <p:sp>
        <p:nvSpPr>
          <p:cNvPr id="12" name="textruta 11">
            <a:extLst>
              <a:ext uri="{FF2B5EF4-FFF2-40B4-BE49-F238E27FC236}">
                <a16:creationId xmlns:a16="http://schemas.microsoft.com/office/drawing/2014/main" id="{8EDE8887-01D4-83BD-2268-A0444674E7BD}"/>
              </a:ext>
            </a:extLst>
          </p:cNvPr>
          <p:cNvSpPr txBox="1"/>
          <p:nvPr/>
        </p:nvSpPr>
        <p:spPr>
          <a:xfrm>
            <a:off x="6193961" y="2255521"/>
            <a:ext cx="271998" cy="2346958"/>
          </a:xfrm>
          <a:prstGeom prst="rect">
            <a:avLst/>
          </a:prstGeom>
          <a:noFill/>
        </p:spPr>
        <p:txBody>
          <a:bodyPr vert="wordArtVert" wrap="square" lIns="0" tIns="0" rIns="0" bIns="0" rtlCol="0">
            <a:spAutoFit/>
          </a:bodyPr>
          <a:lstStyle/>
          <a:p>
            <a:pPr algn="l" rtl="0"/>
            <a:r>
              <a:rPr lang="fi" sz="1600" b="1" dirty="0">
                <a:solidFill>
                  <a:schemeClr val="tx2"/>
                </a:solidFill>
              </a:rPr>
              <a:t>Liikunta</a:t>
            </a:r>
            <a:endParaRPr lang="sv-FI" sz="1600" b="1" dirty="0" err="1">
              <a:solidFill>
                <a:schemeClr val="tx2"/>
              </a:solidFill>
            </a:endParaRPr>
          </a:p>
        </p:txBody>
      </p:sp>
    </p:spTree>
    <p:extLst>
      <p:ext uri="{BB962C8B-B14F-4D97-AF65-F5344CB8AC3E}">
        <p14:creationId xmlns:p14="http://schemas.microsoft.com/office/powerpoint/2010/main" val="392639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52F0-3B66-1FC4-D55F-45A5B3F5B723}"/>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0154694-811B-4C74-67B3-5CF598400D69}"/>
              </a:ext>
            </a:extLst>
          </p:cNvPr>
          <p:cNvSpPr>
            <a:spLocks noGrp="1"/>
          </p:cNvSpPr>
          <p:nvPr>
            <p:ph type="title"/>
          </p:nvPr>
        </p:nvSpPr>
        <p:spPr>
          <a:xfrm>
            <a:off x="423582" y="299522"/>
            <a:ext cx="11344836" cy="654424"/>
          </a:xfrm>
        </p:spPr>
        <p:txBody>
          <a:bodyPr rtlCol="0"/>
          <a:lstStyle/>
          <a:p>
            <a:pPr rtl="0"/>
            <a:r>
              <a:rPr lang="fi"/>
              <a:t>Prosessi-indikaattorit, Parainen vs Varha-kunnat </a:t>
            </a:r>
            <a:endParaRPr lang="sv-FI"/>
          </a:p>
        </p:txBody>
      </p:sp>
      <p:graphicFrame>
        <p:nvGraphicFramePr>
          <p:cNvPr id="9" name="Platshållare för innehåll 8">
            <a:extLst>
              <a:ext uri="{FF2B5EF4-FFF2-40B4-BE49-F238E27FC236}">
                <a16:creationId xmlns:a16="http://schemas.microsoft.com/office/drawing/2014/main" id="{092A9FC5-8259-46B7-02F6-ED72AD4AA282}"/>
              </a:ext>
            </a:extLst>
          </p:cNvPr>
          <p:cNvGraphicFramePr>
            <a:graphicFrameLocks noGrp="1"/>
          </p:cNvGraphicFramePr>
          <p:nvPr>
            <p:ph idx="1"/>
            <p:extLst>
              <p:ext uri="{D42A27DB-BD31-4B8C-83A1-F6EECF244321}">
                <p14:modId xmlns:p14="http://schemas.microsoft.com/office/powerpoint/2010/main" val="4083392540"/>
              </p:ext>
            </p:extLst>
          </p:nvPr>
        </p:nvGraphicFramePr>
        <p:xfrm>
          <a:off x="423582" y="749989"/>
          <a:ext cx="10752418" cy="5434463"/>
        </p:xfrm>
        <a:graphic>
          <a:graphicData uri="http://schemas.openxmlformats.org/drawingml/2006/table">
            <a:tbl>
              <a:tblPr firstRow="1" bandRow="1">
                <a:tableStyleId>{BDBED569-4797-4DF1-A0F4-6AAB3CD982D8}</a:tableStyleId>
              </a:tblPr>
              <a:tblGrid>
                <a:gridCol w="930138">
                  <a:extLst>
                    <a:ext uri="{9D8B030D-6E8A-4147-A177-3AD203B41FA5}">
                      <a16:colId xmlns:a16="http://schemas.microsoft.com/office/drawing/2014/main" val="1875552378"/>
                    </a:ext>
                  </a:extLst>
                </a:gridCol>
                <a:gridCol w="7454614">
                  <a:extLst>
                    <a:ext uri="{9D8B030D-6E8A-4147-A177-3AD203B41FA5}">
                      <a16:colId xmlns:a16="http://schemas.microsoft.com/office/drawing/2014/main" val="1379522971"/>
                    </a:ext>
                  </a:extLst>
                </a:gridCol>
                <a:gridCol w="1287011">
                  <a:extLst>
                    <a:ext uri="{9D8B030D-6E8A-4147-A177-3AD203B41FA5}">
                      <a16:colId xmlns:a16="http://schemas.microsoft.com/office/drawing/2014/main" val="3144241132"/>
                    </a:ext>
                  </a:extLst>
                </a:gridCol>
                <a:gridCol w="1080655">
                  <a:extLst>
                    <a:ext uri="{9D8B030D-6E8A-4147-A177-3AD203B41FA5}">
                      <a16:colId xmlns:a16="http://schemas.microsoft.com/office/drawing/2014/main" val="2953442565"/>
                    </a:ext>
                  </a:extLst>
                </a:gridCol>
              </a:tblGrid>
              <a:tr h="500893">
                <a:tc rowSpan="6">
                  <a:txBody>
                    <a:bodyPr/>
                    <a:lstStyle/>
                    <a:p>
                      <a:pPr rtl="0"/>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fi" sz="1600" b="1"/>
                        <a:t>Indikaattori (indeksi)</a:t>
                      </a:r>
                      <a:endParaRPr lang="sv-FI" sz="1600" b="1"/>
                    </a:p>
                  </a:txBody>
                  <a:tcPr anchor="ctr">
                    <a:lnT w="12700" cap="flat" cmpd="sng" algn="ctr">
                      <a:solidFill>
                        <a:schemeClr val="tx1"/>
                      </a:solidFill>
                      <a:prstDash val="solid"/>
                      <a:round/>
                      <a:headEnd type="none" w="med" len="med"/>
                      <a:tailEnd type="none" w="med" len="med"/>
                    </a:lnT>
                  </a:tcPr>
                </a:tc>
                <a:tc>
                  <a:txBody>
                    <a:bodyPr/>
                    <a:lstStyle/>
                    <a:p>
                      <a:pPr rtl="0"/>
                      <a:r>
                        <a:rPr lang="fi"/>
                        <a:t>Parainen</a:t>
                      </a:r>
                      <a:endParaRPr lang="sv-FI"/>
                    </a:p>
                  </a:txBody>
                  <a:tcPr anchor="ctr">
                    <a:lnT w="12700" cap="flat" cmpd="sng" algn="ctr">
                      <a:solidFill>
                        <a:schemeClr val="tx1"/>
                      </a:solidFill>
                      <a:prstDash val="solid"/>
                      <a:round/>
                      <a:headEnd type="none" w="med" len="med"/>
                      <a:tailEnd type="none" w="med" len="med"/>
                    </a:lnT>
                  </a:tcPr>
                </a:tc>
                <a:tc>
                  <a:txBody>
                    <a:bodyPr/>
                    <a:lstStyle/>
                    <a:p>
                      <a:pPr rtl="0"/>
                      <a:r>
                        <a:rPr lang="fi"/>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720483">
                <a:tc vMerge="1">
                  <a:txBody>
                    <a:bodyPr/>
                    <a:lstStyle/>
                    <a:p>
                      <a:pPr rtl="0"/>
                      <a:endParaRPr lang="sv-FI"/>
                    </a:p>
                  </a:txBody>
                  <a:tcPr/>
                </a:tc>
                <a:tc>
                  <a:txBody>
                    <a:bodyPr/>
                    <a:lstStyle/>
                    <a:p>
                      <a:pPr rtl="0"/>
                      <a:r>
                        <a:rPr lang="fi" sz="1600"/>
                        <a:t>Valtuustolle raportoidaan vuosittain väestön elintavoista ja niissä tapahtuneista muutoksista </a:t>
                      </a:r>
                      <a:endParaRPr lang="sv-FI" sz="1600" b="0"/>
                    </a:p>
                  </a:txBody>
                  <a:tcPr anchor="ctr"/>
                </a:tc>
                <a:tc>
                  <a:txBody>
                    <a:bodyPr/>
                    <a:lstStyle/>
                    <a:p>
                      <a:pPr algn="ctr" rtl="0"/>
                      <a:r>
                        <a:rPr lang="fi" sz="2000"/>
                        <a:t>100</a:t>
                      </a:r>
                      <a:endParaRPr lang="sv-FI" sz="2000"/>
                    </a:p>
                  </a:txBody>
                  <a:tcPr anchor="ctr"/>
                </a:tc>
                <a:tc>
                  <a:txBody>
                    <a:bodyPr/>
                    <a:lstStyle/>
                    <a:p>
                      <a:pPr algn="ctr" rtl="0"/>
                      <a:r>
                        <a:rPr lang="fi" sz="2000"/>
                        <a:t>96,76</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815909">
                <a:tc vMerge="1">
                  <a:txBody>
                    <a:bodyPr/>
                    <a:lstStyle/>
                    <a:p>
                      <a:pPr rtl="0"/>
                      <a:endParaRPr lang="sv-FI"/>
                    </a:p>
                  </a:txBody>
                  <a:tcPr/>
                </a:tc>
                <a:tc>
                  <a:txBody>
                    <a:bodyPr/>
                    <a:lstStyle/>
                    <a:p>
                      <a:pPr rtl="0"/>
                      <a:r>
                        <a:rPr lang="fi" sz="1600"/>
                        <a:t>Kunnan talousarviossa ja taloussuunnitelmassa määritellään talousarviovuodelle mittarit, joilla seurataan väestön hyvinvoinnin ja terveyden edistämisen tavoitteiden toteutumista</a:t>
                      </a:r>
                      <a:endParaRPr lang="sv-FI" sz="1600" b="0" kern="1200">
                        <a:solidFill>
                          <a:schemeClr val="tx1"/>
                        </a:solidFill>
                        <a:latin typeface="+mn-lt"/>
                        <a:ea typeface="+mn-ea"/>
                        <a:cs typeface="+mn-cs"/>
                      </a:endParaRPr>
                    </a:p>
                  </a:txBody>
                  <a:tcPr anchor="ctr"/>
                </a:tc>
                <a:tc>
                  <a:txBody>
                    <a:bodyPr/>
                    <a:lstStyle/>
                    <a:p>
                      <a:pPr algn="ctr" rtl="0"/>
                      <a:r>
                        <a:rPr lang="fi" sz="2000"/>
                        <a:t>100</a:t>
                      </a:r>
                      <a:endParaRPr lang="sv-FI" sz="2000"/>
                    </a:p>
                  </a:txBody>
                  <a:tcPr anchor="ctr"/>
                </a:tc>
                <a:tc>
                  <a:txBody>
                    <a:bodyPr/>
                    <a:lstStyle/>
                    <a:p>
                      <a:pPr algn="ctr" rtl="0"/>
                      <a:r>
                        <a:rPr lang="fi" sz="2000"/>
                        <a:t>99,37</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715397">
                <a:tc vMerge="1">
                  <a:txBody>
                    <a:bodyPr/>
                    <a:lstStyle/>
                    <a:p>
                      <a:pPr rtl="0"/>
                      <a:endParaRPr lang="sv-FI"/>
                    </a:p>
                  </a:txBody>
                  <a:tcPr/>
                </a:tc>
                <a:tc>
                  <a:txBody>
                    <a:bodyPr/>
                    <a:lstStyle/>
                    <a:p>
                      <a:pPr rtl="0"/>
                      <a:r>
                        <a:rPr lang="fi" sz="1600"/>
                        <a:t>Kunnan tarkastuslautakunnan arviointikertomuksessa arvioidaan valtuustokausittain kunnan hyvinvointi- ja terveystavoitteiden toteutuminen</a:t>
                      </a:r>
                      <a:endParaRPr lang="sv-FI" sz="1600" b="0" kern="1200">
                        <a:solidFill>
                          <a:schemeClr val="tx1"/>
                        </a:solidFill>
                        <a:latin typeface="+mn-lt"/>
                        <a:ea typeface="+mn-ea"/>
                        <a:cs typeface="+mn-cs"/>
                      </a:endParaRPr>
                    </a:p>
                  </a:txBody>
                  <a:tcPr anchor="ctr"/>
                </a:tc>
                <a:tc>
                  <a:txBody>
                    <a:bodyPr/>
                    <a:lstStyle/>
                    <a:p>
                      <a:pPr algn="ctr" rtl="0"/>
                      <a:r>
                        <a:rPr lang="fi" sz="2000"/>
                        <a:t>100</a:t>
                      </a:r>
                      <a:endParaRPr lang="sv-FI" sz="2000"/>
                    </a:p>
                  </a:txBody>
                  <a:tcPr anchor="ctr"/>
                </a:tc>
                <a:tc>
                  <a:txBody>
                    <a:bodyPr/>
                    <a:lstStyle/>
                    <a:p>
                      <a:pPr algn="ctr" rtl="0"/>
                      <a:r>
                        <a:rPr lang="fi" sz="2000"/>
                        <a:t>97,90</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662010">
                <a:tc vMerge="1">
                  <a:txBody>
                    <a:bodyPr/>
                    <a:lstStyle/>
                    <a:p>
                      <a:pPr rtl="0"/>
                      <a:endParaRPr lang="sv-FI"/>
                    </a:p>
                  </a:txBody>
                  <a:tcPr/>
                </a:tc>
                <a:tc>
                  <a:txBody>
                    <a:bodyPr/>
                    <a:lstStyle/>
                    <a:p>
                      <a:pPr rtl="0"/>
                      <a:r>
                        <a:rPr lang="fi" sz="1600"/>
                        <a:t>Kunnassa toimii erikseen nimetty asiantuntija, suunnittelija tai vastaava, joka koordinoi hyvinvoinnin ja terveyden edistämistyötä</a:t>
                      </a:r>
                      <a:endParaRPr lang="sv-FI" sz="1600" b="0" kern="1200">
                        <a:solidFill>
                          <a:schemeClr val="tx1"/>
                        </a:solidFill>
                        <a:latin typeface="+mn-lt"/>
                        <a:ea typeface="+mn-ea"/>
                        <a:cs typeface="+mn-cs"/>
                      </a:endParaRPr>
                    </a:p>
                  </a:txBody>
                  <a:tcPr anchor="ctr"/>
                </a:tc>
                <a:tc>
                  <a:txBody>
                    <a:bodyPr/>
                    <a:lstStyle/>
                    <a:p>
                      <a:pPr algn="ctr" rtl="0"/>
                      <a:r>
                        <a:rPr lang="fi" sz="2000"/>
                        <a:t>100</a:t>
                      </a:r>
                      <a:endParaRPr lang="sv-FI" sz="2000"/>
                    </a:p>
                  </a:txBody>
                  <a:tcPr anchor="ctr"/>
                </a:tc>
                <a:tc>
                  <a:txBody>
                    <a:bodyPr/>
                    <a:lstStyle/>
                    <a:p>
                      <a:pPr algn="ctr" rtl="0"/>
                      <a:r>
                        <a:rPr lang="fi" sz="2000"/>
                        <a:t>100</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9998118"/>
                  </a:ext>
                </a:extLst>
              </a:tr>
              <a:tr h="425792">
                <a:tc vMerge="1">
                  <a:txBody>
                    <a:bodyPr/>
                    <a:lstStyle/>
                    <a:p>
                      <a:pPr rtl="0"/>
                      <a:endParaRPr lang="sv-FI"/>
                    </a:p>
                  </a:txBody>
                  <a:tcPr/>
                </a:tc>
                <a:tc>
                  <a:txBody>
                    <a:bodyPr/>
                    <a:lstStyle/>
                    <a:p>
                      <a:pPr rtl="0"/>
                      <a:r>
                        <a:rPr lang="fi" sz="1600"/>
                        <a:t>Kunnan palveluiden suunnittelussa ja kehittämisessä hyödynnetään asukasraateja ja foorumeja</a:t>
                      </a:r>
                      <a:endParaRPr lang="sv-FI" sz="1600" b="0" kern="1200">
                        <a:solidFill>
                          <a:schemeClr val="tx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algn="ctr" rtl="0"/>
                      <a:r>
                        <a:rPr lang="fi" sz="2000"/>
                        <a:t>0</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rtl="0"/>
                      <a:r>
                        <a:rPr lang="fi" sz="2000"/>
                        <a:t>94,05</a:t>
                      </a:r>
                      <a:endParaRPr lang="sv-FI"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74742"/>
                  </a:ext>
                </a:extLst>
              </a:tr>
              <a:tr h="1433600">
                <a:tc>
                  <a:txBody>
                    <a:bodyPr/>
                    <a:lstStyle/>
                    <a:p>
                      <a:pPr rtl="0"/>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fi" sz="1600"/>
                        <a:t>Kunta madaltaa kulttuuriin osallistumisen kynnystä</a:t>
                      </a:r>
                      <a:endParaRPr lang="sv-FI" sz="1600" b="0" kern="1200">
                        <a:solidFill>
                          <a:schemeClr val="tx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fi" sz="2000"/>
                        <a:t>100</a:t>
                      </a:r>
                      <a:endParaRPr lang="sv-FI" sz="20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fi" sz="2000" dirty="0"/>
                        <a:t>55,22</a:t>
                      </a:r>
                      <a:endParaRPr lang="sv-FI"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604033"/>
                  </a:ext>
                </a:extLst>
              </a:tr>
            </a:tbl>
          </a:graphicData>
        </a:graphic>
      </p:graphicFrame>
      <p:sp>
        <p:nvSpPr>
          <p:cNvPr id="6" name="Platshållare för bildnummer 5">
            <a:extLst>
              <a:ext uri="{FF2B5EF4-FFF2-40B4-BE49-F238E27FC236}">
                <a16:creationId xmlns:a16="http://schemas.microsoft.com/office/drawing/2014/main" id="{4DAB229D-24CF-9662-A8C2-583019C71F7A}"/>
              </a:ext>
            </a:extLst>
          </p:cNvPr>
          <p:cNvSpPr>
            <a:spLocks noGrp="1"/>
          </p:cNvSpPr>
          <p:nvPr>
            <p:ph type="sldNum" sz="quarter" idx="12"/>
          </p:nvPr>
        </p:nvSpPr>
        <p:spPr/>
        <p:txBody>
          <a:bodyPr rtlCol="0"/>
          <a:lstStyle/>
          <a:p>
            <a:pPr rtl="0"/>
            <a:fld id="{31160B98-140E-4345-B1A3-2A7247C42973}" type="slidenum">
              <a:rPr lang="fi-FI" smtClean="0"/>
              <a:t>28</a:t>
            </a:fld>
            <a:endParaRPr lang="fi-FI"/>
          </a:p>
        </p:txBody>
      </p:sp>
      <p:sp>
        <p:nvSpPr>
          <p:cNvPr id="7" name="textruta 6">
            <a:extLst>
              <a:ext uri="{FF2B5EF4-FFF2-40B4-BE49-F238E27FC236}">
                <a16:creationId xmlns:a16="http://schemas.microsoft.com/office/drawing/2014/main" id="{567D3406-3885-BA7D-3EE7-05B73DD57EAC}"/>
              </a:ext>
            </a:extLst>
          </p:cNvPr>
          <p:cNvSpPr txBox="1"/>
          <p:nvPr/>
        </p:nvSpPr>
        <p:spPr>
          <a:xfrm>
            <a:off x="618186" y="4816699"/>
            <a:ext cx="476028" cy="1291312"/>
          </a:xfrm>
          <a:prstGeom prst="rect">
            <a:avLst/>
          </a:prstGeom>
          <a:noFill/>
        </p:spPr>
        <p:txBody>
          <a:bodyPr vert="wordArtVert" wrap="square" lIns="0" tIns="0" rIns="0" bIns="0" rtlCol="0">
            <a:spAutoFit/>
          </a:bodyPr>
          <a:lstStyle/>
          <a:p>
            <a:pPr algn="l" rtl="0"/>
            <a:r>
              <a:rPr lang="fi" sz="1400" dirty="0">
                <a:solidFill>
                  <a:schemeClr val="tx2"/>
                </a:solidFill>
              </a:rPr>
              <a:t>Kult-tuuri</a:t>
            </a:r>
            <a:endParaRPr lang="sv-FI" sz="1400" dirty="0" err="1">
              <a:solidFill>
                <a:schemeClr val="tx2"/>
              </a:solidFill>
            </a:endParaRPr>
          </a:p>
        </p:txBody>
      </p:sp>
      <p:sp>
        <p:nvSpPr>
          <p:cNvPr id="2" name="textruta 1">
            <a:extLst>
              <a:ext uri="{FF2B5EF4-FFF2-40B4-BE49-F238E27FC236}">
                <a16:creationId xmlns:a16="http://schemas.microsoft.com/office/drawing/2014/main" id="{5C50B892-963A-DB76-6A10-384A255AD6B9}"/>
              </a:ext>
            </a:extLst>
          </p:cNvPr>
          <p:cNvSpPr txBox="1"/>
          <p:nvPr/>
        </p:nvSpPr>
        <p:spPr>
          <a:xfrm>
            <a:off x="720201" y="1115149"/>
            <a:ext cx="271998" cy="3900101"/>
          </a:xfrm>
          <a:prstGeom prst="rect">
            <a:avLst/>
          </a:prstGeom>
          <a:noFill/>
        </p:spPr>
        <p:txBody>
          <a:bodyPr vert="wordArtVert" wrap="square" lIns="0" tIns="0" rIns="0" bIns="0" rtlCol="0">
            <a:spAutoFit/>
          </a:bodyPr>
          <a:lstStyle/>
          <a:p>
            <a:pPr algn="l" rtl="0"/>
            <a:r>
              <a:rPr lang="fi" sz="1600">
                <a:solidFill>
                  <a:schemeClr val="tx2"/>
                </a:solidFill>
              </a:rPr>
              <a:t>Kuntajohto</a:t>
            </a:r>
            <a:endParaRPr lang="sv-FI" sz="1600" dirty="0" err="1">
              <a:solidFill>
                <a:schemeClr val="tx2"/>
              </a:solidFill>
            </a:endParaRPr>
          </a:p>
        </p:txBody>
      </p:sp>
    </p:spTree>
    <p:extLst>
      <p:ext uri="{BB962C8B-B14F-4D97-AF65-F5344CB8AC3E}">
        <p14:creationId xmlns:p14="http://schemas.microsoft.com/office/powerpoint/2010/main" val="124032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8E9E-6248-9A79-86DA-46A034599C2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AE7CD31-AA22-4F83-7049-EED0BFED2A14}"/>
              </a:ext>
            </a:extLst>
          </p:cNvPr>
          <p:cNvSpPr>
            <a:spLocks noGrp="1"/>
          </p:cNvSpPr>
          <p:nvPr>
            <p:ph type="title"/>
          </p:nvPr>
        </p:nvSpPr>
        <p:spPr>
          <a:xfrm>
            <a:off x="423582" y="299522"/>
            <a:ext cx="11344836" cy="450467"/>
          </a:xfrm>
        </p:spPr>
        <p:txBody>
          <a:bodyPr rtlCol="0"/>
          <a:lstStyle/>
          <a:p>
            <a:pPr rtl="0"/>
            <a:r>
              <a:rPr lang="fi"/>
              <a:t>Tulosindikaattorit, Parainen vs Varha-kunnat </a:t>
            </a:r>
            <a:endParaRPr lang="sv-FI" sz="2000"/>
          </a:p>
        </p:txBody>
      </p:sp>
      <p:graphicFrame>
        <p:nvGraphicFramePr>
          <p:cNvPr id="9" name="Platshållare för innehåll 8">
            <a:extLst>
              <a:ext uri="{FF2B5EF4-FFF2-40B4-BE49-F238E27FC236}">
                <a16:creationId xmlns:a16="http://schemas.microsoft.com/office/drawing/2014/main" id="{CB8788F6-2788-BA54-C458-D986234CC515}"/>
              </a:ext>
            </a:extLst>
          </p:cNvPr>
          <p:cNvGraphicFramePr>
            <a:graphicFrameLocks noGrp="1"/>
          </p:cNvGraphicFramePr>
          <p:nvPr>
            <p:ph idx="1"/>
            <p:extLst>
              <p:ext uri="{D42A27DB-BD31-4B8C-83A1-F6EECF244321}">
                <p14:modId xmlns:p14="http://schemas.microsoft.com/office/powerpoint/2010/main" val="1356880794"/>
              </p:ext>
            </p:extLst>
          </p:nvPr>
        </p:nvGraphicFramePr>
        <p:xfrm>
          <a:off x="1008798" y="1234621"/>
          <a:ext cx="9822280" cy="4139536"/>
        </p:xfrm>
        <a:graphic>
          <a:graphicData uri="http://schemas.openxmlformats.org/drawingml/2006/table">
            <a:tbl>
              <a:tblPr firstRow="1" bandRow="1">
                <a:tableStyleId>{BDBED569-4797-4DF1-A0F4-6AAB3CD982D8}</a:tableStyleId>
              </a:tblPr>
              <a:tblGrid>
                <a:gridCol w="7463870">
                  <a:extLst>
                    <a:ext uri="{9D8B030D-6E8A-4147-A177-3AD203B41FA5}">
                      <a16:colId xmlns:a16="http://schemas.microsoft.com/office/drawing/2014/main" val="1379522971"/>
                    </a:ext>
                  </a:extLst>
                </a:gridCol>
                <a:gridCol w="1277755">
                  <a:extLst>
                    <a:ext uri="{9D8B030D-6E8A-4147-A177-3AD203B41FA5}">
                      <a16:colId xmlns:a16="http://schemas.microsoft.com/office/drawing/2014/main" val="3144241132"/>
                    </a:ext>
                  </a:extLst>
                </a:gridCol>
                <a:gridCol w="1080655">
                  <a:extLst>
                    <a:ext uri="{9D8B030D-6E8A-4147-A177-3AD203B41FA5}">
                      <a16:colId xmlns:a16="http://schemas.microsoft.com/office/drawing/2014/main" val="2953442565"/>
                    </a:ext>
                  </a:extLst>
                </a:gridCol>
              </a:tblGrid>
              <a:tr h="500893">
                <a:tc>
                  <a:txBody>
                    <a:bodyPr/>
                    <a:lstStyle/>
                    <a:p>
                      <a:pPr rtl="0"/>
                      <a:r>
                        <a:rPr lang="fi" sz="1600" b="1"/>
                        <a:t>Indikaattori (skaalattu HYTE-kerroin)</a:t>
                      </a:r>
                      <a:endParaRPr lang="sv-FI" sz="1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rtl="0"/>
                      <a:r>
                        <a:rPr lang="fi"/>
                        <a:t>Parainen</a:t>
                      </a:r>
                      <a:endParaRPr lang="sv-FI"/>
                    </a:p>
                  </a:txBody>
                  <a:tcPr anchor="ctr">
                    <a:lnT w="12700" cap="flat" cmpd="sng" algn="ctr">
                      <a:solidFill>
                        <a:schemeClr val="tx1"/>
                      </a:solidFill>
                      <a:prstDash val="solid"/>
                      <a:round/>
                      <a:headEnd type="none" w="med" len="med"/>
                      <a:tailEnd type="none" w="med" len="med"/>
                    </a:lnT>
                  </a:tcPr>
                </a:tc>
                <a:tc>
                  <a:txBody>
                    <a:bodyPr/>
                    <a:lstStyle/>
                    <a:p>
                      <a:pPr rtl="0"/>
                      <a:r>
                        <a:rPr lang="fi"/>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720483">
                <a:tc>
                  <a:txBody>
                    <a:bodyPr/>
                    <a:lstStyle/>
                    <a:p>
                      <a:pPr rtl="0"/>
                      <a:r>
                        <a:rPr lang="fi" sz="1800" b="0" i="0" kern="1200">
                          <a:solidFill>
                            <a:schemeClr val="tx1"/>
                          </a:solidFill>
                          <a:effectLst/>
                          <a:latin typeface="+mn-lt"/>
                          <a:ea typeface="+mn-ea"/>
                          <a:cs typeface="+mn-cs"/>
                        </a:rPr>
                        <a:t>Terveydentila keskinkertainen tai huono, 8. ja 9. luokan oppilaat </a:t>
                      </a:r>
                      <a:endParaRPr lang="sv-FI" sz="1600" b="0"/>
                    </a:p>
                  </a:txBody>
                  <a:tcPr anchor="ctr">
                    <a:lnL w="12700" cap="flat" cmpd="sng" algn="ctr">
                      <a:solidFill>
                        <a:schemeClr val="tx1"/>
                      </a:solidFill>
                      <a:prstDash val="solid"/>
                      <a:round/>
                      <a:headEnd type="none" w="med" len="med"/>
                      <a:tailEnd type="none" w="med" len="med"/>
                    </a:lnL>
                  </a:tcPr>
                </a:tc>
                <a:tc>
                  <a:txBody>
                    <a:bodyPr/>
                    <a:lstStyle/>
                    <a:p>
                      <a:pPr algn="ctr" rtl="0"/>
                      <a:r>
                        <a:rPr lang="fi" sz="2000"/>
                        <a:t>37</a:t>
                      </a:r>
                      <a:endParaRPr lang="sv-FI" sz="2000"/>
                    </a:p>
                  </a:txBody>
                  <a:tcPr anchor="ctr"/>
                </a:tc>
                <a:tc>
                  <a:txBody>
                    <a:bodyPr/>
                    <a:lstStyle/>
                    <a:p>
                      <a:pPr algn="ctr" rtl="0"/>
                      <a:r>
                        <a:rPr lang="fi" sz="2000"/>
                        <a:t>41,56</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744403">
                <a:tc>
                  <a:txBody>
                    <a:bodyPr/>
                    <a:lstStyle/>
                    <a:p>
                      <a:pPr rtl="0"/>
                      <a:r>
                        <a:rPr lang="fi" sz="1800" b="0" i="0" kern="1200">
                          <a:solidFill>
                            <a:schemeClr val="tx1"/>
                          </a:solidFill>
                          <a:effectLst/>
                          <a:latin typeface="+mn-lt"/>
                          <a:ea typeface="+mn-ea"/>
                          <a:cs typeface="+mn-cs"/>
                        </a:rPr>
                        <a:t>Koulutuksen ulkopuolelle jääneet 17–24-vuotiaat</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rtl="0"/>
                      <a:r>
                        <a:rPr lang="fi" sz="2000"/>
                        <a:t>47</a:t>
                      </a:r>
                      <a:endParaRPr lang="sv-FI" sz="2000"/>
                    </a:p>
                  </a:txBody>
                  <a:tcPr anchor="ctr"/>
                </a:tc>
                <a:tc>
                  <a:txBody>
                    <a:bodyPr/>
                    <a:lstStyle/>
                    <a:p>
                      <a:pPr algn="ctr" rtl="0"/>
                      <a:r>
                        <a:rPr lang="fi" sz="2000"/>
                        <a:t>44,93</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715397">
                <a:tc>
                  <a:txBody>
                    <a:bodyPr/>
                    <a:lstStyle/>
                    <a:p>
                      <a:pPr rtl="0"/>
                      <a:r>
                        <a:rPr lang="fi" sz="1800" b="0" i="0" kern="1200">
                          <a:solidFill>
                            <a:schemeClr val="tx1"/>
                          </a:solidFill>
                          <a:effectLst/>
                          <a:latin typeface="+mn-lt"/>
                          <a:ea typeface="+mn-ea"/>
                          <a:cs typeface="+mn-cs"/>
                        </a:rPr>
                        <a:t>Toimeentulotukea pitkäaikaisesti saaneet 25–64-vuotiaat</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rtl="0"/>
                      <a:r>
                        <a:rPr lang="fi" sz="2000"/>
                        <a:t>57</a:t>
                      </a:r>
                      <a:endParaRPr lang="sv-FI" sz="2000"/>
                    </a:p>
                  </a:txBody>
                  <a:tcPr anchor="ctr"/>
                </a:tc>
                <a:tc>
                  <a:txBody>
                    <a:bodyPr/>
                    <a:lstStyle/>
                    <a:p>
                      <a:pPr algn="ctr" rtl="0"/>
                      <a:r>
                        <a:rPr lang="fi" sz="2000"/>
                        <a:t>50,87</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767577">
                <a:tc>
                  <a:txBody>
                    <a:bodyPr/>
                    <a:lstStyle/>
                    <a:p>
                      <a:pPr rtl="0"/>
                      <a:r>
                        <a:rPr lang="fi" sz="1800" b="0" i="0" kern="1200">
                          <a:solidFill>
                            <a:schemeClr val="tx1"/>
                          </a:solidFill>
                          <a:effectLst/>
                          <a:latin typeface="+mn-lt"/>
                          <a:ea typeface="+mn-ea"/>
                          <a:cs typeface="+mn-cs"/>
                        </a:rPr>
                        <a:t>Työkyvyttömyyseläkettä saavat 25–64-vuotiaat</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rtl="0"/>
                      <a:r>
                        <a:rPr lang="fi" sz="2000"/>
                        <a:t>38</a:t>
                      </a:r>
                      <a:endParaRPr lang="sv-FI" sz="2000"/>
                    </a:p>
                  </a:txBody>
                  <a:tcPr anchor="ctr"/>
                </a:tc>
                <a:tc>
                  <a:txBody>
                    <a:bodyPr/>
                    <a:lstStyle/>
                    <a:p>
                      <a:pPr algn="ctr" rtl="0"/>
                      <a:r>
                        <a:rPr lang="fi" sz="2000"/>
                        <a:t>51,64</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9998118"/>
                  </a:ext>
                </a:extLst>
              </a:tr>
              <a:tr h="690783">
                <a:tc>
                  <a:txBody>
                    <a:bodyPr/>
                    <a:lstStyle/>
                    <a:p>
                      <a:pPr rtl="0"/>
                      <a:r>
                        <a:rPr lang="fi" sz="1800" b="0" i="0" kern="1200">
                          <a:solidFill>
                            <a:schemeClr val="tx1"/>
                          </a:solidFill>
                          <a:effectLst/>
                          <a:latin typeface="+mn-lt"/>
                          <a:ea typeface="+mn-ea"/>
                          <a:cs typeface="+mn-cs"/>
                        </a:rPr>
                        <a:t>Kaatumisiin ja putoamisiin liittyvät hoitojaksot 65 vuotta täyttäneillä</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a:r>
                        <a:rPr lang="fi" sz="2000"/>
                        <a:t>49</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rtl="0"/>
                      <a:r>
                        <a:rPr lang="fi" sz="2000" dirty="0"/>
                        <a:t>59,75</a:t>
                      </a:r>
                      <a:endParaRPr lang="sv-FI" sz="2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74742"/>
                  </a:ext>
                </a:extLst>
              </a:tr>
            </a:tbl>
          </a:graphicData>
        </a:graphic>
      </p:graphicFrame>
      <p:sp>
        <p:nvSpPr>
          <p:cNvPr id="6" name="Platshållare för bildnummer 5">
            <a:extLst>
              <a:ext uri="{FF2B5EF4-FFF2-40B4-BE49-F238E27FC236}">
                <a16:creationId xmlns:a16="http://schemas.microsoft.com/office/drawing/2014/main" id="{10A403D6-EC53-7BA5-6CE1-C112D14DC627}"/>
              </a:ext>
            </a:extLst>
          </p:cNvPr>
          <p:cNvSpPr>
            <a:spLocks noGrp="1"/>
          </p:cNvSpPr>
          <p:nvPr>
            <p:ph type="sldNum" sz="quarter" idx="12"/>
          </p:nvPr>
        </p:nvSpPr>
        <p:spPr/>
        <p:txBody>
          <a:bodyPr rtlCol="0"/>
          <a:lstStyle/>
          <a:p>
            <a:pPr rtl="0"/>
            <a:fld id="{31160B98-140E-4345-B1A3-2A7247C42973}" type="slidenum">
              <a:rPr lang="fi-FI" smtClean="0"/>
              <a:t>29</a:t>
            </a:fld>
            <a:endParaRPr lang="fi-FI"/>
          </a:p>
        </p:txBody>
      </p:sp>
    </p:spTree>
    <p:extLst>
      <p:ext uri="{BB962C8B-B14F-4D97-AF65-F5344CB8AC3E}">
        <p14:creationId xmlns:p14="http://schemas.microsoft.com/office/powerpoint/2010/main" val="38110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E0A5CDA-3C43-FF6B-B02E-823E1727D92E}"/>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F466B7FA-C686-C142-BE2B-64C37EDABAB2}"/>
              </a:ext>
            </a:extLst>
          </p:cNvPr>
          <p:cNvSpPr>
            <a:spLocks noGrp="1"/>
          </p:cNvSpPr>
          <p:nvPr>
            <p:ph type="title"/>
          </p:nvPr>
        </p:nvSpPr>
        <p:spPr>
          <a:xfrm>
            <a:off x="560292" y="558033"/>
            <a:ext cx="11344836" cy="654424"/>
          </a:xfrm>
        </p:spPr>
        <p:txBody>
          <a:bodyPr rtlCol="0"/>
          <a:lstStyle/>
          <a:p>
            <a:pPr rtl="0"/>
            <a:r>
              <a:rPr lang="fi" sz="4000"/>
              <a:t>Johdanto</a:t>
            </a:r>
            <a:endParaRPr lang="sv-FI" sz="4000"/>
          </a:p>
        </p:txBody>
      </p:sp>
      <p:sp>
        <p:nvSpPr>
          <p:cNvPr id="4" name="Platshållare för innehåll 3">
            <a:extLst>
              <a:ext uri="{FF2B5EF4-FFF2-40B4-BE49-F238E27FC236}">
                <a16:creationId xmlns:a16="http://schemas.microsoft.com/office/drawing/2014/main" id="{713E35BA-3282-9A46-85F7-50FE99F1E571}"/>
              </a:ext>
            </a:extLst>
          </p:cNvPr>
          <p:cNvSpPr>
            <a:spLocks noGrp="1"/>
          </p:cNvSpPr>
          <p:nvPr>
            <p:ph idx="1"/>
          </p:nvPr>
        </p:nvSpPr>
        <p:spPr>
          <a:xfrm>
            <a:off x="560292" y="1239332"/>
            <a:ext cx="11199586" cy="5152505"/>
          </a:xfrm>
        </p:spPr>
        <p:txBody>
          <a:bodyPr rtlCol="0"/>
          <a:lstStyle/>
          <a:p>
            <a:pPr rtl="0"/>
            <a:r>
              <a:rPr lang="fi" sz="2600">
                <a:latin typeface="+mj-lt"/>
              </a:rPr>
              <a:t>Tämä Paraisten kaupungin hyvinvointikertomus kattaa ajanjakson 2021–2025. Tarkoituksena on antaa kokonaiskuva asukkaiden hyvinvoinnista, arvioida kehitystä tarkasteltavalla ajanjaksolla ja luoda pohja hyvinvointisuunnitelmalle. </a:t>
            </a:r>
          </a:p>
          <a:p>
            <a:pPr rtl="0"/>
            <a:r>
              <a:rPr lang="fi" sz="2600">
                <a:latin typeface="+mj-lt"/>
              </a:rPr>
              <a:t>Kertomuksen on laatinut kaupunginjohtajan asettama hyvinvointiryhmä, joka koostuu kaupungin kaikkien osastojen sekä seurakuntien edustajista.</a:t>
            </a:r>
          </a:p>
          <a:p>
            <a:pPr rtl="0"/>
            <a:r>
              <a:rPr lang="fi" sz="2600">
                <a:latin typeface="+mj-lt"/>
              </a:rPr>
              <a:t>Hyvinvointikertomusta on käsitelty kaupunginhallituksessa, hyvinvointi- ja vapaa-aika-, sivistys-, tarkastus- ja kaupunkikehityslautakunnassa, vaikuttamistoimielimissä ja johtoryhmässä. Henkilöstö, asukkaat ja yhdistykset ovat saaneet kertomuksen tiedoksi.</a:t>
            </a:r>
          </a:p>
          <a:p>
            <a:pPr marL="0" indent="0" rtl="0">
              <a:buNone/>
            </a:pPr>
            <a:endParaRPr lang="sv-FI" dirty="0"/>
          </a:p>
        </p:txBody>
      </p:sp>
      <p:sp>
        <p:nvSpPr>
          <p:cNvPr id="6" name="Platshållare för bildnummer 5">
            <a:extLst>
              <a:ext uri="{FF2B5EF4-FFF2-40B4-BE49-F238E27FC236}">
                <a16:creationId xmlns:a16="http://schemas.microsoft.com/office/drawing/2014/main" id="{65339276-BFB4-EC6D-80EF-036519F0CF0F}"/>
              </a:ext>
            </a:extLst>
          </p:cNvPr>
          <p:cNvSpPr>
            <a:spLocks noGrp="1"/>
          </p:cNvSpPr>
          <p:nvPr>
            <p:ph type="sldNum" sz="quarter" idx="12"/>
          </p:nvPr>
        </p:nvSpPr>
        <p:spPr/>
        <p:txBody>
          <a:bodyPr rtlCol="0"/>
          <a:lstStyle/>
          <a:p>
            <a:pPr rtl="0"/>
            <a:fld id="{31160B98-140E-4345-B1A3-2A7247C42973}" type="slidenum">
              <a:rPr lang="fi-FI" smtClean="0"/>
              <a:t>3</a:t>
            </a:fld>
            <a:endParaRPr lang="fi-FI"/>
          </a:p>
        </p:txBody>
      </p:sp>
    </p:spTree>
    <p:extLst>
      <p:ext uri="{BB962C8B-B14F-4D97-AF65-F5344CB8AC3E}">
        <p14:creationId xmlns:p14="http://schemas.microsoft.com/office/powerpoint/2010/main" val="140743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C8B7-24E6-CC42-8299-8ED5543D05C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D1F032B-0913-D278-4709-E82B1F572D9D}"/>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C03EACDC-BE37-9F99-8CD5-1ED333B57FFE}"/>
              </a:ext>
            </a:extLst>
          </p:cNvPr>
          <p:cNvSpPr>
            <a:spLocks noGrp="1"/>
          </p:cNvSpPr>
          <p:nvPr>
            <p:ph type="title"/>
          </p:nvPr>
        </p:nvSpPr>
        <p:spPr>
          <a:xfrm>
            <a:off x="387722" y="547965"/>
            <a:ext cx="11344836" cy="421299"/>
          </a:xfrm>
        </p:spPr>
        <p:txBody>
          <a:bodyPr rtlCol="0"/>
          <a:lstStyle/>
          <a:p>
            <a:pPr rtl="0"/>
            <a:r>
              <a:rPr lang="fi"/>
              <a:t>HYTE-kerroin</a:t>
            </a:r>
            <a:endParaRPr lang="sv-FI"/>
          </a:p>
        </p:txBody>
      </p:sp>
      <p:sp>
        <p:nvSpPr>
          <p:cNvPr id="5" name="Platshållare för sidfot 4">
            <a:extLst>
              <a:ext uri="{FF2B5EF4-FFF2-40B4-BE49-F238E27FC236}">
                <a16:creationId xmlns:a16="http://schemas.microsoft.com/office/drawing/2014/main" id="{858FA24C-1B03-227F-7E38-E047DA9BDF68}"/>
              </a:ext>
            </a:extLst>
          </p:cNvPr>
          <p:cNvSpPr>
            <a:spLocks noGrp="1"/>
          </p:cNvSpPr>
          <p:nvPr>
            <p:ph type="ftr" sz="quarter" idx="11"/>
          </p:nvPr>
        </p:nvSpPr>
        <p:spPr/>
        <p:txBody>
          <a:bodyPr rtlCol="0"/>
          <a:lstStyle/>
          <a:p>
            <a:pPr rtl="0"/>
            <a:r>
              <a:rPr lang="fi"/>
              <a:t>Esityksen nimi lorem ipsum dolor</a:t>
            </a:r>
          </a:p>
        </p:txBody>
      </p:sp>
      <p:sp>
        <p:nvSpPr>
          <p:cNvPr id="6" name="Platshållare för bildnummer 5">
            <a:extLst>
              <a:ext uri="{FF2B5EF4-FFF2-40B4-BE49-F238E27FC236}">
                <a16:creationId xmlns:a16="http://schemas.microsoft.com/office/drawing/2014/main" id="{CA91FD5A-6AED-A92F-9979-DC3B52F83E39}"/>
              </a:ext>
            </a:extLst>
          </p:cNvPr>
          <p:cNvSpPr>
            <a:spLocks noGrp="1"/>
          </p:cNvSpPr>
          <p:nvPr>
            <p:ph type="sldNum" sz="quarter" idx="12"/>
          </p:nvPr>
        </p:nvSpPr>
        <p:spPr/>
        <p:txBody>
          <a:bodyPr rtlCol="0"/>
          <a:lstStyle/>
          <a:p>
            <a:pPr rtl="0"/>
            <a:fld id="{31160B98-140E-4345-B1A3-2A7247C42973}" type="slidenum">
              <a:rPr lang="fi-FI" smtClean="0"/>
              <a:t>30</a:t>
            </a:fld>
            <a:endParaRPr lang="fi-FI"/>
          </a:p>
        </p:txBody>
      </p:sp>
      <p:pic>
        <p:nvPicPr>
          <p:cNvPr id="10" name="Platshållare för innehåll 9" descr="En bild som visar text, skärmbild, diagram, nummer&#10;&#10;AI-genererat innehåll kan vara felaktigt.">
            <a:extLst>
              <a:ext uri="{FF2B5EF4-FFF2-40B4-BE49-F238E27FC236}">
                <a16:creationId xmlns:a16="http://schemas.microsoft.com/office/drawing/2014/main" id="{C8B71BF0-CA1C-E39F-F834-1852CADD8786}"/>
              </a:ext>
            </a:extLst>
          </p:cNvPr>
          <p:cNvPicPr>
            <a:picLocks noGrp="1" noChangeAspect="1"/>
          </p:cNvPicPr>
          <p:nvPr>
            <p:ph idx="1"/>
          </p:nvPr>
        </p:nvPicPr>
        <p:blipFill>
          <a:blip r:embed="rId2"/>
          <a:stretch>
            <a:fillRect/>
          </a:stretch>
        </p:blipFill>
        <p:spPr>
          <a:xfrm>
            <a:off x="387722" y="1120582"/>
            <a:ext cx="9108677" cy="4367862"/>
          </a:xfrm>
          <a:prstGeom prst="rect">
            <a:avLst/>
          </a:prstGeom>
          <a:ln>
            <a:solidFill>
              <a:schemeClr val="tx1">
                <a:lumMod val="95000"/>
                <a:lumOff val="5000"/>
              </a:schemeClr>
            </a:solidFill>
          </a:ln>
        </p:spPr>
      </p:pic>
      <p:pic>
        <p:nvPicPr>
          <p:cNvPr id="12" name="Bildobjekt 11" descr="En bild som visar text, skärmbild, Teckensnitt, linje&#10;&#10;AI-genererat innehåll kan vara felaktigt.">
            <a:extLst>
              <a:ext uri="{FF2B5EF4-FFF2-40B4-BE49-F238E27FC236}">
                <a16:creationId xmlns:a16="http://schemas.microsoft.com/office/drawing/2014/main" id="{B731DDD8-CBC8-F874-47D6-0BE357F67F22}"/>
              </a:ext>
            </a:extLst>
          </p:cNvPr>
          <p:cNvPicPr>
            <a:picLocks noChangeAspect="1"/>
          </p:cNvPicPr>
          <p:nvPr/>
        </p:nvPicPr>
        <p:blipFill>
          <a:blip r:embed="rId3"/>
          <a:stretch>
            <a:fillRect/>
          </a:stretch>
        </p:blipFill>
        <p:spPr>
          <a:xfrm>
            <a:off x="8981808" y="4631580"/>
            <a:ext cx="2948331" cy="1549764"/>
          </a:xfrm>
          <a:prstGeom prst="rect">
            <a:avLst/>
          </a:prstGeom>
          <a:ln>
            <a:solidFill>
              <a:schemeClr val="tx1">
                <a:lumMod val="95000"/>
                <a:lumOff val="5000"/>
              </a:schemeClr>
            </a:solidFill>
          </a:ln>
        </p:spPr>
      </p:pic>
      <p:graphicFrame>
        <p:nvGraphicFramePr>
          <p:cNvPr id="7" name="Tabell 6">
            <a:extLst>
              <a:ext uri="{FF2B5EF4-FFF2-40B4-BE49-F238E27FC236}">
                <a16:creationId xmlns:a16="http://schemas.microsoft.com/office/drawing/2014/main" id="{7E305316-5F5E-DF70-C67D-E9C399D0614A}"/>
              </a:ext>
            </a:extLst>
          </p:cNvPr>
          <p:cNvGraphicFramePr>
            <a:graphicFrameLocks noGrp="1"/>
          </p:cNvGraphicFramePr>
          <p:nvPr>
            <p:extLst>
              <p:ext uri="{D42A27DB-BD31-4B8C-83A1-F6EECF244321}">
                <p14:modId xmlns:p14="http://schemas.microsoft.com/office/powerpoint/2010/main" val="3359700502"/>
              </p:ext>
            </p:extLst>
          </p:nvPr>
        </p:nvGraphicFramePr>
        <p:xfrm>
          <a:off x="9735939" y="676656"/>
          <a:ext cx="1996619" cy="2685380"/>
        </p:xfrm>
        <a:graphic>
          <a:graphicData uri="http://schemas.openxmlformats.org/drawingml/2006/table">
            <a:tbl>
              <a:tblPr firstRow="1" bandRow="1">
                <a:tableStyleId>{073A0DAA-6AF3-43AB-8588-CEC1D06C72B9}</a:tableStyleId>
              </a:tblPr>
              <a:tblGrid>
                <a:gridCol w="888255">
                  <a:extLst>
                    <a:ext uri="{9D8B030D-6E8A-4147-A177-3AD203B41FA5}">
                      <a16:colId xmlns:a16="http://schemas.microsoft.com/office/drawing/2014/main" val="2676312087"/>
                    </a:ext>
                  </a:extLst>
                </a:gridCol>
                <a:gridCol w="1108364">
                  <a:extLst>
                    <a:ext uri="{9D8B030D-6E8A-4147-A177-3AD203B41FA5}">
                      <a16:colId xmlns:a16="http://schemas.microsoft.com/office/drawing/2014/main" val="1912104651"/>
                    </a:ext>
                  </a:extLst>
                </a:gridCol>
              </a:tblGrid>
              <a:tr h="537076">
                <a:tc gridSpan="2">
                  <a:txBody>
                    <a:bodyPr/>
                    <a:lstStyle/>
                    <a:p>
                      <a:pPr rtl="0"/>
                      <a:r>
                        <a:rPr lang="fi" sz="1400">
                          <a:latin typeface="+mj-lt"/>
                        </a:rPr>
                        <a:t>HYTE-valtionosuudet,</a:t>
                      </a:r>
                    </a:p>
                    <a:p>
                      <a:pPr rtl="0"/>
                      <a:r>
                        <a:rPr lang="fi" sz="1400">
                          <a:latin typeface="+mj-lt"/>
                        </a:rPr>
                        <a:t>1 000 euroa</a:t>
                      </a:r>
                      <a:endParaRPr lang="sv-FI" sz="1400">
                        <a:latin typeface="+mj-lt"/>
                      </a:endParaRPr>
                    </a:p>
                  </a:txBody>
                  <a:tcPr/>
                </a:tc>
                <a:tc hMerge="1">
                  <a:txBody>
                    <a:bodyPr/>
                    <a:lstStyle/>
                    <a:p>
                      <a:pPr rtl="0"/>
                      <a:endParaRPr lang="sv-FI"/>
                    </a:p>
                  </a:txBody>
                  <a:tcPr/>
                </a:tc>
                <a:extLst>
                  <a:ext uri="{0D108BD9-81ED-4DB2-BD59-A6C34878D82A}">
                    <a16:rowId xmlns:a16="http://schemas.microsoft.com/office/drawing/2014/main" val="4055323474"/>
                  </a:ext>
                </a:extLst>
              </a:tr>
              <a:tr h="537076">
                <a:tc>
                  <a:txBody>
                    <a:bodyPr/>
                    <a:lstStyle/>
                    <a:p>
                      <a:pPr rtl="0"/>
                      <a:r>
                        <a:rPr lang="fi">
                          <a:latin typeface="+mj-lt"/>
                        </a:rPr>
                        <a:t>2022</a:t>
                      </a:r>
                      <a:endParaRPr lang="sv-FI">
                        <a:latin typeface="+mj-lt"/>
                      </a:endParaRPr>
                    </a:p>
                  </a:txBody>
                  <a:tcPr/>
                </a:tc>
                <a:tc>
                  <a:txBody>
                    <a:bodyPr/>
                    <a:lstStyle/>
                    <a:p>
                      <a:pPr rtl="0"/>
                      <a:r>
                        <a:rPr lang="fi">
                          <a:latin typeface="+mj-lt"/>
                        </a:rPr>
                        <a:t>250,8</a:t>
                      </a:r>
                      <a:endParaRPr lang="sv-FI">
                        <a:latin typeface="+mj-lt"/>
                      </a:endParaRPr>
                    </a:p>
                  </a:txBody>
                  <a:tcPr/>
                </a:tc>
                <a:extLst>
                  <a:ext uri="{0D108BD9-81ED-4DB2-BD59-A6C34878D82A}">
                    <a16:rowId xmlns:a16="http://schemas.microsoft.com/office/drawing/2014/main" val="2264373122"/>
                  </a:ext>
                </a:extLst>
              </a:tr>
              <a:tr h="537076">
                <a:tc>
                  <a:txBody>
                    <a:bodyPr/>
                    <a:lstStyle/>
                    <a:p>
                      <a:pPr rtl="0"/>
                      <a:r>
                        <a:rPr lang="fi">
                          <a:latin typeface="+mj-lt"/>
                        </a:rPr>
                        <a:t>2023</a:t>
                      </a:r>
                      <a:endParaRPr lang="sv-FI">
                        <a:latin typeface="+mj-lt"/>
                      </a:endParaRPr>
                    </a:p>
                  </a:txBody>
                  <a:tcPr/>
                </a:tc>
                <a:tc>
                  <a:txBody>
                    <a:bodyPr/>
                    <a:lstStyle/>
                    <a:p>
                      <a:pPr rtl="0"/>
                      <a:r>
                        <a:rPr lang="fi">
                          <a:latin typeface="+mj-lt"/>
                        </a:rPr>
                        <a:t>268,8</a:t>
                      </a:r>
                      <a:endParaRPr lang="sv-FI">
                        <a:latin typeface="+mj-lt"/>
                      </a:endParaRPr>
                    </a:p>
                  </a:txBody>
                  <a:tcPr/>
                </a:tc>
                <a:extLst>
                  <a:ext uri="{0D108BD9-81ED-4DB2-BD59-A6C34878D82A}">
                    <a16:rowId xmlns:a16="http://schemas.microsoft.com/office/drawing/2014/main" val="76341333"/>
                  </a:ext>
                </a:extLst>
              </a:tr>
              <a:tr h="537076">
                <a:tc>
                  <a:txBody>
                    <a:bodyPr/>
                    <a:lstStyle/>
                    <a:p>
                      <a:pPr rtl="0"/>
                      <a:r>
                        <a:rPr lang="fi">
                          <a:latin typeface="+mj-lt"/>
                        </a:rPr>
                        <a:t>2024</a:t>
                      </a:r>
                      <a:endParaRPr lang="sv-FI">
                        <a:latin typeface="+mj-lt"/>
                      </a:endParaRPr>
                    </a:p>
                  </a:txBody>
                  <a:tcPr/>
                </a:tc>
                <a:tc>
                  <a:txBody>
                    <a:bodyPr/>
                    <a:lstStyle/>
                    <a:p>
                      <a:pPr rtl="0"/>
                      <a:r>
                        <a:rPr lang="fi">
                          <a:latin typeface="+mj-lt"/>
                        </a:rPr>
                        <a:t>291,6</a:t>
                      </a:r>
                      <a:endParaRPr lang="sv-FI">
                        <a:latin typeface="+mj-lt"/>
                      </a:endParaRPr>
                    </a:p>
                  </a:txBody>
                  <a:tcPr/>
                </a:tc>
                <a:extLst>
                  <a:ext uri="{0D108BD9-81ED-4DB2-BD59-A6C34878D82A}">
                    <a16:rowId xmlns:a16="http://schemas.microsoft.com/office/drawing/2014/main" val="4027234658"/>
                  </a:ext>
                </a:extLst>
              </a:tr>
              <a:tr h="537076">
                <a:tc>
                  <a:txBody>
                    <a:bodyPr/>
                    <a:lstStyle/>
                    <a:p>
                      <a:pPr rtl="0"/>
                      <a:r>
                        <a:rPr lang="fi">
                          <a:latin typeface="+mj-lt"/>
                        </a:rPr>
                        <a:t>2025</a:t>
                      </a:r>
                      <a:endParaRPr lang="sv-FI">
                        <a:latin typeface="+mj-lt"/>
                      </a:endParaRPr>
                    </a:p>
                  </a:txBody>
                  <a:tcPr/>
                </a:tc>
                <a:tc>
                  <a:txBody>
                    <a:bodyPr/>
                    <a:lstStyle/>
                    <a:p>
                      <a:pPr rtl="0"/>
                      <a:r>
                        <a:rPr lang="fi">
                          <a:latin typeface="+mj-lt"/>
                        </a:rPr>
                        <a:t>291,5</a:t>
                      </a:r>
                      <a:endParaRPr lang="sv-FI">
                        <a:latin typeface="+mj-lt"/>
                      </a:endParaRPr>
                    </a:p>
                  </a:txBody>
                  <a:tcPr/>
                </a:tc>
                <a:extLst>
                  <a:ext uri="{0D108BD9-81ED-4DB2-BD59-A6C34878D82A}">
                    <a16:rowId xmlns:a16="http://schemas.microsoft.com/office/drawing/2014/main" val="2419786718"/>
                  </a:ext>
                </a:extLst>
              </a:tr>
            </a:tbl>
          </a:graphicData>
        </a:graphic>
      </p:graphicFrame>
      <p:sp>
        <p:nvSpPr>
          <p:cNvPr id="4" name="textruta 3">
            <a:extLst>
              <a:ext uri="{FF2B5EF4-FFF2-40B4-BE49-F238E27FC236}">
                <a16:creationId xmlns:a16="http://schemas.microsoft.com/office/drawing/2014/main" id="{4DBE710A-CBAE-D1F9-A8AB-F1892204F2C2}"/>
              </a:ext>
            </a:extLst>
          </p:cNvPr>
          <p:cNvSpPr txBox="1"/>
          <p:nvPr/>
        </p:nvSpPr>
        <p:spPr>
          <a:xfrm>
            <a:off x="1884784" y="3085037"/>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59</a:t>
            </a:r>
            <a:endParaRPr lang="sv-FI" dirty="0" err="1">
              <a:solidFill>
                <a:schemeClr val="tx2"/>
              </a:solidFill>
            </a:endParaRPr>
          </a:p>
        </p:txBody>
      </p:sp>
      <p:sp>
        <p:nvSpPr>
          <p:cNvPr id="11" name="textruta 10">
            <a:extLst>
              <a:ext uri="{FF2B5EF4-FFF2-40B4-BE49-F238E27FC236}">
                <a16:creationId xmlns:a16="http://schemas.microsoft.com/office/drawing/2014/main" id="{7034C248-7381-DDC6-E85B-DB1B2B13EAC0}"/>
              </a:ext>
            </a:extLst>
          </p:cNvPr>
          <p:cNvSpPr txBox="1"/>
          <p:nvPr/>
        </p:nvSpPr>
        <p:spPr>
          <a:xfrm>
            <a:off x="3754016" y="2523422"/>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64</a:t>
            </a:r>
            <a:endParaRPr lang="sv-FI" dirty="0" err="1">
              <a:solidFill>
                <a:schemeClr val="tx2"/>
              </a:solidFill>
            </a:endParaRPr>
          </a:p>
        </p:txBody>
      </p:sp>
      <p:sp>
        <p:nvSpPr>
          <p:cNvPr id="13" name="textruta 12">
            <a:extLst>
              <a:ext uri="{FF2B5EF4-FFF2-40B4-BE49-F238E27FC236}">
                <a16:creationId xmlns:a16="http://schemas.microsoft.com/office/drawing/2014/main" id="{14D0FE09-91AD-55E7-9281-C99682A390CB}"/>
              </a:ext>
            </a:extLst>
          </p:cNvPr>
          <p:cNvSpPr txBox="1"/>
          <p:nvPr/>
        </p:nvSpPr>
        <p:spPr>
          <a:xfrm>
            <a:off x="7433387" y="2523422"/>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64</a:t>
            </a:r>
            <a:endParaRPr lang="sv-FI" dirty="0" err="1">
              <a:solidFill>
                <a:schemeClr val="tx2"/>
              </a:solidFill>
            </a:endParaRPr>
          </a:p>
        </p:txBody>
      </p:sp>
      <p:sp>
        <p:nvSpPr>
          <p:cNvPr id="15" name="textruta 14">
            <a:extLst>
              <a:ext uri="{FF2B5EF4-FFF2-40B4-BE49-F238E27FC236}">
                <a16:creationId xmlns:a16="http://schemas.microsoft.com/office/drawing/2014/main" id="{30062D44-06E3-5087-3176-47EC77BA4AFB}"/>
              </a:ext>
            </a:extLst>
          </p:cNvPr>
          <p:cNvSpPr txBox="1"/>
          <p:nvPr/>
        </p:nvSpPr>
        <p:spPr>
          <a:xfrm>
            <a:off x="5540736" y="2949234"/>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64</a:t>
            </a:r>
            <a:endParaRPr lang="sv-FI" dirty="0" err="1">
              <a:solidFill>
                <a:schemeClr val="tx2"/>
              </a:solidFill>
            </a:endParaRPr>
          </a:p>
        </p:txBody>
      </p:sp>
    </p:spTree>
    <p:extLst>
      <p:ext uri="{BB962C8B-B14F-4D97-AF65-F5344CB8AC3E}">
        <p14:creationId xmlns:p14="http://schemas.microsoft.com/office/powerpoint/2010/main" val="3467002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4B052-CE96-9C12-A4DD-3785D6CA2E90}"/>
              </a:ext>
            </a:extLst>
          </p:cNvPr>
          <p:cNvSpPr>
            <a:spLocks noGrp="1"/>
          </p:cNvSpPr>
          <p:nvPr>
            <p:ph type="ctrTitle"/>
          </p:nvPr>
        </p:nvSpPr>
        <p:spPr/>
        <p:txBody>
          <a:bodyPr rtlCol="0"/>
          <a:lstStyle/>
          <a:p>
            <a:pPr rtl="0"/>
            <a:r>
              <a:rPr lang="fi"/>
              <a:t>Terveys, turvallisuus, elämänlaatu ja osallisuus</a:t>
            </a:r>
            <a:endParaRPr lang="sv-FI"/>
          </a:p>
        </p:txBody>
      </p:sp>
      <p:sp>
        <p:nvSpPr>
          <p:cNvPr id="5" name="Platshållare för bildnummer 4">
            <a:extLst>
              <a:ext uri="{FF2B5EF4-FFF2-40B4-BE49-F238E27FC236}">
                <a16:creationId xmlns:a16="http://schemas.microsoft.com/office/drawing/2014/main" id="{2E28C95A-513C-7F3C-C0BC-2A3420B0D219}"/>
              </a:ext>
            </a:extLst>
          </p:cNvPr>
          <p:cNvSpPr>
            <a:spLocks noGrp="1"/>
          </p:cNvSpPr>
          <p:nvPr>
            <p:ph type="sldNum" sz="quarter" idx="12"/>
          </p:nvPr>
        </p:nvSpPr>
        <p:spPr/>
        <p:txBody>
          <a:bodyPr rtlCol="0"/>
          <a:lstStyle/>
          <a:p>
            <a:pPr rtl="0"/>
            <a:fld id="{31160B98-140E-4345-B1A3-2A7247C42973}" type="slidenum">
              <a:rPr lang="fi-FI" smtClean="0"/>
              <a:t>31</a:t>
            </a:fld>
            <a:endParaRPr lang="fi-FI"/>
          </a:p>
        </p:txBody>
      </p:sp>
    </p:spTree>
    <p:extLst>
      <p:ext uri="{BB962C8B-B14F-4D97-AF65-F5344CB8AC3E}">
        <p14:creationId xmlns:p14="http://schemas.microsoft.com/office/powerpoint/2010/main" val="5123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6E53-21B7-F93E-BCDF-EDFC45EB717D}"/>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5BA1AE11-0365-69A1-229D-50059A4D7EC7}"/>
              </a:ext>
            </a:extLst>
          </p:cNvPr>
          <p:cNvSpPr>
            <a:spLocks noGrp="1"/>
          </p:cNvSpPr>
          <p:nvPr>
            <p:ph type="title"/>
          </p:nvPr>
        </p:nvSpPr>
        <p:spPr>
          <a:xfrm>
            <a:off x="560293" y="720146"/>
            <a:ext cx="4871243" cy="654424"/>
          </a:xfrm>
        </p:spPr>
        <p:txBody>
          <a:bodyPr rtlCol="0" anchor="t">
            <a:normAutofit/>
          </a:bodyPr>
          <a:lstStyle/>
          <a:p>
            <a:pPr rtl="0"/>
            <a:r>
              <a:rPr lang="fi"/>
              <a:t>Terveys ja toimintakyky</a:t>
            </a:r>
            <a:endParaRPr lang="sv-FI"/>
          </a:p>
        </p:txBody>
      </p:sp>
      <p:sp>
        <p:nvSpPr>
          <p:cNvPr id="7" name="Platshållare för innehåll 6">
            <a:extLst>
              <a:ext uri="{FF2B5EF4-FFF2-40B4-BE49-F238E27FC236}">
                <a16:creationId xmlns:a16="http://schemas.microsoft.com/office/drawing/2014/main" id="{B53EC068-E8E2-E8A3-F5B3-7E1530069FEE}"/>
              </a:ext>
            </a:extLst>
          </p:cNvPr>
          <p:cNvSpPr>
            <a:spLocks noGrp="1"/>
          </p:cNvSpPr>
          <p:nvPr>
            <p:ph idx="1"/>
          </p:nvPr>
        </p:nvSpPr>
        <p:spPr>
          <a:xfrm>
            <a:off x="560293" y="1485414"/>
            <a:ext cx="4728883" cy="4652440"/>
          </a:xfrm>
        </p:spPr>
        <p:txBody>
          <a:bodyPr rtlCol="0">
            <a:normAutofit/>
          </a:bodyPr>
          <a:lstStyle/>
          <a:p>
            <a:pPr rtl="0"/>
            <a:r>
              <a:rPr lang="fi"/>
              <a:t>Menetettyjen elinvuosien indeksi kuvaa väestön estettävissä olevista syistä menetettyjen elinvuosien määrää. </a:t>
            </a:r>
          </a:p>
          <a:p>
            <a:pPr rtl="0"/>
            <a:r>
              <a:rPr lang="fi"/>
              <a:t>Parainen sijoittuu melko hyvin Varsinais-Suomen hyvinvointialueen kuntien välisessä vertailussa. Luku on ollut laskusuunnassa kymmenen viime vuoden ajan.</a:t>
            </a:r>
          </a:p>
        </p:txBody>
      </p:sp>
      <p:sp>
        <p:nvSpPr>
          <p:cNvPr id="2" name="Platshållare för sidfot 1">
            <a:extLst>
              <a:ext uri="{FF2B5EF4-FFF2-40B4-BE49-F238E27FC236}">
                <a16:creationId xmlns:a16="http://schemas.microsoft.com/office/drawing/2014/main" id="{6F84B4C4-77C7-B17D-E8A7-7A69EC2F90B7}"/>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dirty="0"/>
              <a:t>Lähde: Sotkanet</a:t>
            </a:r>
          </a:p>
        </p:txBody>
      </p:sp>
      <p:sp>
        <p:nvSpPr>
          <p:cNvPr id="3" name="Platshållare för bildnummer 2">
            <a:extLst>
              <a:ext uri="{FF2B5EF4-FFF2-40B4-BE49-F238E27FC236}">
                <a16:creationId xmlns:a16="http://schemas.microsoft.com/office/drawing/2014/main" id="{DD989C3F-36E8-4D02-BAE6-A587781D91B9}"/>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32</a:t>
            </a:fld>
            <a:endParaRPr lang="fi-FI"/>
          </a:p>
        </p:txBody>
      </p:sp>
      <p:sp>
        <p:nvSpPr>
          <p:cNvPr id="5" name="Cirkel: ihålig 4">
            <a:extLst>
              <a:ext uri="{FF2B5EF4-FFF2-40B4-BE49-F238E27FC236}">
                <a16:creationId xmlns:a16="http://schemas.microsoft.com/office/drawing/2014/main" id="{EEB9CC81-2E44-8E3A-4F74-6393CB2F1AC4}"/>
              </a:ext>
            </a:extLst>
          </p:cNvPr>
          <p:cNvSpPr/>
          <p:nvPr/>
        </p:nvSpPr>
        <p:spPr>
          <a:xfrm>
            <a:off x="6259695" y="3008376"/>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pic>
        <p:nvPicPr>
          <p:cNvPr id="4" name="Bildobjekt 3" descr="En bild som visar text, skärmbild, linje, Parallell&#10;&#10;AI-genererat innehåll kan vara felaktigt.">
            <a:extLst>
              <a:ext uri="{FF2B5EF4-FFF2-40B4-BE49-F238E27FC236}">
                <a16:creationId xmlns:a16="http://schemas.microsoft.com/office/drawing/2014/main" id="{83905D93-1122-915C-2E42-C407B74722A5}"/>
              </a:ext>
            </a:extLst>
          </p:cNvPr>
          <p:cNvPicPr>
            <a:picLocks noChangeAspect="1"/>
          </p:cNvPicPr>
          <p:nvPr/>
        </p:nvPicPr>
        <p:blipFill>
          <a:blip r:embed="rId2"/>
          <a:stretch>
            <a:fillRect/>
          </a:stretch>
        </p:blipFill>
        <p:spPr>
          <a:xfrm>
            <a:off x="5431536" y="368987"/>
            <a:ext cx="6591356" cy="6120026"/>
          </a:xfrm>
          <a:prstGeom prst="rect">
            <a:avLst/>
          </a:prstGeom>
        </p:spPr>
      </p:pic>
      <p:sp>
        <p:nvSpPr>
          <p:cNvPr id="8" name="Cirkel: ihålig 7">
            <a:extLst>
              <a:ext uri="{FF2B5EF4-FFF2-40B4-BE49-F238E27FC236}">
                <a16:creationId xmlns:a16="http://schemas.microsoft.com/office/drawing/2014/main" id="{226C5E99-AA76-DE7C-ECE0-66D0CA545072}"/>
              </a:ext>
            </a:extLst>
          </p:cNvPr>
          <p:cNvSpPr/>
          <p:nvPr/>
        </p:nvSpPr>
        <p:spPr>
          <a:xfrm>
            <a:off x="5289176" y="3236977"/>
            <a:ext cx="914400" cy="310896"/>
          </a:xfrm>
          <a:prstGeom prst="donut">
            <a:avLst>
              <a:gd name="adj" fmla="val 200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Tree>
    <p:extLst>
      <p:ext uri="{BB962C8B-B14F-4D97-AF65-F5344CB8AC3E}">
        <p14:creationId xmlns:p14="http://schemas.microsoft.com/office/powerpoint/2010/main" val="1074102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9ADA-E8C5-029C-79AF-C8ED2AB8608B}"/>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E4F5731F-BAC4-0894-0D5D-937407201C64}"/>
              </a:ext>
            </a:extLst>
          </p:cNvPr>
          <p:cNvSpPr>
            <a:spLocks noGrp="1"/>
          </p:cNvSpPr>
          <p:nvPr>
            <p:ph type="title"/>
          </p:nvPr>
        </p:nvSpPr>
        <p:spPr>
          <a:xfrm>
            <a:off x="560293" y="720146"/>
            <a:ext cx="11344836" cy="654424"/>
          </a:xfrm>
        </p:spPr>
        <p:txBody>
          <a:bodyPr rtlCol="0" anchor="t">
            <a:normAutofit/>
          </a:bodyPr>
          <a:lstStyle/>
          <a:p>
            <a:pPr rtl="0"/>
            <a:r>
              <a:rPr lang="fi"/>
              <a:t>Sairastavuusindeksi</a:t>
            </a:r>
            <a:endParaRPr lang="sv-FI"/>
          </a:p>
        </p:txBody>
      </p:sp>
      <p:sp>
        <p:nvSpPr>
          <p:cNvPr id="7" name="Platshållare för innehåll 6">
            <a:extLst>
              <a:ext uri="{FF2B5EF4-FFF2-40B4-BE49-F238E27FC236}">
                <a16:creationId xmlns:a16="http://schemas.microsoft.com/office/drawing/2014/main" id="{B2323189-0098-6CE1-0CC9-F2098EE1A922}"/>
              </a:ext>
            </a:extLst>
          </p:cNvPr>
          <p:cNvSpPr>
            <a:spLocks noGrp="1"/>
          </p:cNvSpPr>
          <p:nvPr>
            <p:ph idx="1"/>
          </p:nvPr>
        </p:nvSpPr>
        <p:spPr>
          <a:xfrm>
            <a:off x="560293" y="1485414"/>
            <a:ext cx="4728883" cy="4652440"/>
          </a:xfrm>
        </p:spPr>
        <p:txBody>
          <a:bodyPr rtlCol="0">
            <a:normAutofit/>
          </a:bodyPr>
          <a:lstStyle/>
          <a:p>
            <a:pPr rtl="0"/>
            <a:r>
              <a:rPr lang="fi"/>
              <a:t>Sairastavuusindeksi ilmaisee alueen väestön sairastavuutta suhteessa koko maan tasoon. Indikaattori koostuu kymmenestä erillisestä sairausryhmittäisestä osaindeksistä. Sairausryhmiä ovat esimerkiksi syövät, tapaturmat, muistisairaudet, diabetes ja alkoholisairaudet.</a:t>
            </a:r>
          </a:p>
          <a:p>
            <a:pPr rtl="0"/>
            <a:r>
              <a:rPr lang="fi"/>
              <a:t>Parainen sijoittuu tässäkin melko hyvin Varsinais-Suomen hyvinvointialueen kuntien välisessä vertailussa. Luku on 92,5 vuonna 2023. Oripäällä on korkein luku, 107,2. Hyvinvointialueen keskiarvo on 100,8.</a:t>
            </a:r>
            <a:endParaRPr lang="sv-FI"/>
          </a:p>
        </p:txBody>
      </p:sp>
      <p:pic>
        <p:nvPicPr>
          <p:cNvPr id="10" name="Bildobjekt 9" descr="En bild som visar text, skärmbild, nummer, Teckensnitt&#10;&#10;AI-genererat innehåll kan vara felaktigt.">
            <a:extLst>
              <a:ext uri="{FF2B5EF4-FFF2-40B4-BE49-F238E27FC236}">
                <a16:creationId xmlns:a16="http://schemas.microsoft.com/office/drawing/2014/main" id="{97172B62-7742-24AB-354E-D37E777D5E7D}"/>
              </a:ext>
            </a:extLst>
          </p:cNvPr>
          <p:cNvPicPr>
            <a:picLocks noChangeAspect="1"/>
          </p:cNvPicPr>
          <p:nvPr/>
        </p:nvPicPr>
        <p:blipFill>
          <a:blip r:embed="rId2"/>
          <a:srcRect t="143" r="3" b="3"/>
          <a:stretch>
            <a:fillRect/>
          </a:stretch>
        </p:blipFill>
        <p:spPr>
          <a:xfrm>
            <a:off x="5576814" y="270304"/>
            <a:ext cx="6488646" cy="6317392"/>
          </a:xfrm>
          <a:prstGeom prst="rect">
            <a:avLst/>
          </a:prstGeom>
          <a:noFill/>
        </p:spPr>
      </p:pic>
      <p:sp>
        <p:nvSpPr>
          <p:cNvPr id="2" name="Platshållare för sidfot 1">
            <a:extLst>
              <a:ext uri="{FF2B5EF4-FFF2-40B4-BE49-F238E27FC236}">
                <a16:creationId xmlns:a16="http://schemas.microsoft.com/office/drawing/2014/main" id="{5EAFB3B8-7469-CBCB-F787-3BB90163B513}"/>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dirty="0"/>
              <a:t>Lähde: Sotkanet</a:t>
            </a:r>
          </a:p>
        </p:txBody>
      </p:sp>
      <p:sp>
        <p:nvSpPr>
          <p:cNvPr id="3" name="Platshållare för bildnummer 2">
            <a:extLst>
              <a:ext uri="{FF2B5EF4-FFF2-40B4-BE49-F238E27FC236}">
                <a16:creationId xmlns:a16="http://schemas.microsoft.com/office/drawing/2014/main" id="{64555CA6-7816-4BD4-9B3D-2E2858E37D27}"/>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33</a:t>
            </a:fld>
            <a:endParaRPr lang="fi-FI"/>
          </a:p>
        </p:txBody>
      </p:sp>
      <p:sp>
        <p:nvSpPr>
          <p:cNvPr id="4" name="Cirkel: ihålig 3">
            <a:extLst>
              <a:ext uri="{FF2B5EF4-FFF2-40B4-BE49-F238E27FC236}">
                <a16:creationId xmlns:a16="http://schemas.microsoft.com/office/drawing/2014/main" id="{FD1BC7DA-7005-4587-7844-7B6CE0830ED5}"/>
              </a:ext>
            </a:extLst>
          </p:cNvPr>
          <p:cNvSpPr/>
          <p:nvPr/>
        </p:nvSpPr>
        <p:spPr>
          <a:xfrm>
            <a:off x="5427591" y="3314700"/>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Tree>
    <p:extLst>
      <p:ext uri="{BB962C8B-B14F-4D97-AF65-F5344CB8AC3E}">
        <p14:creationId xmlns:p14="http://schemas.microsoft.com/office/powerpoint/2010/main" val="289793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9D6D1306-B123-F640-7D6B-148C11089237}"/>
              </a:ext>
            </a:extLst>
          </p:cNvPr>
          <p:cNvSpPr>
            <a:spLocks noGrp="1"/>
          </p:cNvSpPr>
          <p:nvPr>
            <p:ph type="sldNum" sz="quarter" idx="12"/>
          </p:nvPr>
        </p:nvSpPr>
        <p:spPr/>
        <p:txBody>
          <a:bodyPr rtlCol="0"/>
          <a:lstStyle/>
          <a:p>
            <a:pPr rtl="0"/>
            <a:fld id="{31160B98-140E-4345-B1A3-2A7247C42973}" type="slidenum">
              <a:rPr lang="fi-FI" smtClean="0"/>
              <a:t>34</a:t>
            </a:fld>
            <a:endParaRPr lang="fi-FI"/>
          </a:p>
        </p:txBody>
      </p:sp>
      <p:pic>
        <p:nvPicPr>
          <p:cNvPr id="8" name="Bildobjekt 7" descr="En bild som visar text, skärmbild, linje, Graf&#10;&#10;AI-genererat innehåll kan vara felaktigt.">
            <a:extLst>
              <a:ext uri="{FF2B5EF4-FFF2-40B4-BE49-F238E27FC236}">
                <a16:creationId xmlns:a16="http://schemas.microsoft.com/office/drawing/2014/main" id="{3F2B68FB-09E2-1DE3-58FA-E52BC06ECDD4}"/>
              </a:ext>
            </a:extLst>
          </p:cNvPr>
          <p:cNvPicPr>
            <a:picLocks noChangeAspect="1"/>
          </p:cNvPicPr>
          <p:nvPr/>
        </p:nvPicPr>
        <p:blipFill>
          <a:blip r:embed="rId2"/>
          <a:stretch>
            <a:fillRect/>
          </a:stretch>
        </p:blipFill>
        <p:spPr>
          <a:xfrm>
            <a:off x="7711117" y="618568"/>
            <a:ext cx="4327338" cy="2316656"/>
          </a:xfrm>
          <a:prstGeom prst="rect">
            <a:avLst/>
          </a:prstGeom>
        </p:spPr>
      </p:pic>
      <p:pic>
        <p:nvPicPr>
          <p:cNvPr id="10" name="Bildobjekt 9" descr="En bild som visar text, skärmbild, linje, Graf&#10;&#10;AI-genererat innehåll kan vara felaktigt.">
            <a:extLst>
              <a:ext uri="{FF2B5EF4-FFF2-40B4-BE49-F238E27FC236}">
                <a16:creationId xmlns:a16="http://schemas.microsoft.com/office/drawing/2014/main" id="{02327DCF-BCFB-AE25-EFB4-91C489EE939A}"/>
              </a:ext>
            </a:extLst>
          </p:cNvPr>
          <p:cNvPicPr>
            <a:picLocks noChangeAspect="1"/>
          </p:cNvPicPr>
          <p:nvPr/>
        </p:nvPicPr>
        <p:blipFill>
          <a:blip r:embed="rId3"/>
          <a:stretch>
            <a:fillRect/>
          </a:stretch>
        </p:blipFill>
        <p:spPr>
          <a:xfrm>
            <a:off x="153546" y="757282"/>
            <a:ext cx="4793358" cy="2566570"/>
          </a:xfrm>
          <a:prstGeom prst="rect">
            <a:avLst/>
          </a:prstGeom>
        </p:spPr>
      </p:pic>
      <p:pic>
        <p:nvPicPr>
          <p:cNvPr id="12" name="Bildobjekt 11" descr="En bild som visar text, linje, skärmbild, Graf&#10;&#10;AI-genererat innehåll kan vara felaktigt.">
            <a:extLst>
              <a:ext uri="{FF2B5EF4-FFF2-40B4-BE49-F238E27FC236}">
                <a16:creationId xmlns:a16="http://schemas.microsoft.com/office/drawing/2014/main" id="{C7D3C3D0-C5AC-5FCF-3295-E0F0B1FBD2ED}"/>
              </a:ext>
            </a:extLst>
          </p:cNvPr>
          <p:cNvPicPr>
            <a:picLocks noChangeAspect="1"/>
          </p:cNvPicPr>
          <p:nvPr/>
        </p:nvPicPr>
        <p:blipFill>
          <a:blip r:embed="rId4"/>
          <a:stretch>
            <a:fillRect/>
          </a:stretch>
        </p:blipFill>
        <p:spPr>
          <a:xfrm>
            <a:off x="4734899" y="3429000"/>
            <a:ext cx="5301950" cy="2810432"/>
          </a:xfrm>
          <a:prstGeom prst="rect">
            <a:avLst/>
          </a:prstGeom>
        </p:spPr>
      </p:pic>
      <p:sp>
        <p:nvSpPr>
          <p:cNvPr id="13" name="textruta 12">
            <a:extLst>
              <a:ext uri="{FF2B5EF4-FFF2-40B4-BE49-F238E27FC236}">
                <a16:creationId xmlns:a16="http://schemas.microsoft.com/office/drawing/2014/main" id="{A6B6AEFD-B9BB-75CC-638D-6A13B6762FEA}"/>
              </a:ext>
            </a:extLst>
          </p:cNvPr>
          <p:cNvSpPr txBox="1"/>
          <p:nvPr/>
        </p:nvSpPr>
        <p:spPr>
          <a:xfrm>
            <a:off x="521208" y="4250634"/>
            <a:ext cx="3003608" cy="2084399"/>
          </a:xfrm>
          <a:prstGeom prst="rect">
            <a:avLst/>
          </a:prstGeom>
          <a:noFill/>
          <a:ln>
            <a:solidFill>
              <a:schemeClr val="accent2">
                <a:lumMod val="25000"/>
              </a:schemeClr>
            </a:solidFill>
          </a:ln>
        </p:spPr>
        <p:txBody>
          <a:bodyPr wrap="square" lIns="72000" tIns="72000" rIns="72000" bIns="72000" rtlCol="0">
            <a:spAutoFit/>
          </a:bodyPr>
          <a:lstStyle/>
          <a:p>
            <a:pPr algn="l" rtl="0"/>
            <a:r>
              <a:rPr lang="fi" dirty="0">
                <a:solidFill>
                  <a:schemeClr val="tx2"/>
                </a:solidFill>
              </a:rPr>
              <a:t>Sekä omaisuusrikosten että henkeen ja terveyteen kohdistuneiden rikosten määrä on kasvanut. Taso on kuitenkin matalampi kuin koko maassa ja Varhan alueella.</a:t>
            </a:r>
            <a:endParaRPr lang="sv-FI" dirty="0" err="1">
              <a:solidFill>
                <a:schemeClr val="tx2"/>
              </a:solidFill>
            </a:endParaRPr>
          </a:p>
        </p:txBody>
      </p:sp>
      <p:sp>
        <p:nvSpPr>
          <p:cNvPr id="15" name="Pil: höger 14">
            <a:extLst>
              <a:ext uri="{FF2B5EF4-FFF2-40B4-BE49-F238E27FC236}">
                <a16:creationId xmlns:a16="http://schemas.microsoft.com/office/drawing/2014/main" id="{C577EA1F-B939-B9D0-250E-D74AC6FD4BC0}"/>
              </a:ext>
            </a:extLst>
          </p:cNvPr>
          <p:cNvSpPr/>
          <p:nvPr/>
        </p:nvSpPr>
        <p:spPr>
          <a:xfrm>
            <a:off x="3553670" y="4683339"/>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6" name="Pil: uppåt 15">
            <a:extLst>
              <a:ext uri="{FF2B5EF4-FFF2-40B4-BE49-F238E27FC236}">
                <a16:creationId xmlns:a16="http://schemas.microsoft.com/office/drawing/2014/main" id="{D8AAE389-1974-95CF-44A7-D40B7A7E69DD}"/>
              </a:ext>
            </a:extLst>
          </p:cNvPr>
          <p:cNvSpPr/>
          <p:nvPr/>
        </p:nvSpPr>
        <p:spPr>
          <a:xfrm>
            <a:off x="1698902" y="3362834"/>
            <a:ext cx="456249" cy="830997"/>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7" name="textruta 16">
            <a:extLst>
              <a:ext uri="{FF2B5EF4-FFF2-40B4-BE49-F238E27FC236}">
                <a16:creationId xmlns:a16="http://schemas.microsoft.com/office/drawing/2014/main" id="{557F640F-8998-B5CE-4DFA-E789C6613ADB}"/>
              </a:ext>
            </a:extLst>
          </p:cNvPr>
          <p:cNvSpPr txBox="1"/>
          <p:nvPr/>
        </p:nvSpPr>
        <p:spPr>
          <a:xfrm>
            <a:off x="521208" y="85616"/>
            <a:ext cx="2706624" cy="369332"/>
          </a:xfrm>
          <a:prstGeom prst="rect">
            <a:avLst/>
          </a:prstGeom>
          <a:noFill/>
        </p:spPr>
        <p:txBody>
          <a:bodyPr wrap="square" lIns="0" tIns="0" rIns="0" bIns="0" rtlCol="0">
            <a:spAutoFit/>
          </a:bodyPr>
          <a:lstStyle/>
          <a:p>
            <a:pPr algn="l" rtl="0"/>
            <a:r>
              <a:rPr lang="fi" sz="2400" b="1">
                <a:solidFill>
                  <a:schemeClr val="tx2"/>
                </a:solidFill>
              </a:rPr>
              <a:t>Turvallisuus</a:t>
            </a:r>
            <a:endParaRPr lang="sv-FI" sz="2400" b="1" dirty="0" err="1">
              <a:solidFill>
                <a:schemeClr val="tx2"/>
              </a:solidFill>
            </a:endParaRPr>
          </a:p>
        </p:txBody>
      </p:sp>
      <p:sp>
        <p:nvSpPr>
          <p:cNvPr id="20" name="textruta 19">
            <a:extLst>
              <a:ext uri="{FF2B5EF4-FFF2-40B4-BE49-F238E27FC236}">
                <a16:creationId xmlns:a16="http://schemas.microsoft.com/office/drawing/2014/main" id="{F6D44695-4E83-0D00-B666-0605F8D0C2D4}"/>
              </a:ext>
            </a:extLst>
          </p:cNvPr>
          <p:cNvSpPr txBox="1"/>
          <p:nvPr/>
        </p:nvSpPr>
        <p:spPr>
          <a:xfrm>
            <a:off x="5113669" y="661863"/>
            <a:ext cx="2430683" cy="1260400"/>
          </a:xfrm>
          <a:prstGeom prst="rect">
            <a:avLst/>
          </a:prstGeom>
          <a:noFill/>
          <a:ln>
            <a:solidFill>
              <a:schemeClr val="accent2">
                <a:lumMod val="25000"/>
              </a:schemeClr>
            </a:solidFill>
          </a:ln>
        </p:spPr>
        <p:txBody>
          <a:bodyPr wrap="square" lIns="72000" tIns="72000" rIns="72000" bIns="72000" rtlCol="0">
            <a:spAutoFit/>
          </a:bodyPr>
          <a:lstStyle/>
          <a:p>
            <a:pPr algn="l" rtl="0"/>
            <a:r>
              <a:rPr lang="fi" dirty="0">
                <a:solidFill>
                  <a:schemeClr val="tx2"/>
                </a:solidFill>
              </a:rPr>
              <a:t>Tapaturmaindeksi on hyvällä tasolla koko maahan ja Varhan alueeseen verrattuna. </a:t>
            </a:r>
          </a:p>
        </p:txBody>
      </p:sp>
      <p:sp>
        <p:nvSpPr>
          <p:cNvPr id="21" name="Pil: böjd uppåt 20">
            <a:extLst>
              <a:ext uri="{FF2B5EF4-FFF2-40B4-BE49-F238E27FC236}">
                <a16:creationId xmlns:a16="http://schemas.microsoft.com/office/drawing/2014/main" id="{BEA9567D-ABBD-293E-D6F2-9AE4F9D0F817}"/>
              </a:ext>
            </a:extLst>
          </p:cNvPr>
          <p:cNvSpPr/>
          <p:nvPr/>
        </p:nvSpPr>
        <p:spPr>
          <a:xfrm rot="5400000">
            <a:off x="6269574" y="2086847"/>
            <a:ext cx="850392" cy="73152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69082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8E1A-EF94-9F3D-87E6-59CDA26D9D2F}"/>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5690955-DCB7-3875-D6B7-F68DD6A19563}"/>
              </a:ext>
            </a:extLst>
          </p:cNvPr>
          <p:cNvSpPr>
            <a:spLocks noGrp="1"/>
          </p:cNvSpPr>
          <p:nvPr>
            <p:ph type="sldNum" sz="quarter" idx="12"/>
          </p:nvPr>
        </p:nvSpPr>
        <p:spPr/>
        <p:txBody>
          <a:bodyPr rtlCol="0"/>
          <a:lstStyle/>
          <a:p>
            <a:pPr rtl="0"/>
            <a:fld id="{31160B98-140E-4345-B1A3-2A7247C42973}" type="slidenum">
              <a:rPr lang="fi-FI" smtClean="0"/>
              <a:t>35</a:t>
            </a:fld>
            <a:endParaRPr lang="fi-FI"/>
          </a:p>
        </p:txBody>
      </p:sp>
      <p:sp>
        <p:nvSpPr>
          <p:cNvPr id="13" name="textruta 12">
            <a:extLst>
              <a:ext uri="{FF2B5EF4-FFF2-40B4-BE49-F238E27FC236}">
                <a16:creationId xmlns:a16="http://schemas.microsoft.com/office/drawing/2014/main" id="{A77D5907-DA46-C23B-F8F5-60074884F600}"/>
              </a:ext>
            </a:extLst>
          </p:cNvPr>
          <p:cNvSpPr txBox="1"/>
          <p:nvPr/>
        </p:nvSpPr>
        <p:spPr>
          <a:xfrm>
            <a:off x="521208" y="647957"/>
            <a:ext cx="1847088" cy="1376513"/>
          </a:xfrm>
          <a:prstGeom prst="rect">
            <a:avLst/>
          </a:prstGeom>
          <a:noFill/>
          <a:ln>
            <a:solidFill>
              <a:schemeClr val="accent4">
                <a:lumMod val="25000"/>
              </a:schemeClr>
            </a:solidFill>
          </a:ln>
        </p:spPr>
        <p:txBody>
          <a:bodyPr wrap="square" lIns="72000" tIns="72000" rIns="72000" bIns="72000" rtlCol="0">
            <a:spAutoFit/>
          </a:bodyPr>
          <a:lstStyle/>
          <a:p>
            <a:pPr algn="l" rtl="0"/>
            <a:r>
              <a:rPr lang="fi" sz="1600" dirty="0">
                <a:solidFill>
                  <a:schemeClr val="tx2"/>
                </a:solidFill>
              </a:rPr>
              <a:t>Kiusaaminen on vähentynyt merkittävästi peruskoulun 4.–5. ja 8.–9. luokilla.</a:t>
            </a:r>
            <a:endParaRPr lang="sv-FI" sz="1600" dirty="0" err="1">
              <a:solidFill>
                <a:schemeClr val="tx2"/>
              </a:solidFill>
            </a:endParaRPr>
          </a:p>
        </p:txBody>
      </p:sp>
      <p:sp>
        <p:nvSpPr>
          <p:cNvPr id="15" name="Pil: höger 14">
            <a:extLst>
              <a:ext uri="{FF2B5EF4-FFF2-40B4-BE49-F238E27FC236}">
                <a16:creationId xmlns:a16="http://schemas.microsoft.com/office/drawing/2014/main" id="{F9C7505E-11C2-D266-C2A3-2BA1B9705509}"/>
              </a:ext>
            </a:extLst>
          </p:cNvPr>
          <p:cNvSpPr/>
          <p:nvPr/>
        </p:nvSpPr>
        <p:spPr>
          <a:xfrm>
            <a:off x="2447273" y="937801"/>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7" name="textruta 16">
            <a:extLst>
              <a:ext uri="{FF2B5EF4-FFF2-40B4-BE49-F238E27FC236}">
                <a16:creationId xmlns:a16="http://schemas.microsoft.com/office/drawing/2014/main" id="{98590066-5138-E650-EFF5-D7F88303584B}"/>
              </a:ext>
            </a:extLst>
          </p:cNvPr>
          <p:cNvSpPr txBox="1"/>
          <p:nvPr/>
        </p:nvSpPr>
        <p:spPr>
          <a:xfrm>
            <a:off x="521208" y="85616"/>
            <a:ext cx="4793358" cy="369332"/>
          </a:xfrm>
          <a:prstGeom prst="rect">
            <a:avLst/>
          </a:prstGeom>
          <a:noFill/>
        </p:spPr>
        <p:txBody>
          <a:bodyPr wrap="square" lIns="0" tIns="0" rIns="0" bIns="0" rtlCol="0">
            <a:spAutoFit/>
          </a:bodyPr>
          <a:lstStyle/>
          <a:p>
            <a:pPr algn="l" rtl="0"/>
            <a:r>
              <a:rPr lang="fi" sz="2400" b="1">
                <a:solidFill>
                  <a:schemeClr val="tx2"/>
                </a:solidFill>
              </a:rPr>
              <a:t>Turvallisuus – lapset ja nuoret</a:t>
            </a:r>
            <a:endParaRPr lang="sv-FI" sz="2400" b="1" dirty="0" err="1">
              <a:solidFill>
                <a:schemeClr val="tx2"/>
              </a:solidFill>
            </a:endParaRPr>
          </a:p>
        </p:txBody>
      </p:sp>
      <p:sp>
        <p:nvSpPr>
          <p:cNvPr id="20" name="textruta 19">
            <a:extLst>
              <a:ext uri="{FF2B5EF4-FFF2-40B4-BE49-F238E27FC236}">
                <a16:creationId xmlns:a16="http://schemas.microsoft.com/office/drawing/2014/main" id="{5D26A042-B661-0E72-65F6-096E3D3B12AD}"/>
              </a:ext>
            </a:extLst>
          </p:cNvPr>
          <p:cNvSpPr txBox="1"/>
          <p:nvPr/>
        </p:nvSpPr>
        <p:spPr>
          <a:xfrm>
            <a:off x="7559955" y="2686498"/>
            <a:ext cx="4632045" cy="637849"/>
          </a:xfrm>
          <a:prstGeom prst="rect">
            <a:avLst/>
          </a:prstGeom>
          <a:noFill/>
          <a:ln>
            <a:solidFill>
              <a:schemeClr val="accent4">
                <a:lumMod val="25000"/>
              </a:schemeClr>
            </a:solidFill>
          </a:ln>
        </p:spPr>
        <p:txBody>
          <a:bodyPr wrap="square" lIns="72000" tIns="72000" rIns="72000" bIns="72000" rtlCol="0">
            <a:spAutoFit/>
          </a:bodyPr>
          <a:lstStyle/>
          <a:p>
            <a:pPr algn="l" rtl="0"/>
            <a:r>
              <a:rPr lang="fi" sz="1600" dirty="0">
                <a:solidFill>
                  <a:schemeClr val="tx2"/>
                </a:solidFill>
              </a:rPr>
              <a:t>Kiusaaminen on lisääntynyt huolestuttavasti lukion 1. ja 2. vuoden opiskelijoiden keskuudessa.</a:t>
            </a:r>
          </a:p>
        </p:txBody>
      </p:sp>
      <p:pic>
        <p:nvPicPr>
          <p:cNvPr id="3" name="Bildobjekt 2" descr="En bild som visar text, linje, skärmbild, Graf&#10;&#10;AI-genererat innehåll kan vara felaktigt.">
            <a:extLst>
              <a:ext uri="{FF2B5EF4-FFF2-40B4-BE49-F238E27FC236}">
                <a16:creationId xmlns:a16="http://schemas.microsoft.com/office/drawing/2014/main" id="{5948BB9B-CDAA-1061-353A-3DD2B5AC9274}"/>
              </a:ext>
            </a:extLst>
          </p:cNvPr>
          <p:cNvPicPr>
            <a:picLocks noChangeAspect="1"/>
          </p:cNvPicPr>
          <p:nvPr/>
        </p:nvPicPr>
        <p:blipFill>
          <a:blip r:embed="rId2"/>
          <a:stretch>
            <a:fillRect/>
          </a:stretch>
        </p:blipFill>
        <p:spPr>
          <a:xfrm>
            <a:off x="6738289" y="3435706"/>
            <a:ext cx="5166839" cy="2757398"/>
          </a:xfrm>
          <a:prstGeom prst="rect">
            <a:avLst/>
          </a:prstGeom>
        </p:spPr>
      </p:pic>
      <p:pic>
        <p:nvPicPr>
          <p:cNvPr id="7" name="Bildobjekt 6" descr="En bild som visar text, linje, Graf, skärmbild&#10;&#10;AI-genererat innehåll kan vara felaktigt.">
            <a:extLst>
              <a:ext uri="{FF2B5EF4-FFF2-40B4-BE49-F238E27FC236}">
                <a16:creationId xmlns:a16="http://schemas.microsoft.com/office/drawing/2014/main" id="{C0D11364-7B83-8B3E-4F86-0FFDE9A2FE91}"/>
              </a:ext>
            </a:extLst>
          </p:cNvPr>
          <p:cNvPicPr>
            <a:picLocks noChangeAspect="1"/>
          </p:cNvPicPr>
          <p:nvPr/>
        </p:nvPicPr>
        <p:blipFill>
          <a:blip r:embed="rId3"/>
          <a:stretch>
            <a:fillRect/>
          </a:stretch>
        </p:blipFill>
        <p:spPr>
          <a:xfrm>
            <a:off x="228600" y="3410628"/>
            <a:ext cx="5184965" cy="2757398"/>
          </a:xfrm>
          <a:prstGeom prst="rect">
            <a:avLst/>
          </a:prstGeom>
        </p:spPr>
      </p:pic>
      <p:sp>
        <p:nvSpPr>
          <p:cNvPr id="9" name="textruta 8">
            <a:extLst>
              <a:ext uri="{FF2B5EF4-FFF2-40B4-BE49-F238E27FC236}">
                <a16:creationId xmlns:a16="http://schemas.microsoft.com/office/drawing/2014/main" id="{F71B25CD-72B6-FEC5-4F5A-F8201F9DE069}"/>
              </a:ext>
            </a:extLst>
          </p:cNvPr>
          <p:cNvSpPr txBox="1"/>
          <p:nvPr/>
        </p:nvSpPr>
        <p:spPr>
          <a:xfrm>
            <a:off x="150121" y="2222301"/>
            <a:ext cx="4126985" cy="1130291"/>
          </a:xfrm>
          <a:prstGeom prst="rect">
            <a:avLst/>
          </a:prstGeom>
          <a:noFill/>
          <a:ln>
            <a:solidFill>
              <a:schemeClr val="accent2">
                <a:lumMod val="25000"/>
              </a:schemeClr>
            </a:solidFill>
          </a:ln>
        </p:spPr>
        <p:txBody>
          <a:bodyPr wrap="square" lIns="72000" tIns="72000" rIns="72000" bIns="72000" rtlCol="0">
            <a:spAutoFit/>
          </a:bodyPr>
          <a:lstStyle/>
          <a:p>
            <a:pPr algn="l" rtl="0"/>
            <a:r>
              <a:rPr lang="fi" sz="1600" dirty="0">
                <a:solidFill>
                  <a:schemeClr val="tx2"/>
                </a:solidFill>
              </a:rPr>
              <a:t>Sellaisten tapausten määrä, joissa 4. ja 5. luokan oppilaat ovat kokeneet fyysistä väkivaltaa, on laskenut, mutta on suurempi kuin Varhan alueella ja koko maassa.</a:t>
            </a:r>
            <a:endParaRPr lang="sv-FI" sz="1600" dirty="0" err="1">
              <a:solidFill>
                <a:schemeClr val="tx2"/>
              </a:solidFill>
            </a:endParaRPr>
          </a:p>
        </p:txBody>
      </p:sp>
      <p:sp>
        <p:nvSpPr>
          <p:cNvPr id="11" name="Pil: böjd 10">
            <a:extLst>
              <a:ext uri="{FF2B5EF4-FFF2-40B4-BE49-F238E27FC236}">
                <a16:creationId xmlns:a16="http://schemas.microsoft.com/office/drawing/2014/main" id="{2B55A0EB-BE55-8EEE-E01D-8CC38E703600}"/>
              </a:ext>
            </a:extLst>
          </p:cNvPr>
          <p:cNvSpPr/>
          <p:nvPr/>
        </p:nvSpPr>
        <p:spPr>
          <a:xfrm rot="5400000">
            <a:off x="4304538" y="2457475"/>
            <a:ext cx="813816" cy="868680"/>
          </a:xfrm>
          <a:prstGeom prst="ben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
        <p:nvSpPr>
          <p:cNvPr id="14" name="Pil: böjd uppåt 13">
            <a:extLst>
              <a:ext uri="{FF2B5EF4-FFF2-40B4-BE49-F238E27FC236}">
                <a16:creationId xmlns:a16="http://schemas.microsoft.com/office/drawing/2014/main" id="{EB8267F9-3795-FEE0-3D76-36478DF6A62A}"/>
              </a:ext>
            </a:extLst>
          </p:cNvPr>
          <p:cNvSpPr/>
          <p:nvPr/>
        </p:nvSpPr>
        <p:spPr>
          <a:xfrm rot="10800000">
            <a:off x="6826313" y="2748188"/>
            <a:ext cx="772324" cy="66244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23" name="Bildobjekt 22" descr="En bild som visar text, linje, skärmbild, Graf&#10;&#10;AI-genererat innehåll kan vara felaktigt.">
            <a:extLst>
              <a:ext uri="{FF2B5EF4-FFF2-40B4-BE49-F238E27FC236}">
                <a16:creationId xmlns:a16="http://schemas.microsoft.com/office/drawing/2014/main" id="{3BE327EA-26CD-7345-96DB-3D9F32E3E6C4}"/>
              </a:ext>
            </a:extLst>
          </p:cNvPr>
          <p:cNvPicPr>
            <a:picLocks noChangeAspect="1"/>
          </p:cNvPicPr>
          <p:nvPr/>
        </p:nvPicPr>
        <p:blipFill>
          <a:blip r:embed="rId4"/>
          <a:stretch>
            <a:fillRect/>
          </a:stretch>
        </p:blipFill>
        <p:spPr>
          <a:xfrm>
            <a:off x="7165079" y="85616"/>
            <a:ext cx="4740049" cy="2502697"/>
          </a:xfrm>
          <a:prstGeom prst="rect">
            <a:avLst/>
          </a:prstGeom>
        </p:spPr>
      </p:pic>
      <p:cxnSp>
        <p:nvCxnSpPr>
          <p:cNvPr id="26" name="Koppling: vinklad 25">
            <a:extLst>
              <a:ext uri="{FF2B5EF4-FFF2-40B4-BE49-F238E27FC236}">
                <a16:creationId xmlns:a16="http://schemas.microsoft.com/office/drawing/2014/main" id="{60D55265-5959-8F4B-D0D3-AF686FF8995A}"/>
              </a:ext>
            </a:extLst>
          </p:cNvPr>
          <p:cNvCxnSpPr>
            <a:cxnSpLocks/>
          </p:cNvCxnSpPr>
          <p:nvPr/>
        </p:nvCxnSpPr>
        <p:spPr>
          <a:xfrm>
            <a:off x="2368296" y="1719072"/>
            <a:ext cx="4718304" cy="537691"/>
          </a:xfrm>
          <a:prstGeom prst="bentConnector3">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9" name="Bildobjekt 18" descr="En bild som visar text, skärmbild, linje, Graf&#10;&#10;AI-genererat innehåll kan vara felaktigt.">
            <a:extLst>
              <a:ext uri="{FF2B5EF4-FFF2-40B4-BE49-F238E27FC236}">
                <a16:creationId xmlns:a16="http://schemas.microsoft.com/office/drawing/2014/main" id="{3421FEB4-4634-454B-40BB-ECB2FB5785FF}"/>
              </a:ext>
            </a:extLst>
          </p:cNvPr>
          <p:cNvPicPr>
            <a:picLocks noChangeAspect="1"/>
          </p:cNvPicPr>
          <p:nvPr/>
        </p:nvPicPr>
        <p:blipFill>
          <a:blip r:embed="rId5"/>
          <a:stretch>
            <a:fillRect/>
          </a:stretch>
        </p:blipFill>
        <p:spPr>
          <a:xfrm>
            <a:off x="3576394" y="473695"/>
            <a:ext cx="3256015" cy="1723528"/>
          </a:xfrm>
          <a:prstGeom prst="rect">
            <a:avLst/>
          </a:prstGeom>
        </p:spPr>
      </p:pic>
    </p:spTree>
    <p:extLst>
      <p:ext uri="{BB962C8B-B14F-4D97-AF65-F5344CB8AC3E}">
        <p14:creationId xmlns:p14="http://schemas.microsoft.com/office/powerpoint/2010/main" val="375033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A86B-BF03-F890-50A0-974D67EEBA9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168B404-330A-7B3F-9F89-6B5612765855}"/>
              </a:ext>
            </a:extLst>
          </p:cNvPr>
          <p:cNvSpPr>
            <a:spLocks noGrp="1"/>
          </p:cNvSpPr>
          <p:nvPr>
            <p:ph type="sldNum" sz="quarter" idx="12"/>
          </p:nvPr>
        </p:nvSpPr>
        <p:spPr/>
        <p:txBody>
          <a:bodyPr rtlCol="0"/>
          <a:lstStyle/>
          <a:p>
            <a:pPr rtl="0"/>
            <a:fld id="{31160B98-140E-4345-B1A3-2A7247C42973}" type="slidenum">
              <a:rPr lang="fi-FI" smtClean="0"/>
              <a:t>36</a:t>
            </a:fld>
            <a:endParaRPr lang="fi-FI"/>
          </a:p>
        </p:txBody>
      </p:sp>
      <p:sp>
        <p:nvSpPr>
          <p:cNvPr id="13" name="textruta 12">
            <a:extLst>
              <a:ext uri="{FF2B5EF4-FFF2-40B4-BE49-F238E27FC236}">
                <a16:creationId xmlns:a16="http://schemas.microsoft.com/office/drawing/2014/main" id="{1E286BE1-253C-1616-753E-63C3432B70B7}"/>
              </a:ext>
            </a:extLst>
          </p:cNvPr>
          <p:cNvSpPr txBox="1"/>
          <p:nvPr/>
        </p:nvSpPr>
        <p:spPr>
          <a:xfrm>
            <a:off x="555155" y="4532959"/>
            <a:ext cx="3060697" cy="699404"/>
          </a:xfrm>
          <a:prstGeom prst="rect">
            <a:avLst/>
          </a:prstGeom>
          <a:ln/>
        </p:spPr>
        <p:style>
          <a:lnRef idx="0">
            <a:schemeClr val="accent4"/>
          </a:lnRef>
          <a:fillRef idx="3">
            <a:schemeClr val="accent4"/>
          </a:fillRef>
          <a:effectRef idx="3">
            <a:schemeClr val="accent4"/>
          </a:effectRef>
          <a:fontRef idx="minor">
            <a:schemeClr val="lt1"/>
          </a:fontRef>
        </p:style>
        <p:txBody>
          <a:bodyPr wrap="square" lIns="72000" tIns="72000" rIns="72000" bIns="72000" rtlCol="0">
            <a:spAutoFit/>
          </a:bodyPr>
          <a:lstStyle/>
          <a:p>
            <a:pPr algn="l" rtl="0"/>
            <a:r>
              <a:rPr lang="fi" dirty="0">
                <a:solidFill>
                  <a:schemeClr val="tx2"/>
                </a:solidFill>
              </a:rPr>
              <a:t>Kuntavaalit kiinnostavat, samoin aluevaalit.</a:t>
            </a:r>
            <a:endParaRPr lang="sv-FI" dirty="0" err="1">
              <a:solidFill>
                <a:schemeClr val="tx2"/>
              </a:solidFill>
            </a:endParaRPr>
          </a:p>
        </p:txBody>
      </p:sp>
      <p:sp>
        <p:nvSpPr>
          <p:cNvPr id="15" name="Pil: höger 14">
            <a:extLst>
              <a:ext uri="{FF2B5EF4-FFF2-40B4-BE49-F238E27FC236}">
                <a16:creationId xmlns:a16="http://schemas.microsoft.com/office/drawing/2014/main" id="{CA20AE36-4822-AF80-85B3-53E0C43F1409}"/>
              </a:ext>
            </a:extLst>
          </p:cNvPr>
          <p:cNvSpPr/>
          <p:nvPr/>
        </p:nvSpPr>
        <p:spPr>
          <a:xfrm>
            <a:off x="4055156" y="4683339"/>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6" name="Pil: uppåt 15">
            <a:extLst>
              <a:ext uri="{FF2B5EF4-FFF2-40B4-BE49-F238E27FC236}">
                <a16:creationId xmlns:a16="http://schemas.microsoft.com/office/drawing/2014/main" id="{3A66AE57-9804-2381-065E-5B8A3B86BB61}"/>
              </a:ext>
            </a:extLst>
          </p:cNvPr>
          <p:cNvSpPr/>
          <p:nvPr/>
        </p:nvSpPr>
        <p:spPr>
          <a:xfrm>
            <a:off x="1763300" y="3143817"/>
            <a:ext cx="462663" cy="901710"/>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7" name="textruta 16">
            <a:extLst>
              <a:ext uri="{FF2B5EF4-FFF2-40B4-BE49-F238E27FC236}">
                <a16:creationId xmlns:a16="http://schemas.microsoft.com/office/drawing/2014/main" id="{154AA6DD-A85D-F88A-B964-76E1B4DA2108}"/>
              </a:ext>
            </a:extLst>
          </p:cNvPr>
          <p:cNvSpPr txBox="1"/>
          <p:nvPr/>
        </p:nvSpPr>
        <p:spPr>
          <a:xfrm>
            <a:off x="528383" y="114496"/>
            <a:ext cx="5351555" cy="369332"/>
          </a:xfrm>
          <a:prstGeom prst="rect">
            <a:avLst/>
          </a:prstGeom>
          <a:noFill/>
        </p:spPr>
        <p:txBody>
          <a:bodyPr wrap="square" lIns="0" tIns="0" rIns="0" bIns="0" rtlCol="0">
            <a:spAutoFit/>
          </a:bodyPr>
          <a:lstStyle/>
          <a:p>
            <a:pPr algn="l" rtl="0"/>
            <a:r>
              <a:rPr lang="fi" sz="2400" b="1" dirty="0">
                <a:solidFill>
                  <a:schemeClr val="tx2"/>
                </a:solidFill>
              </a:rPr>
              <a:t>Osallisuus – äänestysaktiivisuus</a:t>
            </a:r>
            <a:endParaRPr lang="sv-FI" sz="2400" b="1" dirty="0" err="1">
              <a:solidFill>
                <a:schemeClr val="tx2"/>
              </a:solidFill>
            </a:endParaRPr>
          </a:p>
        </p:txBody>
      </p:sp>
      <p:sp>
        <p:nvSpPr>
          <p:cNvPr id="20" name="textruta 19">
            <a:extLst>
              <a:ext uri="{FF2B5EF4-FFF2-40B4-BE49-F238E27FC236}">
                <a16:creationId xmlns:a16="http://schemas.microsoft.com/office/drawing/2014/main" id="{B5318B4C-5A90-D121-5CBB-A38F862912CA}"/>
              </a:ext>
            </a:extLst>
          </p:cNvPr>
          <p:cNvSpPr txBox="1"/>
          <p:nvPr/>
        </p:nvSpPr>
        <p:spPr>
          <a:xfrm>
            <a:off x="6095999" y="2668536"/>
            <a:ext cx="4529559" cy="976403"/>
          </a:xfrm>
          <a:prstGeom prst="rect">
            <a:avLst/>
          </a:prstGeom>
          <a:ln/>
        </p:spPr>
        <p:style>
          <a:lnRef idx="0">
            <a:schemeClr val="accent4"/>
          </a:lnRef>
          <a:fillRef idx="3">
            <a:schemeClr val="accent4"/>
          </a:fillRef>
          <a:effectRef idx="3">
            <a:schemeClr val="accent4"/>
          </a:effectRef>
          <a:fontRef idx="minor">
            <a:schemeClr val="lt1"/>
          </a:fontRef>
        </p:style>
        <p:txBody>
          <a:bodyPr wrap="square" lIns="72000" tIns="72000" rIns="72000" bIns="72000" rtlCol="0">
            <a:spAutoFit/>
          </a:bodyPr>
          <a:lstStyle/>
          <a:p>
            <a:pPr algn="l" rtl="0"/>
            <a:r>
              <a:rPr lang="fi" dirty="0">
                <a:solidFill>
                  <a:schemeClr val="tx2"/>
                </a:solidFill>
              </a:rPr>
              <a:t>Vuoden 2023 eduskuntavaaleissa paraislaiset eivät olleet aivan yhtä aktiivisia kuin verrokkiryhmät.</a:t>
            </a:r>
            <a:endParaRPr lang="sv-FI" dirty="0" err="1">
              <a:solidFill>
                <a:schemeClr val="tx2"/>
              </a:solidFill>
            </a:endParaRPr>
          </a:p>
        </p:txBody>
      </p:sp>
      <p:sp>
        <p:nvSpPr>
          <p:cNvPr id="21" name="Pil: böjd uppåt 20">
            <a:extLst>
              <a:ext uri="{FF2B5EF4-FFF2-40B4-BE49-F238E27FC236}">
                <a16:creationId xmlns:a16="http://schemas.microsoft.com/office/drawing/2014/main" id="{A02C65B4-B90D-9E34-353C-DF0A5014C731}"/>
              </a:ext>
            </a:extLst>
          </p:cNvPr>
          <p:cNvSpPr/>
          <p:nvPr/>
        </p:nvSpPr>
        <p:spPr>
          <a:xfrm>
            <a:off x="10834145" y="2412296"/>
            <a:ext cx="802700" cy="73152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3" name="Bildobjekt 2" descr="En bild som visar text, skärmbild, linje, Teckensnitt&#10;&#10;AI-genererat innehåll kan vara felaktigt.">
            <a:extLst>
              <a:ext uri="{FF2B5EF4-FFF2-40B4-BE49-F238E27FC236}">
                <a16:creationId xmlns:a16="http://schemas.microsoft.com/office/drawing/2014/main" id="{50EFD4B6-CD2E-68EC-E218-E9F0371836CB}"/>
              </a:ext>
            </a:extLst>
          </p:cNvPr>
          <p:cNvPicPr>
            <a:picLocks noChangeAspect="1"/>
          </p:cNvPicPr>
          <p:nvPr/>
        </p:nvPicPr>
        <p:blipFill>
          <a:blip r:embed="rId2"/>
          <a:stretch>
            <a:fillRect/>
          </a:stretch>
        </p:blipFill>
        <p:spPr>
          <a:xfrm>
            <a:off x="115937" y="800663"/>
            <a:ext cx="5491801" cy="2196480"/>
          </a:xfrm>
          <a:prstGeom prst="rect">
            <a:avLst/>
          </a:prstGeom>
        </p:spPr>
      </p:pic>
      <p:pic>
        <p:nvPicPr>
          <p:cNvPr id="11" name="Bildobjekt 10" descr="En bild som visar skärmbild, text, linje, Teckensnitt&#10;&#10;AI-genererat innehåll kan vara felaktigt.">
            <a:extLst>
              <a:ext uri="{FF2B5EF4-FFF2-40B4-BE49-F238E27FC236}">
                <a16:creationId xmlns:a16="http://schemas.microsoft.com/office/drawing/2014/main" id="{D1BC27AE-C7C0-4A50-DB75-046B786173EE}"/>
              </a:ext>
            </a:extLst>
          </p:cNvPr>
          <p:cNvPicPr>
            <a:picLocks noChangeAspect="1"/>
          </p:cNvPicPr>
          <p:nvPr/>
        </p:nvPicPr>
        <p:blipFill>
          <a:blip r:embed="rId3"/>
          <a:stretch>
            <a:fillRect/>
          </a:stretch>
        </p:blipFill>
        <p:spPr>
          <a:xfrm>
            <a:off x="5797262" y="204818"/>
            <a:ext cx="6186328" cy="2103146"/>
          </a:xfrm>
          <a:prstGeom prst="rect">
            <a:avLst/>
          </a:prstGeom>
        </p:spPr>
      </p:pic>
      <p:pic>
        <p:nvPicPr>
          <p:cNvPr id="18" name="Bildobjekt 17" descr="En bild som visar text, linje, Teckensnitt, Graf&#10;&#10;AI-genererat innehåll kan vara felaktigt.">
            <a:extLst>
              <a:ext uri="{FF2B5EF4-FFF2-40B4-BE49-F238E27FC236}">
                <a16:creationId xmlns:a16="http://schemas.microsoft.com/office/drawing/2014/main" id="{6A84BA3C-7CCB-5372-3054-0C249F138DAE}"/>
              </a:ext>
            </a:extLst>
          </p:cNvPr>
          <p:cNvPicPr>
            <a:picLocks noChangeAspect="1"/>
          </p:cNvPicPr>
          <p:nvPr/>
        </p:nvPicPr>
        <p:blipFill>
          <a:blip r:embed="rId4"/>
          <a:stretch>
            <a:fillRect/>
          </a:stretch>
        </p:blipFill>
        <p:spPr>
          <a:xfrm>
            <a:off x="5165269" y="3911713"/>
            <a:ext cx="6471576" cy="2196479"/>
          </a:xfrm>
          <a:prstGeom prst="rect">
            <a:avLst/>
          </a:prstGeom>
        </p:spPr>
      </p:pic>
    </p:spTree>
    <p:extLst>
      <p:ext uri="{BB962C8B-B14F-4D97-AF65-F5344CB8AC3E}">
        <p14:creationId xmlns:p14="http://schemas.microsoft.com/office/powerpoint/2010/main" val="1675573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BEFF-83DA-61C0-3265-DC7609FC82D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C6BE934-8C95-54F0-1012-88608CF8C1A8}"/>
              </a:ext>
            </a:extLst>
          </p:cNvPr>
          <p:cNvSpPr>
            <a:spLocks noGrp="1"/>
          </p:cNvSpPr>
          <p:nvPr>
            <p:ph type="sldNum" sz="quarter" idx="12"/>
          </p:nvPr>
        </p:nvSpPr>
        <p:spPr/>
        <p:txBody>
          <a:bodyPr rtlCol="0"/>
          <a:lstStyle/>
          <a:p>
            <a:pPr rtl="0"/>
            <a:fld id="{31160B98-140E-4345-B1A3-2A7247C42973}" type="slidenum">
              <a:rPr lang="fi-FI" smtClean="0"/>
              <a:t>37</a:t>
            </a:fld>
            <a:endParaRPr lang="fi-FI"/>
          </a:p>
        </p:txBody>
      </p:sp>
      <p:sp>
        <p:nvSpPr>
          <p:cNvPr id="13" name="textruta 12">
            <a:extLst>
              <a:ext uri="{FF2B5EF4-FFF2-40B4-BE49-F238E27FC236}">
                <a16:creationId xmlns:a16="http://schemas.microsoft.com/office/drawing/2014/main" id="{C02BAE41-E744-81CE-C7A2-60A607C408DF}"/>
              </a:ext>
            </a:extLst>
          </p:cNvPr>
          <p:cNvSpPr txBox="1"/>
          <p:nvPr/>
        </p:nvSpPr>
        <p:spPr>
          <a:xfrm>
            <a:off x="363754" y="971158"/>
            <a:ext cx="5567616" cy="1376513"/>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Nuorten osallisuuden kokemusta kuvaavat luvut ovat alhaisemmat kuin hyvinvointialueen ja koko maan nuorten. Luvut ovat kuitenkin noususuunnassa.</a:t>
            </a:r>
          </a:p>
        </p:txBody>
      </p:sp>
      <p:sp>
        <p:nvSpPr>
          <p:cNvPr id="17" name="textruta 16">
            <a:extLst>
              <a:ext uri="{FF2B5EF4-FFF2-40B4-BE49-F238E27FC236}">
                <a16:creationId xmlns:a16="http://schemas.microsoft.com/office/drawing/2014/main" id="{E6DCD576-715F-D288-C9AF-7FDF077FBAF0}"/>
              </a:ext>
            </a:extLst>
          </p:cNvPr>
          <p:cNvSpPr txBox="1"/>
          <p:nvPr/>
        </p:nvSpPr>
        <p:spPr>
          <a:xfrm>
            <a:off x="528383" y="114497"/>
            <a:ext cx="4760793" cy="369332"/>
          </a:xfrm>
          <a:prstGeom prst="rect">
            <a:avLst/>
          </a:prstGeom>
          <a:noFill/>
        </p:spPr>
        <p:txBody>
          <a:bodyPr wrap="square" lIns="0" tIns="0" rIns="0" bIns="0" rtlCol="0">
            <a:spAutoFit/>
          </a:bodyPr>
          <a:lstStyle/>
          <a:p>
            <a:pPr algn="l" rtl="0"/>
            <a:r>
              <a:rPr lang="fi" sz="2400" b="1">
                <a:solidFill>
                  <a:schemeClr val="tx2"/>
                </a:solidFill>
              </a:rPr>
              <a:t>Osallisuus – lapset ja nuoret </a:t>
            </a:r>
            <a:endParaRPr lang="sv-FI" sz="2400" b="1" dirty="0" err="1">
              <a:solidFill>
                <a:schemeClr val="tx2"/>
              </a:solidFill>
            </a:endParaRPr>
          </a:p>
        </p:txBody>
      </p:sp>
      <p:pic>
        <p:nvPicPr>
          <p:cNvPr id="7" name="Bildobjekt 6" descr="En bild som visar text, skärmbild, linje, Graf&#10;&#10;AI-genererat innehåll kan vara felaktigt.">
            <a:extLst>
              <a:ext uri="{FF2B5EF4-FFF2-40B4-BE49-F238E27FC236}">
                <a16:creationId xmlns:a16="http://schemas.microsoft.com/office/drawing/2014/main" id="{E638602D-5C36-FFDB-DD20-BAFCADF103D0}"/>
              </a:ext>
            </a:extLst>
          </p:cNvPr>
          <p:cNvPicPr>
            <a:picLocks noChangeAspect="1"/>
          </p:cNvPicPr>
          <p:nvPr/>
        </p:nvPicPr>
        <p:blipFill>
          <a:blip r:embed="rId2"/>
          <a:stretch>
            <a:fillRect/>
          </a:stretch>
        </p:blipFill>
        <p:spPr>
          <a:xfrm>
            <a:off x="6097399" y="732140"/>
            <a:ext cx="5779322" cy="3064005"/>
          </a:xfrm>
          <a:prstGeom prst="rect">
            <a:avLst/>
          </a:prstGeom>
        </p:spPr>
      </p:pic>
      <p:pic>
        <p:nvPicPr>
          <p:cNvPr id="10" name="Bildobjekt 9" descr="En bild som visar text, linje, skärmbild, Graf&#10;&#10;AI-genererat innehåll kan vara felaktigt.">
            <a:extLst>
              <a:ext uri="{FF2B5EF4-FFF2-40B4-BE49-F238E27FC236}">
                <a16:creationId xmlns:a16="http://schemas.microsoft.com/office/drawing/2014/main" id="{12FE22AA-1BA0-F411-B3F4-C2CAE9AC6AD8}"/>
              </a:ext>
            </a:extLst>
          </p:cNvPr>
          <p:cNvPicPr>
            <a:picLocks noChangeAspect="1"/>
          </p:cNvPicPr>
          <p:nvPr/>
        </p:nvPicPr>
        <p:blipFill>
          <a:blip r:embed="rId3"/>
          <a:stretch>
            <a:fillRect/>
          </a:stretch>
        </p:blipFill>
        <p:spPr>
          <a:xfrm>
            <a:off x="315279" y="2631970"/>
            <a:ext cx="5650631" cy="3006891"/>
          </a:xfrm>
          <a:prstGeom prst="rect">
            <a:avLst/>
          </a:prstGeom>
        </p:spPr>
      </p:pic>
    </p:spTree>
    <p:extLst>
      <p:ext uri="{BB962C8B-B14F-4D97-AF65-F5344CB8AC3E}">
        <p14:creationId xmlns:p14="http://schemas.microsoft.com/office/powerpoint/2010/main" val="180042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5D9B69D-D9A0-A236-5D6C-523CB8569A92}"/>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0C80A9D5-5911-5E1A-ACB3-19FD90F18EFF}"/>
              </a:ext>
            </a:extLst>
          </p:cNvPr>
          <p:cNvSpPr>
            <a:spLocks noGrp="1"/>
          </p:cNvSpPr>
          <p:nvPr>
            <p:ph type="title"/>
          </p:nvPr>
        </p:nvSpPr>
        <p:spPr>
          <a:xfrm>
            <a:off x="560292" y="550964"/>
            <a:ext cx="11344836" cy="504994"/>
          </a:xfrm>
        </p:spPr>
        <p:txBody>
          <a:bodyPr rtlCol="0"/>
          <a:lstStyle/>
          <a:p>
            <a:pPr rtl="0"/>
            <a:r>
              <a:rPr lang="fi"/>
              <a:t>Yhdistykset</a:t>
            </a:r>
            <a:endParaRPr lang="sv-FI"/>
          </a:p>
        </p:txBody>
      </p:sp>
      <p:sp>
        <p:nvSpPr>
          <p:cNvPr id="4" name="Platshållare för innehåll 3">
            <a:extLst>
              <a:ext uri="{FF2B5EF4-FFF2-40B4-BE49-F238E27FC236}">
                <a16:creationId xmlns:a16="http://schemas.microsoft.com/office/drawing/2014/main" id="{1FC99F5F-ABB0-5016-71CA-67E3C8476474}"/>
              </a:ext>
            </a:extLst>
          </p:cNvPr>
          <p:cNvSpPr>
            <a:spLocks noGrp="1"/>
          </p:cNvSpPr>
          <p:nvPr>
            <p:ph idx="1"/>
          </p:nvPr>
        </p:nvSpPr>
        <p:spPr>
          <a:xfrm>
            <a:off x="643420" y="1055957"/>
            <a:ext cx="10569525" cy="5058515"/>
          </a:xfrm>
        </p:spPr>
        <p:txBody>
          <a:bodyPr rtlCol="0"/>
          <a:lstStyle/>
          <a:p>
            <a:pPr rtl="0"/>
            <a:r>
              <a:rPr lang="fi"/>
              <a:t>Varsinais-Suomessa on yhteensä 9 060 rekisteröityä yhdistystä. Näistä noin 790 on sellaisia, joiden toiminta liittyy sosiaali- ja terveysasioihin. Osa näistä yhdistyksistä on rekisteröity toiselle paikkakunnalle, mutta niillä on toimintaa Paraisilla. Paraisilla on lähes 400 rekisteröityä yhdistystä, joista 37 on niin sanottuja sote-yhdistyksiä.</a:t>
            </a:r>
          </a:p>
          <a:p>
            <a:pPr rtl="0"/>
            <a:r>
              <a:rPr lang="fi"/>
              <a:t>Yhdistykset tavoittavat suuren määrän asukkaita osin jäsenilleen ja kaupungin asukkaille tarjoamansa toiminnan ja aktiviteettien kautta, mutta myös aktivoimalla ihmisiä vapaaehtoistehtäviin ja ottamaan vastuuta yhdistysten toiminnasta ja hallinnosta. Yhdistykset ovat toisin sanoen kunnassa suuri voimavara paitsi ihmismäärän, myös osaamisen kannalta tarkasteltuna sekä viestintäkanavana.</a:t>
            </a:r>
          </a:p>
          <a:p>
            <a:pPr rtl="0" fontAlgn="base"/>
            <a:r>
              <a:rPr lang="fi"/>
              <a:t>Kaupungin yhdistyksille myöntämät avustukset ovat pysytelleet noin 300 000 euron tienoilla muutaman vuoden ajan. Nykyisen linjauksen mukaan kaupunki jakaa yhdistyksille avustuksia kulttuuritoimintaa, lasten ja nuorten toimintaa ja liikuntatoimintaa varten. Avustukset jakautuvat seuraavasti: kulttuuriavustukset 101 600 euroa, urheiluseurat 97 675 euroa, liikuntapaikat 85 200 euroa ja yhdistykset, joiden toiminta on suunnattu nuorille, 25 700 euroa. </a:t>
            </a:r>
          </a:p>
          <a:p>
            <a:pPr rtl="0"/>
            <a:r>
              <a:rPr lang="fi"/>
              <a:t>Yhdistysten kanssa tehtävän yhteistyön koordinoinnille ja kehittämiselle on suuri tarve. Tämä koskee esimerkiksi viestintää, säännöllisiä tapaamisia, toimitiloja ym.</a:t>
            </a:r>
          </a:p>
          <a:p>
            <a:pPr marL="0" indent="0" rtl="0">
              <a:buNone/>
            </a:pPr>
            <a:endParaRPr lang="en-US">
              <a:latin typeface="+mj-lt"/>
            </a:endParaRPr>
          </a:p>
          <a:p>
            <a:pPr marL="0" indent="0" rtl="0">
              <a:buNone/>
            </a:pPr>
            <a:endParaRPr lang="sv-FI"/>
          </a:p>
        </p:txBody>
      </p:sp>
      <p:sp>
        <p:nvSpPr>
          <p:cNvPr id="7" name="Platshållare för sidfot 6">
            <a:extLst>
              <a:ext uri="{FF2B5EF4-FFF2-40B4-BE49-F238E27FC236}">
                <a16:creationId xmlns:a16="http://schemas.microsoft.com/office/drawing/2014/main" id="{E418FCFF-3439-9320-957F-8FE86A1EDB03}"/>
              </a:ext>
            </a:extLst>
          </p:cNvPr>
          <p:cNvSpPr>
            <a:spLocks noGrp="1"/>
          </p:cNvSpPr>
          <p:nvPr>
            <p:ph type="ftr" sz="quarter" idx="11"/>
          </p:nvPr>
        </p:nvSpPr>
        <p:spPr/>
        <p:txBody>
          <a:bodyPr rtlCol="0"/>
          <a:lstStyle/>
          <a:p>
            <a:pPr rtl="0"/>
            <a:r>
              <a:rPr lang="fi" dirty="0"/>
              <a:t>Lähde: PRH Yhdistysrekisteri, tammikuu 2025</a:t>
            </a:r>
          </a:p>
        </p:txBody>
      </p:sp>
      <p:sp>
        <p:nvSpPr>
          <p:cNvPr id="8" name="Platshållare för bildnummer 7">
            <a:extLst>
              <a:ext uri="{FF2B5EF4-FFF2-40B4-BE49-F238E27FC236}">
                <a16:creationId xmlns:a16="http://schemas.microsoft.com/office/drawing/2014/main" id="{77614EA0-F57C-FC46-E2C0-FB23AB315F27}"/>
              </a:ext>
            </a:extLst>
          </p:cNvPr>
          <p:cNvSpPr>
            <a:spLocks noGrp="1"/>
          </p:cNvSpPr>
          <p:nvPr>
            <p:ph type="sldNum" sz="quarter" idx="12"/>
          </p:nvPr>
        </p:nvSpPr>
        <p:spPr/>
        <p:txBody>
          <a:bodyPr rtlCol="0"/>
          <a:lstStyle/>
          <a:p>
            <a:pPr rtl="0"/>
            <a:fld id="{31160B98-140E-4345-B1A3-2A7247C42973}" type="slidenum">
              <a:rPr lang="fi-FI" smtClean="0"/>
              <a:t>38</a:t>
            </a:fld>
            <a:endParaRPr lang="fi-FI"/>
          </a:p>
        </p:txBody>
      </p:sp>
    </p:spTree>
    <p:extLst>
      <p:ext uri="{BB962C8B-B14F-4D97-AF65-F5344CB8AC3E}">
        <p14:creationId xmlns:p14="http://schemas.microsoft.com/office/powerpoint/2010/main" val="61827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11E92-C760-A9A7-2BEC-7BE3BAA33D11}"/>
              </a:ext>
            </a:extLst>
          </p:cNvPr>
          <p:cNvSpPr>
            <a:spLocks noGrp="1"/>
          </p:cNvSpPr>
          <p:nvPr>
            <p:ph type="ctrTitle"/>
          </p:nvPr>
        </p:nvSpPr>
        <p:spPr/>
        <p:txBody>
          <a:bodyPr rtlCol="0"/>
          <a:lstStyle/>
          <a:p>
            <a:pPr rtl="0"/>
            <a:r>
              <a:rPr lang="fi"/>
              <a:t>Lapset ja nuoret</a:t>
            </a:r>
            <a:endParaRPr lang="sv-FI"/>
          </a:p>
        </p:txBody>
      </p:sp>
      <p:sp>
        <p:nvSpPr>
          <p:cNvPr id="3" name="Underrubrik 2">
            <a:extLst>
              <a:ext uri="{FF2B5EF4-FFF2-40B4-BE49-F238E27FC236}">
                <a16:creationId xmlns:a16="http://schemas.microsoft.com/office/drawing/2014/main" id="{C57BFCE2-F0F8-0CAD-A2DA-C72428641CE5}"/>
              </a:ext>
            </a:extLst>
          </p:cNvPr>
          <p:cNvSpPr>
            <a:spLocks noGrp="1"/>
          </p:cNvSpPr>
          <p:nvPr>
            <p:ph type="subTitle" idx="1"/>
          </p:nvPr>
        </p:nvSpPr>
        <p:spPr/>
        <p:txBody>
          <a:bodyPr rtlCol="0"/>
          <a:lstStyle/>
          <a:p>
            <a:pPr rtl="0"/>
            <a:endParaRPr lang="sv-FI"/>
          </a:p>
        </p:txBody>
      </p:sp>
      <p:sp>
        <p:nvSpPr>
          <p:cNvPr id="5" name="Platshållare för bildnummer 4">
            <a:extLst>
              <a:ext uri="{FF2B5EF4-FFF2-40B4-BE49-F238E27FC236}">
                <a16:creationId xmlns:a16="http://schemas.microsoft.com/office/drawing/2014/main" id="{0C61321F-02A1-C5E0-15BF-AC5148056669}"/>
              </a:ext>
            </a:extLst>
          </p:cNvPr>
          <p:cNvSpPr>
            <a:spLocks noGrp="1"/>
          </p:cNvSpPr>
          <p:nvPr>
            <p:ph type="sldNum" sz="quarter" idx="12"/>
          </p:nvPr>
        </p:nvSpPr>
        <p:spPr/>
        <p:txBody>
          <a:bodyPr rtlCol="0"/>
          <a:lstStyle/>
          <a:p>
            <a:pPr rtl="0"/>
            <a:fld id="{31160B98-140E-4345-B1A3-2A7247C42973}" type="slidenum">
              <a:rPr lang="fi-FI" smtClean="0"/>
              <a:t>39</a:t>
            </a:fld>
            <a:endParaRPr lang="fi-FI"/>
          </a:p>
        </p:txBody>
      </p:sp>
      <p:pic>
        <p:nvPicPr>
          <p:cNvPr id="8" name="Platshållare för bild 7" descr="En bild som visar klädsel, gräs, person, Människoansikte&#10;&#10;AI-genererat innehåll kan vara felaktigt.">
            <a:extLst>
              <a:ext uri="{FF2B5EF4-FFF2-40B4-BE49-F238E27FC236}">
                <a16:creationId xmlns:a16="http://schemas.microsoft.com/office/drawing/2014/main" id="{CBA217DD-24D5-B3CC-C79B-3F75711F1FD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76" r="16576"/>
          <a:stretch>
            <a:fillRect/>
          </a:stretch>
        </p:blipFill>
        <p:spPr/>
      </p:pic>
      <p:sp>
        <p:nvSpPr>
          <p:cNvPr id="9" name="textruta 8">
            <a:extLst>
              <a:ext uri="{FF2B5EF4-FFF2-40B4-BE49-F238E27FC236}">
                <a16:creationId xmlns:a16="http://schemas.microsoft.com/office/drawing/2014/main" id="{5EEE8111-BDB7-37F8-B9F6-CF07817697A6}"/>
              </a:ext>
            </a:extLst>
          </p:cNvPr>
          <p:cNvSpPr txBox="1"/>
          <p:nvPr/>
        </p:nvSpPr>
        <p:spPr>
          <a:xfrm>
            <a:off x="6189785" y="5991599"/>
            <a:ext cx="5715343" cy="138499"/>
          </a:xfrm>
          <a:prstGeom prst="rect">
            <a:avLst/>
          </a:prstGeom>
          <a:noFill/>
        </p:spPr>
        <p:txBody>
          <a:bodyPr wrap="square" lIns="0" tIns="0" rIns="0" bIns="0" rtlCol="0">
            <a:spAutoFit/>
          </a:bodyPr>
          <a:lstStyle/>
          <a:p>
            <a:pPr rtl="0"/>
            <a:r>
              <a:rPr lang="fi" sz="900">
                <a:hlinkClick r:id="rId3" tooltip="https://www.flickr.com/photos/57570482@N06/5299266966"/>
              </a:rPr>
              <a:t>Det här fotot</a:t>
            </a:r>
            <a:r>
              <a:rPr lang="fi" sz="900"/>
              <a:t> av Okänd författare licensieras enligt </a:t>
            </a:r>
            <a:r>
              <a:rPr lang="fi" sz="900">
                <a:hlinkClick r:id="rId4" tooltip="https://creativecommons.org/licenses/by-sa/3.0/"/>
              </a:rPr>
              <a:t>CC BY-SA</a:t>
            </a:r>
            <a:endParaRPr lang="sv-FI" sz="900"/>
          </a:p>
        </p:txBody>
      </p:sp>
    </p:spTree>
    <p:extLst>
      <p:ext uri="{BB962C8B-B14F-4D97-AF65-F5344CB8AC3E}">
        <p14:creationId xmlns:p14="http://schemas.microsoft.com/office/powerpoint/2010/main" val="25604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112222C-2E73-C9AA-E4B7-26CED9FBAB45}"/>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EF92F497-19F1-D9AA-01A4-C538378D75CE}"/>
              </a:ext>
            </a:extLst>
          </p:cNvPr>
          <p:cNvSpPr>
            <a:spLocks noGrp="1"/>
          </p:cNvSpPr>
          <p:nvPr>
            <p:ph type="title"/>
          </p:nvPr>
        </p:nvSpPr>
        <p:spPr>
          <a:xfrm>
            <a:off x="560292" y="552057"/>
            <a:ext cx="11344836" cy="486335"/>
          </a:xfrm>
        </p:spPr>
        <p:txBody>
          <a:bodyPr rtlCol="0"/>
          <a:lstStyle/>
          <a:p>
            <a:pPr rtl="0"/>
            <a:r>
              <a:rPr lang="fi"/>
              <a:t>Lainsäädäntö</a:t>
            </a:r>
            <a:endParaRPr lang="sv-FI"/>
          </a:p>
        </p:txBody>
      </p:sp>
      <p:sp>
        <p:nvSpPr>
          <p:cNvPr id="4" name="Platshållare för innehåll 3">
            <a:extLst>
              <a:ext uri="{FF2B5EF4-FFF2-40B4-BE49-F238E27FC236}">
                <a16:creationId xmlns:a16="http://schemas.microsoft.com/office/drawing/2014/main" id="{DC698AAD-F840-D532-053D-C879781C0695}"/>
              </a:ext>
            </a:extLst>
          </p:cNvPr>
          <p:cNvSpPr>
            <a:spLocks noGrp="1"/>
          </p:cNvSpPr>
          <p:nvPr>
            <p:ph idx="1"/>
          </p:nvPr>
        </p:nvSpPr>
        <p:spPr>
          <a:xfrm>
            <a:off x="595613" y="1266209"/>
            <a:ext cx="11274193" cy="5125628"/>
          </a:xfrm>
        </p:spPr>
        <p:txBody>
          <a:bodyPr rtlCol="0"/>
          <a:lstStyle/>
          <a:p>
            <a:pPr marL="0" indent="0">
              <a:lnSpc>
                <a:spcPct val="100000"/>
              </a:lnSpc>
              <a:spcBef>
                <a:spcPts val="0"/>
              </a:spcBef>
              <a:buNone/>
            </a:pPr>
            <a:r>
              <a:rPr lang="fi" sz="1600"/>
              <a:t>Hyvinvoinnin ja terveyden edistämisellä on laaja lakisääteinen pohja. Hyvinvoinnin ja terveyden edistämisestä, vastuista ja toimenpiteistä säädetään useissa laeissa. Esimerkiksi:</a:t>
            </a:r>
          </a:p>
          <a:p>
            <a:pPr marL="0" indent="0">
              <a:lnSpc>
                <a:spcPct val="100000"/>
              </a:lnSpc>
              <a:spcBef>
                <a:spcPts val="0"/>
              </a:spcBef>
              <a:buNone/>
            </a:pPr>
            <a:r>
              <a:rPr lang="fi" sz="1600"/>
              <a:t>Kuntalaki (2015/410) määrittelee kuntalaisten hyvinvoinnista ja terveydestä huolehtimisen keskeiseksi kunnan perustehtäväksi.</a:t>
            </a:r>
          </a:p>
          <a:p>
            <a:pPr marL="0" indent="0">
              <a:lnSpc>
                <a:spcPct val="100000"/>
              </a:lnSpc>
              <a:spcBef>
                <a:spcPts val="0"/>
              </a:spcBef>
              <a:buNone/>
            </a:pPr>
            <a:r>
              <a:rPr lang="fi" sz="1600"/>
              <a:t>Laki sosiaali- ja terveydenhuollon järjestämisestä (612/2021) velvoittaa kunnalla (6 §) ja hyvinvointialueella (7 §) olevan ensisijainen vastuu hyvinvoinnin ja terveyden edistämisestä siltä osin kuin tämä tehtävä kytkeytyy organisaation muihin lakisääteisiin tehtäviin.</a:t>
            </a:r>
          </a:p>
          <a:p>
            <a:pPr marL="0" indent="0">
              <a:lnSpc>
                <a:spcPct val="100000"/>
              </a:lnSpc>
              <a:spcBef>
                <a:spcPts val="0"/>
              </a:spcBef>
              <a:buNone/>
            </a:pPr>
            <a:r>
              <a:rPr lang="fi" sz="1600"/>
              <a:t>Terveydenhuoltolain (1326/2010) luvussa 2 määritellään laajasti kunnan tehtäviä kuntalaisten terveyden edistämiseksi.</a:t>
            </a:r>
          </a:p>
          <a:p>
            <a:pPr marL="0" indent="0">
              <a:lnSpc>
                <a:spcPct val="100000"/>
              </a:lnSpc>
              <a:spcBef>
                <a:spcPts val="0"/>
              </a:spcBef>
              <a:buNone/>
            </a:pPr>
            <a:r>
              <a:rPr lang="fi" sz="1600"/>
              <a:t>Sosiaalihuoltolaissa (1301/2014) on rakenteellisen sosiaalityön käsitteen lisäksi useita vastaavia mainintoja kunnan tehtävistä.</a:t>
            </a:r>
          </a:p>
          <a:p>
            <a:pPr marL="0" indent="0">
              <a:lnSpc>
                <a:spcPct val="100000"/>
              </a:lnSpc>
              <a:spcBef>
                <a:spcPts val="0"/>
              </a:spcBef>
              <a:buNone/>
            </a:pPr>
            <a:endParaRPr lang="sv-FI" sz="1600"/>
          </a:p>
          <a:p>
            <a:pPr marL="0" indent="0">
              <a:lnSpc>
                <a:spcPct val="100000"/>
              </a:lnSpc>
              <a:spcBef>
                <a:spcPts val="0"/>
              </a:spcBef>
              <a:buNone/>
            </a:pPr>
            <a:r>
              <a:rPr lang="fi" sz="1600"/>
              <a:t>Näiden lisäksi terveyden ja hyvinvoinnin edistämistä ohjataan useissa muita hallinnonaloja koskevissa laeissa, kuten maankäyttö- ja rakennuslaissa, perusopetuslaissa, kuntien kulttuuritoiminnasta annetussa laissa, nuorisolaissa, liikuntalaissa ja elintarvikelaissa. (Lähde: Terveyden ja hyvinvoinnin laitos)</a:t>
            </a:r>
          </a:p>
          <a:p>
            <a:pPr marL="0" indent="0">
              <a:lnSpc>
                <a:spcPct val="100000"/>
              </a:lnSpc>
              <a:spcBef>
                <a:spcPts val="0"/>
              </a:spcBef>
              <a:buNone/>
            </a:pPr>
            <a:endParaRPr lang="sv-FI" sz="1600"/>
          </a:p>
          <a:p>
            <a:pPr marL="0" indent="0">
              <a:lnSpc>
                <a:spcPct val="100000"/>
              </a:lnSpc>
              <a:spcBef>
                <a:spcPts val="0"/>
              </a:spcBef>
              <a:buNone/>
            </a:pPr>
            <a:r>
              <a:rPr lang="fi" sz="1600"/>
              <a:t>Kunnan on seurattava kuntalaisten elinoloja, hyvinvointia ja terveyttä sekä niihin vaikuttavia tekijöitä alueittain ja väestöryhmittäin. Kunnassa on raportoitava kuntalaisten hyvinvoinnista ja terveydestä, niihin vaikuttavista tekijöistä sekä toteutetuista toimenpiteistä valtuustolle vuosittain. Lisäksi kunnassa on valmisteltava valtuustolle valtuustokausittain hyvinvointikertomus ja -suunnitelma edellä mainituista asioista. Tämä hyvinvointikertomus ja hyvinvointisuunnitelma toteuttavat kunnille määrätyn lakisääteisen tehtävän.</a:t>
            </a:r>
          </a:p>
        </p:txBody>
      </p:sp>
      <p:sp>
        <p:nvSpPr>
          <p:cNvPr id="6" name="Platshållare för bildnummer 5">
            <a:extLst>
              <a:ext uri="{FF2B5EF4-FFF2-40B4-BE49-F238E27FC236}">
                <a16:creationId xmlns:a16="http://schemas.microsoft.com/office/drawing/2014/main" id="{08A8A1E9-2AF0-E2C5-21BB-13B01C61A0D8}"/>
              </a:ext>
            </a:extLst>
          </p:cNvPr>
          <p:cNvSpPr>
            <a:spLocks noGrp="1"/>
          </p:cNvSpPr>
          <p:nvPr>
            <p:ph type="sldNum" sz="quarter" idx="12"/>
          </p:nvPr>
        </p:nvSpPr>
        <p:spPr/>
        <p:txBody>
          <a:bodyPr rtlCol="0"/>
          <a:lstStyle/>
          <a:p>
            <a:pPr rtl="0"/>
            <a:fld id="{31160B98-140E-4345-B1A3-2A7247C42973}" type="slidenum">
              <a:rPr lang="fi-FI" smtClean="0"/>
              <a:t>4</a:t>
            </a:fld>
            <a:endParaRPr lang="fi-FI"/>
          </a:p>
        </p:txBody>
      </p:sp>
    </p:spTree>
    <p:extLst>
      <p:ext uri="{BB962C8B-B14F-4D97-AF65-F5344CB8AC3E}">
        <p14:creationId xmlns:p14="http://schemas.microsoft.com/office/powerpoint/2010/main" val="363157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77F200C-368E-6346-CE60-DC0B21C34035}"/>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B5F0C9AD-EFC3-4545-8DF4-44F6A8182EC3}"/>
              </a:ext>
            </a:extLst>
          </p:cNvPr>
          <p:cNvSpPr>
            <a:spLocks noGrp="1"/>
          </p:cNvSpPr>
          <p:nvPr>
            <p:ph type="title"/>
          </p:nvPr>
        </p:nvSpPr>
        <p:spPr>
          <a:xfrm>
            <a:off x="560293" y="600633"/>
            <a:ext cx="11344836" cy="654424"/>
          </a:xfrm>
        </p:spPr>
        <p:txBody>
          <a:bodyPr rtlCol="0"/>
          <a:lstStyle/>
          <a:p>
            <a:pPr rtl="0"/>
            <a:r>
              <a:rPr lang="fi"/>
              <a:t>Lapset ja nuoret</a:t>
            </a:r>
            <a:endParaRPr lang="sv-FI"/>
          </a:p>
        </p:txBody>
      </p:sp>
      <p:sp>
        <p:nvSpPr>
          <p:cNvPr id="4" name="Platshållare för innehåll 3">
            <a:extLst>
              <a:ext uri="{FF2B5EF4-FFF2-40B4-BE49-F238E27FC236}">
                <a16:creationId xmlns:a16="http://schemas.microsoft.com/office/drawing/2014/main" id="{43E25E5C-5993-D633-B838-0389AE0E715F}"/>
              </a:ext>
            </a:extLst>
          </p:cNvPr>
          <p:cNvSpPr>
            <a:spLocks noGrp="1"/>
          </p:cNvSpPr>
          <p:nvPr>
            <p:ph idx="1"/>
          </p:nvPr>
        </p:nvSpPr>
        <p:spPr>
          <a:xfrm>
            <a:off x="560293" y="1335024"/>
            <a:ext cx="11344836" cy="4720635"/>
          </a:xfrm>
        </p:spPr>
        <p:txBody>
          <a:bodyPr rtlCol="0"/>
          <a:lstStyle/>
          <a:p>
            <a:pPr rtl="0"/>
            <a:r>
              <a:rPr lang="fi" sz="1900"/>
              <a:t>Voidakseen hyvin lasten on tunnettava itsensä osallisiksi ja heillä on oltava mahdollisuus vaikuttaa itseään koskeviin asioihin.</a:t>
            </a:r>
          </a:p>
          <a:p>
            <a:pPr rtl="0"/>
            <a:r>
              <a:rPr lang="fi" sz="1900"/>
              <a:t>Lasten ja nuorten on liikuttava ja nukuttava riittävästi, heidän on saatava syödä terveellistä ruokaa ja heillä on oltava rajoituksia sosiaalisen median käytössä.</a:t>
            </a:r>
          </a:p>
          <a:p>
            <a:pPr rtl="0"/>
            <a:r>
              <a:rPr lang="fi" sz="1900"/>
              <a:t>Nikotiinituotteet ovat suurin yksittäinen riippuvuuden syy. Tämä vaatii nopean puuttumisen välineitä ja tukea sekä hyvinvointialueen että kunnan toimijoille sekä oikeaa tietoa lapsille, nuorille ja vanhemmille.</a:t>
            </a:r>
          </a:p>
          <a:p>
            <a:pPr rtl="0"/>
            <a:r>
              <a:rPr lang="fi" sz="1900"/>
              <a:t>Mielenterveyden ongelmat ovat nuorilla yhä yleisempiä ja niitä esiintyy yhä nuoremmilla lapsilla. Huolta herättää varsinkin tyttöjen mielenterveys. Apua on kuitenkin saatavilla aikaisempaa paremmin.</a:t>
            </a:r>
          </a:p>
          <a:p>
            <a:pPr rtl="0"/>
            <a:r>
              <a:rPr lang="fi" sz="1900"/>
              <a:t>Myös lasten ja nuorten kokema turvattomuus, väkivallan uhka ja häirintä herättävät huolta. Lasten ja nuorten hyvinvoinnin tukeminen on meidän kaikkien asia. Se vaatii yhteistyötä perheiden, hyvinvointialueen, kunnan ja kolmannen sektorin välillä.</a:t>
            </a:r>
          </a:p>
          <a:p>
            <a:pPr rtl="0"/>
            <a:endParaRPr lang="sv-FI"/>
          </a:p>
        </p:txBody>
      </p:sp>
      <p:sp>
        <p:nvSpPr>
          <p:cNvPr id="5" name="Platshållare för sidfot 4">
            <a:extLst>
              <a:ext uri="{FF2B5EF4-FFF2-40B4-BE49-F238E27FC236}">
                <a16:creationId xmlns:a16="http://schemas.microsoft.com/office/drawing/2014/main" id="{F6698E03-D32C-AE82-CBB5-1F25F05B019B}"/>
              </a:ext>
            </a:extLst>
          </p:cNvPr>
          <p:cNvSpPr>
            <a:spLocks noGrp="1"/>
          </p:cNvSpPr>
          <p:nvPr>
            <p:ph type="ftr" sz="quarter" idx="11"/>
          </p:nvPr>
        </p:nvSpPr>
        <p:spPr>
          <a:xfrm>
            <a:off x="1510553" y="6391837"/>
            <a:ext cx="5156465" cy="242047"/>
          </a:xfrm>
        </p:spPr>
        <p:txBody>
          <a:bodyPr rtlCol="0"/>
          <a:lstStyle/>
          <a:p>
            <a:pPr rtl="0"/>
            <a:r>
              <a:rPr lang="fi" dirty="0"/>
              <a:t>Lähde: Varsinais-Suomen hyvinvointialueen Varhan hyvinvointikertomus</a:t>
            </a:r>
          </a:p>
        </p:txBody>
      </p:sp>
      <p:sp>
        <p:nvSpPr>
          <p:cNvPr id="6" name="Platshållare för bildnummer 5">
            <a:extLst>
              <a:ext uri="{FF2B5EF4-FFF2-40B4-BE49-F238E27FC236}">
                <a16:creationId xmlns:a16="http://schemas.microsoft.com/office/drawing/2014/main" id="{B79026A0-B2D1-7162-97DE-B61A44BA3E51}"/>
              </a:ext>
            </a:extLst>
          </p:cNvPr>
          <p:cNvSpPr>
            <a:spLocks noGrp="1"/>
          </p:cNvSpPr>
          <p:nvPr>
            <p:ph type="sldNum" sz="quarter" idx="12"/>
          </p:nvPr>
        </p:nvSpPr>
        <p:spPr/>
        <p:txBody>
          <a:bodyPr rtlCol="0"/>
          <a:lstStyle/>
          <a:p>
            <a:pPr rtl="0"/>
            <a:fld id="{31160B98-140E-4345-B1A3-2A7247C42973}" type="slidenum">
              <a:rPr lang="fi-FI" smtClean="0"/>
              <a:t>40</a:t>
            </a:fld>
            <a:endParaRPr lang="fi-FI"/>
          </a:p>
        </p:txBody>
      </p:sp>
    </p:spTree>
    <p:extLst>
      <p:ext uri="{BB962C8B-B14F-4D97-AF65-F5344CB8AC3E}">
        <p14:creationId xmlns:p14="http://schemas.microsoft.com/office/powerpoint/2010/main" val="400300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E240-B7DA-B5B9-4CF1-5E57B90274A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4A064BF-4EB2-802F-09D7-F2C7E5AD2E62}"/>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61370021-4B77-B8D7-6390-517B4BF68C33}"/>
              </a:ext>
            </a:extLst>
          </p:cNvPr>
          <p:cNvSpPr>
            <a:spLocks noGrp="1"/>
          </p:cNvSpPr>
          <p:nvPr>
            <p:ph type="title"/>
          </p:nvPr>
        </p:nvSpPr>
        <p:spPr>
          <a:xfrm>
            <a:off x="560293" y="600633"/>
            <a:ext cx="11344836" cy="654424"/>
          </a:xfrm>
        </p:spPr>
        <p:txBody>
          <a:bodyPr rtlCol="0"/>
          <a:lstStyle/>
          <a:p>
            <a:pPr rtl="0"/>
            <a:r>
              <a:rPr lang="fi"/>
              <a:t>Paraisten näkökulmasta</a:t>
            </a:r>
            <a:endParaRPr lang="sv-FI"/>
          </a:p>
        </p:txBody>
      </p:sp>
      <p:sp>
        <p:nvSpPr>
          <p:cNvPr id="4" name="Platshållare för innehåll 3">
            <a:extLst>
              <a:ext uri="{FF2B5EF4-FFF2-40B4-BE49-F238E27FC236}">
                <a16:creationId xmlns:a16="http://schemas.microsoft.com/office/drawing/2014/main" id="{A186C5E6-EB41-E1E3-1A10-C46B79662A13}"/>
              </a:ext>
            </a:extLst>
          </p:cNvPr>
          <p:cNvSpPr>
            <a:spLocks noGrp="1"/>
          </p:cNvSpPr>
          <p:nvPr>
            <p:ph idx="1"/>
          </p:nvPr>
        </p:nvSpPr>
        <p:spPr>
          <a:xfrm>
            <a:off x="423581" y="1508108"/>
            <a:ext cx="11344836" cy="4882641"/>
          </a:xfrm>
        </p:spPr>
        <p:txBody>
          <a:bodyPr rtlCol="0"/>
          <a:lstStyle/>
          <a:p>
            <a:r>
              <a:rPr lang="fi"/>
              <a:t>Varhaiskasvatuksessa ollaan joidenkin lasten kohdalla erittäin huolissaan koko perheen hyvinvoinnista. Perheet jaksavat viettää aikaa lastensa kanssa yhä vähemmän. Lapset voivat olla varhaiskasvatuksen toiminnassa, vaikka perheellä on lomaa; lapsilla on pitkiä päiviä varhaiskasvatuksessa, vaikka toinen vanhemmista on kotona. Lapsille tarjotaan ruutuaikaa tai harrastuksia perheen yhteisen ajan sijaan. Pidennetyt läsnäolopäivät ja -jaksot vaativat enemmän resursseja varhaiskasvatukselta.</a:t>
            </a:r>
          </a:p>
          <a:p>
            <a:pPr rtl="0"/>
            <a:r>
              <a:rPr lang="fi"/>
              <a:t>Vanhempien on yhä vaikeampi asettaa lapsilleen rajoja: rajoittaa ruutuaikaa, saada lapset mukaan yhteisille aterioille, pitää kiinni kielloista tai säännöistä, tehdä päätöksiä lapsen puolesta. On perheitä, joissa vanhempi ei pysty huolehtimaan lapsesta yksin. Tällöin molemmat vanhemmat ovat mukana hakemassa/viemässä lasta hoitopaikkaan; lapsi on kotona vain, jos molemmat vanhemmat ovat vapaalla. Tämä vaikeuttaa lasten sopeutumista ryhmään ja ryhmän arkeen. Lapsille vaaditaan yksilöllistä kohtelua. Kotien haasteet näkyvät voimakkaasti lapsiryhmissä.</a:t>
            </a:r>
          </a:p>
          <a:p>
            <a:pPr rtl="0"/>
            <a:r>
              <a:rPr lang="fi"/>
              <a:t>Ongelmat seuraavat lapsen mukana ja näkyvät myös koulussa. Lasten turvattomuus ilmenee levottomuutena ja käyttäytymisen haasteina. Lapsilla ei ole kykyä sietää haasteita, jännitystä, epävarmuutta tai epäonnistumisen pelkoa.</a:t>
            </a:r>
          </a:p>
          <a:p>
            <a:pPr rtl="0"/>
            <a:endParaRPr lang="sv-FI"/>
          </a:p>
        </p:txBody>
      </p:sp>
      <p:sp>
        <p:nvSpPr>
          <p:cNvPr id="6" name="Platshållare för bildnummer 5">
            <a:extLst>
              <a:ext uri="{FF2B5EF4-FFF2-40B4-BE49-F238E27FC236}">
                <a16:creationId xmlns:a16="http://schemas.microsoft.com/office/drawing/2014/main" id="{AC3EC43E-EA54-3524-CD5A-C2F02E9B3016}"/>
              </a:ext>
            </a:extLst>
          </p:cNvPr>
          <p:cNvSpPr>
            <a:spLocks noGrp="1"/>
          </p:cNvSpPr>
          <p:nvPr>
            <p:ph type="sldNum" sz="quarter" idx="12"/>
          </p:nvPr>
        </p:nvSpPr>
        <p:spPr/>
        <p:txBody>
          <a:bodyPr rtlCol="0"/>
          <a:lstStyle/>
          <a:p>
            <a:pPr rtl="0"/>
            <a:fld id="{31160B98-140E-4345-B1A3-2A7247C42973}" type="slidenum">
              <a:rPr lang="fi-FI" smtClean="0"/>
              <a:t>41</a:t>
            </a:fld>
            <a:endParaRPr lang="fi-FI"/>
          </a:p>
        </p:txBody>
      </p:sp>
    </p:spTree>
    <p:extLst>
      <p:ext uri="{BB962C8B-B14F-4D97-AF65-F5344CB8AC3E}">
        <p14:creationId xmlns:p14="http://schemas.microsoft.com/office/powerpoint/2010/main" val="36824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BD77-FB01-45B7-89A6-04B4501014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A737FFC-44B5-B96E-B9C7-5CDE5A91C5D5}"/>
              </a:ext>
            </a:extLst>
          </p:cNvPr>
          <p:cNvSpPr>
            <a:spLocks noGrp="1"/>
          </p:cNvSpPr>
          <p:nvPr>
            <p:ph type="sldNum" sz="quarter" idx="12"/>
          </p:nvPr>
        </p:nvSpPr>
        <p:spPr/>
        <p:txBody>
          <a:bodyPr rtlCol="0"/>
          <a:lstStyle/>
          <a:p>
            <a:pPr rtl="0"/>
            <a:fld id="{31160B98-140E-4345-B1A3-2A7247C42973}" type="slidenum">
              <a:rPr lang="fi-FI" smtClean="0"/>
              <a:t>42</a:t>
            </a:fld>
            <a:endParaRPr lang="fi-FI"/>
          </a:p>
        </p:txBody>
      </p:sp>
      <p:sp>
        <p:nvSpPr>
          <p:cNvPr id="13" name="textruta 12">
            <a:extLst>
              <a:ext uri="{FF2B5EF4-FFF2-40B4-BE49-F238E27FC236}">
                <a16:creationId xmlns:a16="http://schemas.microsoft.com/office/drawing/2014/main" id="{8B95C5AF-C95E-9AAA-250F-18D662339D4E}"/>
              </a:ext>
            </a:extLst>
          </p:cNvPr>
          <p:cNvSpPr txBox="1"/>
          <p:nvPr/>
        </p:nvSpPr>
        <p:spPr>
          <a:xfrm>
            <a:off x="363754" y="971158"/>
            <a:ext cx="5567616" cy="1684289"/>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Miksei kouluruokaa syödä? Sisäisen koulukyselyn mukaan </a:t>
            </a:r>
          </a:p>
          <a:p>
            <a:pPr marL="285750" indent="-285750" algn="l" rtl="0">
              <a:buFontTx/>
              <a:buChar char="-"/>
            </a:pPr>
            <a:r>
              <a:rPr lang="fi" sz="2000" dirty="0">
                <a:solidFill>
                  <a:schemeClr val="tx2"/>
                </a:solidFill>
                <a:latin typeface="+mj-lt"/>
              </a:rPr>
              <a:t>ruoka on pahaa</a:t>
            </a:r>
          </a:p>
          <a:p>
            <a:pPr marL="285750" indent="-285750" algn="l" rtl="0">
              <a:buFontTx/>
              <a:buChar char="-"/>
            </a:pPr>
            <a:r>
              <a:rPr lang="fi" sz="2000" dirty="0">
                <a:solidFill>
                  <a:schemeClr val="tx2"/>
                </a:solidFill>
                <a:latin typeface="+mj-lt"/>
              </a:rPr>
              <a:t>jonot ovat pitkiä</a:t>
            </a:r>
          </a:p>
          <a:p>
            <a:pPr marL="285750" indent="-285750" algn="l" rtl="0">
              <a:buFontTx/>
              <a:buChar char="-"/>
            </a:pPr>
            <a:r>
              <a:rPr lang="fi" sz="2000" dirty="0">
                <a:solidFill>
                  <a:schemeClr val="tx2"/>
                </a:solidFill>
                <a:latin typeface="+mj-lt"/>
              </a:rPr>
              <a:t>köksäntunnilla on juuri syöty.</a:t>
            </a:r>
          </a:p>
        </p:txBody>
      </p:sp>
      <p:sp>
        <p:nvSpPr>
          <p:cNvPr id="17" name="textruta 16">
            <a:extLst>
              <a:ext uri="{FF2B5EF4-FFF2-40B4-BE49-F238E27FC236}">
                <a16:creationId xmlns:a16="http://schemas.microsoft.com/office/drawing/2014/main" id="{7867E6A7-B431-6394-8FC5-ACD043CE0A75}"/>
              </a:ext>
            </a:extLst>
          </p:cNvPr>
          <p:cNvSpPr txBox="1"/>
          <p:nvPr/>
        </p:nvSpPr>
        <p:spPr>
          <a:xfrm>
            <a:off x="528383" y="114496"/>
            <a:ext cx="3082918" cy="369332"/>
          </a:xfrm>
          <a:prstGeom prst="rect">
            <a:avLst/>
          </a:prstGeom>
          <a:noFill/>
        </p:spPr>
        <p:txBody>
          <a:bodyPr wrap="square" lIns="0" tIns="0" rIns="0" bIns="0" rtlCol="0">
            <a:spAutoFit/>
          </a:bodyPr>
          <a:lstStyle/>
          <a:p>
            <a:pPr algn="l" rtl="0"/>
            <a:r>
              <a:rPr lang="fi" sz="2400" b="1" dirty="0">
                <a:solidFill>
                  <a:schemeClr val="tx2"/>
                </a:solidFill>
              </a:rPr>
              <a:t>Koululounas </a:t>
            </a:r>
            <a:endParaRPr lang="sv-FI" sz="2400" b="1" dirty="0" err="1">
              <a:solidFill>
                <a:schemeClr val="tx2"/>
              </a:solidFill>
            </a:endParaRPr>
          </a:p>
        </p:txBody>
      </p:sp>
      <p:pic>
        <p:nvPicPr>
          <p:cNvPr id="4" name="Bildobjekt 3" descr="En bild som visar text, linje, skärmbild, Graf&#10;&#10;AI-genererat innehåll kan vara felaktigt.">
            <a:extLst>
              <a:ext uri="{FF2B5EF4-FFF2-40B4-BE49-F238E27FC236}">
                <a16:creationId xmlns:a16="http://schemas.microsoft.com/office/drawing/2014/main" id="{BEFE27D0-C241-FE4A-CFEE-34C3BF218AAF}"/>
              </a:ext>
            </a:extLst>
          </p:cNvPr>
          <p:cNvPicPr>
            <a:picLocks noChangeAspect="1"/>
          </p:cNvPicPr>
          <p:nvPr/>
        </p:nvPicPr>
        <p:blipFill>
          <a:blip r:embed="rId2"/>
          <a:stretch>
            <a:fillRect/>
          </a:stretch>
        </p:blipFill>
        <p:spPr>
          <a:xfrm>
            <a:off x="6260631" y="621339"/>
            <a:ext cx="5644497" cy="2999316"/>
          </a:xfrm>
          <a:prstGeom prst="rect">
            <a:avLst/>
          </a:prstGeom>
        </p:spPr>
      </p:pic>
      <p:pic>
        <p:nvPicPr>
          <p:cNvPr id="8" name="Bildobjekt 7" descr="En bild som visar text, linje, Graf, skärmbild&#10;&#10;AI-genererat innehåll kan vara felaktigt.">
            <a:extLst>
              <a:ext uri="{FF2B5EF4-FFF2-40B4-BE49-F238E27FC236}">
                <a16:creationId xmlns:a16="http://schemas.microsoft.com/office/drawing/2014/main" id="{A6ADCEB2-DF4A-94E8-64EC-9AE94C0A316E}"/>
              </a:ext>
            </a:extLst>
          </p:cNvPr>
          <p:cNvPicPr>
            <a:picLocks noChangeAspect="1"/>
          </p:cNvPicPr>
          <p:nvPr/>
        </p:nvPicPr>
        <p:blipFill>
          <a:blip r:embed="rId3"/>
          <a:stretch>
            <a:fillRect/>
          </a:stretch>
        </p:blipFill>
        <p:spPr>
          <a:xfrm>
            <a:off x="417548" y="3065249"/>
            <a:ext cx="5620147" cy="2999316"/>
          </a:xfrm>
          <a:prstGeom prst="rect">
            <a:avLst/>
          </a:prstGeom>
        </p:spPr>
      </p:pic>
      <p:sp>
        <p:nvSpPr>
          <p:cNvPr id="2" name="textruta 1">
            <a:extLst>
              <a:ext uri="{FF2B5EF4-FFF2-40B4-BE49-F238E27FC236}">
                <a16:creationId xmlns:a16="http://schemas.microsoft.com/office/drawing/2014/main" id="{636336A0-6B4C-40E8-E69C-91E05FB0ED71}"/>
              </a:ext>
            </a:extLst>
          </p:cNvPr>
          <p:cNvSpPr txBox="1"/>
          <p:nvPr/>
        </p:nvSpPr>
        <p:spPr>
          <a:xfrm>
            <a:off x="6299071" y="4214109"/>
            <a:ext cx="5567616" cy="1684289"/>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Kaveriporukan puhetapa voi vaikuttaa siihen, mitä kouluruoasta ajatellaan ja miten lounasta päätetään koulussa syödä. Oppilaat saavat esittää toiveita ja vaikuttaa, kun ruokalistaa uudistetaan.</a:t>
            </a:r>
            <a:endParaRPr lang="en-US" sz="2000" dirty="0">
              <a:solidFill>
                <a:schemeClr val="tx2"/>
              </a:solidFill>
              <a:latin typeface="+mj-lt"/>
            </a:endParaRPr>
          </a:p>
        </p:txBody>
      </p:sp>
    </p:spTree>
    <p:extLst>
      <p:ext uri="{BB962C8B-B14F-4D97-AF65-F5344CB8AC3E}">
        <p14:creationId xmlns:p14="http://schemas.microsoft.com/office/powerpoint/2010/main" val="2487632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6EF0-8026-89F4-F0BB-C49224D4A44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14FCB-B399-427C-271B-6F7F3C2FB0E1}"/>
              </a:ext>
            </a:extLst>
          </p:cNvPr>
          <p:cNvSpPr>
            <a:spLocks noGrp="1"/>
          </p:cNvSpPr>
          <p:nvPr>
            <p:ph type="sldNum" sz="quarter" idx="12"/>
          </p:nvPr>
        </p:nvSpPr>
        <p:spPr/>
        <p:txBody>
          <a:bodyPr rtlCol="0"/>
          <a:lstStyle/>
          <a:p>
            <a:pPr rtl="0"/>
            <a:fld id="{31160B98-140E-4345-B1A3-2A7247C42973}" type="slidenum">
              <a:rPr lang="fi-FI" smtClean="0"/>
              <a:t>43</a:t>
            </a:fld>
            <a:endParaRPr lang="fi-FI"/>
          </a:p>
        </p:txBody>
      </p:sp>
      <p:sp>
        <p:nvSpPr>
          <p:cNvPr id="13" name="textruta 12">
            <a:extLst>
              <a:ext uri="{FF2B5EF4-FFF2-40B4-BE49-F238E27FC236}">
                <a16:creationId xmlns:a16="http://schemas.microsoft.com/office/drawing/2014/main" id="{2B7319E8-7F52-DDA9-788C-AEC1E34852BE}"/>
              </a:ext>
            </a:extLst>
          </p:cNvPr>
          <p:cNvSpPr txBox="1"/>
          <p:nvPr/>
        </p:nvSpPr>
        <p:spPr>
          <a:xfrm>
            <a:off x="286870" y="775443"/>
            <a:ext cx="5905585" cy="1684289"/>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Kouluterveyskyselyn mukaan nuorten liikkuminen on lisääntynyt. Ongelmana on se, että osa nuorista liikkuu, mutta kasvava joukko nuoria on fyysisesti huonossa kunnossa. Jotkut vuosiluokat liikkuvat, toiset eivät.</a:t>
            </a:r>
          </a:p>
        </p:txBody>
      </p:sp>
      <p:sp>
        <p:nvSpPr>
          <p:cNvPr id="17" name="textruta 16">
            <a:extLst>
              <a:ext uri="{FF2B5EF4-FFF2-40B4-BE49-F238E27FC236}">
                <a16:creationId xmlns:a16="http://schemas.microsoft.com/office/drawing/2014/main" id="{D589D41D-9415-1ED8-751A-FF5BB707AEAE}"/>
              </a:ext>
            </a:extLst>
          </p:cNvPr>
          <p:cNvSpPr txBox="1"/>
          <p:nvPr/>
        </p:nvSpPr>
        <p:spPr>
          <a:xfrm>
            <a:off x="528383" y="114496"/>
            <a:ext cx="2538090" cy="369332"/>
          </a:xfrm>
          <a:prstGeom prst="rect">
            <a:avLst/>
          </a:prstGeom>
          <a:noFill/>
        </p:spPr>
        <p:txBody>
          <a:bodyPr wrap="square" lIns="0" tIns="0" rIns="0" bIns="0" rtlCol="0">
            <a:spAutoFit/>
          </a:bodyPr>
          <a:lstStyle/>
          <a:p>
            <a:pPr algn="l" rtl="0"/>
            <a:r>
              <a:rPr lang="fi" sz="2400" b="1">
                <a:solidFill>
                  <a:schemeClr val="tx2"/>
                </a:solidFill>
              </a:rPr>
              <a:t>Liikkuminen </a:t>
            </a:r>
            <a:endParaRPr lang="sv-FI" sz="2400" b="1" dirty="0" err="1">
              <a:solidFill>
                <a:schemeClr val="tx2"/>
              </a:solidFill>
            </a:endParaRPr>
          </a:p>
        </p:txBody>
      </p:sp>
      <p:pic>
        <p:nvPicPr>
          <p:cNvPr id="7" name="Bildobjekt 6" descr="En bild som visar text, linje, Graf, skärmbild&#10;&#10;AI-genererat innehåll kan vara felaktigt.">
            <a:extLst>
              <a:ext uri="{FF2B5EF4-FFF2-40B4-BE49-F238E27FC236}">
                <a16:creationId xmlns:a16="http://schemas.microsoft.com/office/drawing/2014/main" id="{8BA3DE04-221D-11CD-B03D-FC1CC3C34DCF}"/>
              </a:ext>
            </a:extLst>
          </p:cNvPr>
          <p:cNvPicPr>
            <a:picLocks noChangeAspect="1"/>
          </p:cNvPicPr>
          <p:nvPr/>
        </p:nvPicPr>
        <p:blipFill>
          <a:blip r:embed="rId2"/>
          <a:stretch>
            <a:fillRect/>
          </a:stretch>
        </p:blipFill>
        <p:spPr>
          <a:xfrm>
            <a:off x="276449" y="2551477"/>
            <a:ext cx="5819551" cy="3068759"/>
          </a:xfrm>
          <a:prstGeom prst="rect">
            <a:avLst/>
          </a:prstGeom>
        </p:spPr>
      </p:pic>
      <p:pic>
        <p:nvPicPr>
          <p:cNvPr id="10" name="Bildobjekt 9" descr="En bild som visar text, linje, skärmbild, Graf&#10;&#10;AI-genererat innehåll kan vara felaktigt.">
            <a:extLst>
              <a:ext uri="{FF2B5EF4-FFF2-40B4-BE49-F238E27FC236}">
                <a16:creationId xmlns:a16="http://schemas.microsoft.com/office/drawing/2014/main" id="{54C69D65-5E5B-0044-3839-784388A9EB0A}"/>
              </a:ext>
            </a:extLst>
          </p:cNvPr>
          <p:cNvPicPr>
            <a:picLocks noChangeAspect="1"/>
          </p:cNvPicPr>
          <p:nvPr/>
        </p:nvPicPr>
        <p:blipFill>
          <a:blip r:embed="rId3"/>
          <a:stretch>
            <a:fillRect/>
          </a:stretch>
        </p:blipFill>
        <p:spPr>
          <a:xfrm>
            <a:off x="6485296" y="546538"/>
            <a:ext cx="5272595" cy="2794948"/>
          </a:xfrm>
          <a:prstGeom prst="rect">
            <a:avLst/>
          </a:prstGeom>
        </p:spPr>
      </p:pic>
      <p:pic>
        <p:nvPicPr>
          <p:cNvPr id="12" name="Bildobjekt 11" descr="En bild som visar text, linje, skärmbild, Graf&#10;&#10;AI-genererat innehåll kan vara felaktigt.">
            <a:extLst>
              <a:ext uri="{FF2B5EF4-FFF2-40B4-BE49-F238E27FC236}">
                <a16:creationId xmlns:a16="http://schemas.microsoft.com/office/drawing/2014/main" id="{C7E557F4-37F0-1370-A8BD-1B2DAFFCC55C}"/>
              </a:ext>
            </a:extLst>
          </p:cNvPr>
          <p:cNvPicPr>
            <a:picLocks noChangeAspect="1"/>
          </p:cNvPicPr>
          <p:nvPr/>
        </p:nvPicPr>
        <p:blipFill>
          <a:blip r:embed="rId4"/>
          <a:stretch>
            <a:fillRect/>
          </a:stretch>
        </p:blipFill>
        <p:spPr>
          <a:xfrm>
            <a:off x="6485296" y="3429000"/>
            <a:ext cx="5272594" cy="2787808"/>
          </a:xfrm>
          <a:prstGeom prst="rect">
            <a:avLst/>
          </a:prstGeom>
        </p:spPr>
      </p:pic>
    </p:spTree>
    <p:extLst>
      <p:ext uri="{BB962C8B-B14F-4D97-AF65-F5344CB8AC3E}">
        <p14:creationId xmlns:p14="http://schemas.microsoft.com/office/powerpoint/2010/main" val="2804909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1EF07-857E-69C2-89D6-8B610D270B4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AEB27E9-237A-FAC0-8E53-47AAF683557E}"/>
              </a:ext>
            </a:extLst>
          </p:cNvPr>
          <p:cNvSpPr>
            <a:spLocks noGrp="1"/>
          </p:cNvSpPr>
          <p:nvPr>
            <p:ph type="sldNum" sz="quarter" idx="12"/>
          </p:nvPr>
        </p:nvSpPr>
        <p:spPr/>
        <p:txBody>
          <a:bodyPr rtlCol="0"/>
          <a:lstStyle/>
          <a:p>
            <a:pPr rtl="0"/>
            <a:fld id="{31160B98-140E-4345-B1A3-2A7247C42973}" type="slidenum">
              <a:rPr lang="fi-FI" smtClean="0"/>
              <a:t>44</a:t>
            </a:fld>
            <a:endParaRPr lang="fi-FI"/>
          </a:p>
        </p:txBody>
      </p:sp>
      <p:sp>
        <p:nvSpPr>
          <p:cNvPr id="13" name="textruta 12">
            <a:extLst>
              <a:ext uri="{FF2B5EF4-FFF2-40B4-BE49-F238E27FC236}">
                <a16:creationId xmlns:a16="http://schemas.microsoft.com/office/drawing/2014/main" id="{B0DE1636-85AB-189C-D53B-6DE44E1304ED}"/>
              </a:ext>
            </a:extLst>
          </p:cNvPr>
          <p:cNvSpPr txBox="1"/>
          <p:nvPr/>
        </p:nvSpPr>
        <p:spPr>
          <a:xfrm>
            <a:off x="286871" y="775444"/>
            <a:ext cx="5809129" cy="1068736"/>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Käyttö lisääntyy huolestuttavaa vauhtia. Sähkösavukkeita poltetaan koulun vessoissa, nikotiinipusseja on koulun lattioilla.</a:t>
            </a:r>
            <a:endParaRPr lang="en-US" sz="2000" dirty="0">
              <a:solidFill>
                <a:schemeClr val="tx2"/>
              </a:solidFill>
              <a:latin typeface="+mj-lt"/>
            </a:endParaRPr>
          </a:p>
        </p:txBody>
      </p:sp>
      <p:sp>
        <p:nvSpPr>
          <p:cNvPr id="17" name="textruta 16">
            <a:extLst>
              <a:ext uri="{FF2B5EF4-FFF2-40B4-BE49-F238E27FC236}">
                <a16:creationId xmlns:a16="http://schemas.microsoft.com/office/drawing/2014/main" id="{A2CD184A-1B47-300B-DCEA-280885838DD4}"/>
              </a:ext>
            </a:extLst>
          </p:cNvPr>
          <p:cNvSpPr txBox="1"/>
          <p:nvPr/>
        </p:nvSpPr>
        <p:spPr>
          <a:xfrm>
            <a:off x="528381" y="114496"/>
            <a:ext cx="9548491" cy="376982"/>
          </a:xfrm>
          <a:prstGeom prst="rect">
            <a:avLst/>
          </a:prstGeom>
          <a:noFill/>
        </p:spPr>
        <p:txBody>
          <a:bodyPr wrap="square" lIns="0" tIns="0" rIns="0" bIns="0" rtlCol="0">
            <a:spAutoFit/>
          </a:bodyPr>
          <a:lstStyle/>
          <a:p>
            <a:pPr algn="l" rtl="0"/>
            <a:r>
              <a:rPr lang="fi" sz="2400" b="1">
                <a:solidFill>
                  <a:schemeClr val="tx2"/>
                </a:solidFill>
              </a:rPr>
              <a:t>Tupakkatuotteiden käyttö nuorten keskuudessa </a:t>
            </a:r>
            <a:endParaRPr lang="sv-FI" sz="2400" b="1" dirty="0" err="1">
              <a:solidFill>
                <a:schemeClr val="tx2"/>
              </a:solidFill>
            </a:endParaRPr>
          </a:p>
        </p:txBody>
      </p:sp>
      <p:pic>
        <p:nvPicPr>
          <p:cNvPr id="8" name="Bildobjekt 7" descr="En bild som visar text, linje, Graf, skärmbild&#10;&#10;AI-genererat innehåll kan vara felaktigt.">
            <a:extLst>
              <a:ext uri="{FF2B5EF4-FFF2-40B4-BE49-F238E27FC236}">
                <a16:creationId xmlns:a16="http://schemas.microsoft.com/office/drawing/2014/main" id="{40077AD6-3399-6C83-417E-6E12B66F79FF}"/>
              </a:ext>
            </a:extLst>
          </p:cNvPr>
          <p:cNvPicPr>
            <a:picLocks noChangeAspect="1"/>
          </p:cNvPicPr>
          <p:nvPr/>
        </p:nvPicPr>
        <p:blipFill>
          <a:blip r:embed="rId2"/>
          <a:stretch>
            <a:fillRect/>
          </a:stretch>
        </p:blipFill>
        <p:spPr>
          <a:xfrm>
            <a:off x="369998" y="2694970"/>
            <a:ext cx="5892256" cy="3123879"/>
          </a:xfrm>
          <a:prstGeom prst="rect">
            <a:avLst/>
          </a:prstGeom>
        </p:spPr>
      </p:pic>
      <p:pic>
        <p:nvPicPr>
          <p:cNvPr id="11" name="Bildobjekt 10" descr="En bild som visar text, linje, Graf, skärmbild&#10;&#10;AI-genererat innehåll kan vara felaktigt.">
            <a:extLst>
              <a:ext uri="{FF2B5EF4-FFF2-40B4-BE49-F238E27FC236}">
                <a16:creationId xmlns:a16="http://schemas.microsoft.com/office/drawing/2014/main" id="{0EDE9F36-E82E-CB33-2F3F-BB8E30917067}"/>
              </a:ext>
            </a:extLst>
          </p:cNvPr>
          <p:cNvPicPr>
            <a:picLocks noChangeAspect="1"/>
          </p:cNvPicPr>
          <p:nvPr/>
        </p:nvPicPr>
        <p:blipFill>
          <a:blip r:embed="rId3"/>
          <a:stretch>
            <a:fillRect/>
          </a:stretch>
        </p:blipFill>
        <p:spPr>
          <a:xfrm>
            <a:off x="6519472" y="541721"/>
            <a:ext cx="5314681" cy="2810453"/>
          </a:xfrm>
          <a:prstGeom prst="rect">
            <a:avLst/>
          </a:prstGeom>
        </p:spPr>
      </p:pic>
      <p:pic>
        <p:nvPicPr>
          <p:cNvPr id="15" name="Bildobjekt 14" descr="En bild som visar text, linje, skärmbild, Graf&#10;&#10;AI-genererat innehåll kan vara felaktigt.">
            <a:extLst>
              <a:ext uri="{FF2B5EF4-FFF2-40B4-BE49-F238E27FC236}">
                <a16:creationId xmlns:a16="http://schemas.microsoft.com/office/drawing/2014/main" id="{7C1EDF27-31BF-3FCE-3158-0A1C397BE8B9}"/>
              </a:ext>
            </a:extLst>
          </p:cNvPr>
          <p:cNvPicPr>
            <a:picLocks noChangeAspect="1"/>
          </p:cNvPicPr>
          <p:nvPr/>
        </p:nvPicPr>
        <p:blipFill>
          <a:blip r:embed="rId4"/>
          <a:stretch>
            <a:fillRect/>
          </a:stretch>
        </p:blipFill>
        <p:spPr>
          <a:xfrm>
            <a:off x="6519472" y="3402417"/>
            <a:ext cx="5302530" cy="2793298"/>
          </a:xfrm>
          <a:prstGeom prst="rect">
            <a:avLst/>
          </a:prstGeom>
        </p:spPr>
      </p:pic>
    </p:spTree>
    <p:extLst>
      <p:ext uri="{BB962C8B-B14F-4D97-AF65-F5344CB8AC3E}">
        <p14:creationId xmlns:p14="http://schemas.microsoft.com/office/powerpoint/2010/main" val="170026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37A4-D7BB-B5CB-0C6D-1D3AE30C53C1}"/>
            </a:ext>
          </a:extLst>
        </p:cNvPr>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E5720F9F-737E-324C-90FA-097B52B56740}"/>
              </a:ext>
            </a:extLst>
          </p:cNvPr>
          <p:cNvSpPr>
            <a:spLocks noGrp="1"/>
          </p:cNvSpPr>
          <p:nvPr>
            <p:ph type="ftr" sz="quarter" idx="11"/>
          </p:nvPr>
        </p:nvSpPr>
        <p:spPr/>
        <p:txBody>
          <a:bodyPr rtlCol="0"/>
          <a:lstStyle/>
          <a:p>
            <a:pPr rtl="0"/>
            <a:r>
              <a:rPr lang="fi"/>
              <a:t>Esityksen nimi lorem ipsum dolor</a:t>
            </a:r>
          </a:p>
        </p:txBody>
      </p:sp>
      <p:sp>
        <p:nvSpPr>
          <p:cNvPr id="6" name="Platshållare för bildnummer 5">
            <a:extLst>
              <a:ext uri="{FF2B5EF4-FFF2-40B4-BE49-F238E27FC236}">
                <a16:creationId xmlns:a16="http://schemas.microsoft.com/office/drawing/2014/main" id="{789C4E7B-CD8E-0AFE-4A49-B0F1EDDC9025}"/>
              </a:ext>
            </a:extLst>
          </p:cNvPr>
          <p:cNvSpPr>
            <a:spLocks noGrp="1"/>
          </p:cNvSpPr>
          <p:nvPr>
            <p:ph type="sldNum" sz="quarter" idx="12"/>
          </p:nvPr>
        </p:nvSpPr>
        <p:spPr/>
        <p:txBody>
          <a:bodyPr rtlCol="0"/>
          <a:lstStyle/>
          <a:p>
            <a:pPr rtl="0"/>
            <a:fld id="{31160B98-140E-4345-B1A3-2A7247C42973}" type="slidenum">
              <a:rPr lang="fi-FI" smtClean="0"/>
              <a:t>45</a:t>
            </a:fld>
            <a:endParaRPr lang="fi-FI"/>
          </a:p>
        </p:txBody>
      </p:sp>
      <p:sp>
        <p:nvSpPr>
          <p:cNvPr id="13" name="textruta 12">
            <a:extLst>
              <a:ext uri="{FF2B5EF4-FFF2-40B4-BE49-F238E27FC236}">
                <a16:creationId xmlns:a16="http://schemas.microsoft.com/office/drawing/2014/main" id="{6D31E03A-A44D-0845-86CB-12DC3B616E2D}"/>
              </a:ext>
            </a:extLst>
          </p:cNvPr>
          <p:cNvSpPr txBox="1"/>
          <p:nvPr/>
        </p:nvSpPr>
        <p:spPr>
          <a:xfrm>
            <a:off x="286871" y="610191"/>
            <a:ext cx="11386016" cy="454680"/>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sz="2000" dirty="0">
                <a:solidFill>
                  <a:schemeClr val="tx2"/>
                </a:solidFill>
                <a:latin typeface="+mj-lt"/>
              </a:rPr>
              <a:t>Luvut </a:t>
            </a:r>
            <a:r>
              <a:rPr lang="fi" sz="2000">
                <a:solidFill>
                  <a:schemeClr val="tx2"/>
                </a:solidFill>
                <a:latin typeface="+mj-lt"/>
              </a:rPr>
              <a:t>ovat korkeammat </a:t>
            </a:r>
            <a:r>
              <a:rPr lang="fi" sz="2000" dirty="0">
                <a:solidFill>
                  <a:schemeClr val="tx2"/>
                </a:solidFill>
                <a:latin typeface="+mj-lt"/>
              </a:rPr>
              <a:t>kuin hyvinvointialueella ja koko Suomessa keskimäärin.</a:t>
            </a:r>
            <a:endParaRPr lang="en-US" sz="2000" dirty="0">
              <a:solidFill>
                <a:schemeClr val="tx2"/>
              </a:solidFill>
              <a:latin typeface="+mj-lt"/>
            </a:endParaRPr>
          </a:p>
        </p:txBody>
      </p:sp>
      <p:sp>
        <p:nvSpPr>
          <p:cNvPr id="17" name="textruta 16">
            <a:extLst>
              <a:ext uri="{FF2B5EF4-FFF2-40B4-BE49-F238E27FC236}">
                <a16:creationId xmlns:a16="http://schemas.microsoft.com/office/drawing/2014/main" id="{E6AAC9DB-8ECB-FDF8-AE3E-6095D6660219}"/>
              </a:ext>
            </a:extLst>
          </p:cNvPr>
          <p:cNvSpPr txBox="1"/>
          <p:nvPr/>
        </p:nvSpPr>
        <p:spPr>
          <a:xfrm>
            <a:off x="528381" y="114495"/>
            <a:ext cx="8791110" cy="369332"/>
          </a:xfrm>
          <a:prstGeom prst="rect">
            <a:avLst/>
          </a:prstGeom>
          <a:noFill/>
        </p:spPr>
        <p:txBody>
          <a:bodyPr wrap="square" lIns="0" tIns="0" rIns="0" bIns="0" rtlCol="0">
            <a:spAutoFit/>
          </a:bodyPr>
          <a:lstStyle/>
          <a:p>
            <a:pPr algn="l" rtl="0"/>
            <a:r>
              <a:rPr lang="fi" sz="2400" b="1">
                <a:solidFill>
                  <a:schemeClr val="tx2"/>
                </a:solidFill>
              </a:rPr>
              <a:t>Alkoholinkäyttö ja rahapelit nuorten keskuudessa </a:t>
            </a:r>
            <a:endParaRPr lang="sv-FI" sz="2400" b="1" dirty="0" err="1">
              <a:solidFill>
                <a:schemeClr val="tx2"/>
              </a:solidFill>
            </a:endParaRPr>
          </a:p>
        </p:txBody>
      </p:sp>
      <p:pic>
        <p:nvPicPr>
          <p:cNvPr id="7" name="Bildobjekt 6" descr="En bild som visar text, linje, skärmbild, Graf&#10;&#10;AI-genererat innehåll kan vara felaktigt.">
            <a:extLst>
              <a:ext uri="{FF2B5EF4-FFF2-40B4-BE49-F238E27FC236}">
                <a16:creationId xmlns:a16="http://schemas.microsoft.com/office/drawing/2014/main" id="{C285B4F4-BDC1-7009-021D-5905B2026475}"/>
              </a:ext>
            </a:extLst>
          </p:cNvPr>
          <p:cNvPicPr>
            <a:picLocks noChangeAspect="1"/>
          </p:cNvPicPr>
          <p:nvPr/>
        </p:nvPicPr>
        <p:blipFill>
          <a:blip r:embed="rId2"/>
          <a:stretch>
            <a:fillRect/>
          </a:stretch>
        </p:blipFill>
        <p:spPr>
          <a:xfrm>
            <a:off x="835727" y="1281112"/>
            <a:ext cx="4894839" cy="2582862"/>
          </a:xfrm>
          <a:prstGeom prst="rect">
            <a:avLst/>
          </a:prstGeom>
        </p:spPr>
      </p:pic>
      <p:pic>
        <p:nvPicPr>
          <p:cNvPr id="10" name="Bildobjekt 9" descr="En bild som visar text, linje, Graf, skärmbild&#10;&#10;AI-genererat innehåll kan vara felaktigt.">
            <a:extLst>
              <a:ext uri="{FF2B5EF4-FFF2-40B4-BE49-F238E27FC236}">
                <a16:creationId xmlns:a16="http://schemas.microsoft.com/office/drawing/2014/main" id="{6A41D0D7-A6B9-91CA-D4F3-98CC7225F87C}"/>
              </a:ext>
            </a:extLst>
          </p:cNvPr>
          <p:cNvPicPr>
            <a:picLocks noChangeAspect="1"/>
          </p:cNvPicPr>
          <p:nvPr/>
        </p:nvPicPr>
        <p:blipFill>
          <a:blip r:embed="rId3"/>
          <a:stretch>
            <a:fillRect/>
          </a:stretch>
        </p:blipFill>
        <p:spPr>
          <a:xfrm>
            <a:off x="6615671" y="1281112"/>
            <a:ext cx="5057217" cy="2661694"/>
          </a:xfrm>
          <a:prstGeom prst="rect">
            <a:avLst/>
          </a:prstGeom>
        </p:spPr>
      </p:pic>
      <p:pic>
        <p:nvPicPr>
          <p:cNvPr id="14" name="Bildobjekt 13" descr="En bild som visar text, linje, skärmbild, Graf&#10;&#10;AI-genererat innehåll kan vara felaktigt.">
            <a:extLst>
              <a:ext uri="{FF2B5EF4-FFF2-40B4-BE49-F238E27FC236}">
                <a16:creationId xmlns:a16="http://schemas.microsoft.com/office/drawing/2014/main" id="{75B207D7-C762-C465-B180-7A463F05AE26}"/>
              </a:ext>
            </a:extLst>
          </p:cNvPr>
          <p:cNvPicPr>
            <a:picLocks noChangeAspect="1"/>
          </p:cNvPicPr>
          <p:nvPr/>
        </p:nvPicPr>
        <p:blipFill>
          <a:blip r:embed="rId4"/>
          <a:stretch>
            <a:fillRect/>
          </a:stretch>
        </p:blipFill>
        <p:spPr>
          <a:xfrm>
            <a:off x="846628" y="3998174"/>
            <a:ext cx="4873035" cy="2577628"/>
          </a:xfrm>
          <a:prstGeom prst="rect">
            <a:avLst/>
          </a:prstGeom>
        </p:spPr>
      </p:pic>
      <p:pic>
        <p:nvPicPr>
          <p:cNvPr id="18" name="Bildobjekt 17" descr="En bild som visar text, linje, skärmbild, Graf&#10;&#10;AI-genererat innehåll kan vara felaktigt.">
            <a:extLst>
              <a:ext uri="{FF2B5EF4-FFF2-40B4-BE49-F238E27FC236}">
                <a16:creationId xmlns:a16="http://schemas.microsoft.com/office/drawing/2014/main" id="{86D384D2-A17B-A3FC-E352-155A222D7CD9}"/>
              </a:ext>
            </a:extLst>
          </p:cNvPr>
          <p:cNvPicPr>
            <a:picLocks noChangeAspect="1"/>
          </p:cNvPicPr>
          <p:nvPr/>
        </p:nvPicPr>
        <p:blipFill>
          <a:blip r:embed="rId5"/>
          <a:stretch>
            <a:fillRect/>
          </a:stretch>
        </p:blipFill>
        <p:spPr>
          <a:xfrm>
            <a:off x="6615670" y="3998174"/>
            <a:ext cx="5057217" cy="2668545"/>
          </a:xfrm>
          <a:prstGeom prst="rect">
            <a:avLst/>
          </a:prstGeom>
        </p:spPr>
      </p:pic>
    </p:spTree>
    <p:extLst>
      <p:ext uri="{BB962C8B-B14F-4D97-AF65-F5344CB8AC3E}">
        <p14:creationId xmlns:p14="http://schemas.microsoft.com/office/powerpoint/2010/main" val="107538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24CD-6068-D5F2-BE22-859879CE800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9F98699-AF76-8E45-5A62-09C08AA25A68}"/>
              </a:ext>
            </a:extLst>
          </p:cNvPr>
          <p:cNvSpPr>
            <a:spLocks noGrp="1"/>
          </p:cNvSpPr>
          <p:nvPr>
            <p:ph type="sldNum" sz="quarter" idx="12"/>
          </p:nvPr>
        </p:nvSpPr>
        <p:spPr/>
        <p:txBody>
          <a:bodyPr rtlCol="0"/>
          <a:lstStyle/>
          <a:p>
            <a:pPr rtl="0"/>
            <a:fld id="{31160B98-140E-4345-B1A3-2A7247C42973}" type="slidenum">
              <a:rPr lang="fi-FI" smtClean="0"/>
              <a:t>46</a:t>
            </a:fld>
            <a:endParaRPr lang="fi-FI"/>
          </a:p>
        </p:txBody>
      </p:sp>
      <p:sp>
        <p:nvSpPr>
          <p:cNvPr id="13" name="textruta 12">
            <a:extLst>
              <a:ext uri="{FF2B5EF4-FFF2-40B4-BE49-F238E27FC236}">
                <a16:creationId xmlns:a16="http://schemas.microsoft.com/office/drawing/2014/main" id="{0048D02D-EDB8-C18C-5093-661D3F9F074E}"/>
              </a:ext>
            </a:extLst>
          </p:cNvPr>
          <p:cNvSpPr txBox="1"/>
          <p:nvPr/>
        </p:nvSpPr>
        <p:spPr>
          <a:xfrm>
            <a:off x="0" y="560318"/>
            <a:ext cx="12192000" cy="699404"/>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algn="l" rtl="0"/>
            <a:r>
              <a:rPr lang="fi" dirty="0">
                <a:solidFill>
                  <a:schemeClr val="tx2"/>
                </a:solidFill>
                <a:latin typeface="+mj-lt"/>
              </a:rPr>
              <a:t>Vain 7 prosenttia lukion oppilaista ja 10 prosenttia 8. ja 9. luokan oppilaista on kokenut mielenterveytensä positiiviseksi tutkimuksen aikana. Noin 20 prosenttia molemmista ryhmistä kokee ahdistuneisuutta. Yksinäisyys näkyy koulun arjessa.</a:t>
            </a:r>
          </a:p>
        </p:txBody>
      </p:sp>
      <p:sp>
        <p:nvSpPr>
          <p:cNvPr id="17" name="textruta 16">
            <a:extLst>
              <a:ext uri="{FF2B5EF4-FFF2-40B4-BE49-F238E27FC236}">
                <a16:creationId xmlns:a16="http://schemas.microsoft.com/office/drawing/2014/main" id="{2142A77C-73C9-FA57-251C-5EA1AD395A3C}"/>
              </a:ext>
            </a:extLst>
          </p:cNvPr>
          <p:cNvSpPr txBox="1"/>
          <p:nvPr/>
        </p:nvSpPr>
        <p:spPr>
          <a:xfrm>
            <a:off x="528381" y="114495"/>
            <a:ext cx="8791110" cy="369332"/>
          </a:xfrm>
          <a:prstGeom prst="rect">
            <a:avLst/>
          </a:prstGeom>
          <a:noFill/>
        </p:spPr>
        <p:txBody>
          <a:bodyPr wrap="square" lIns="0" tIns="0" rIns="0" bIns="0" rtlCol="0">
            <a:spAutoFit/>
          </a:bodyPr>
          <a:lstStyle/>
          <a:p>
            <a:pPr algn="l" rtl="0"/>
            <a:r>
              <a:rPr lang="fi" sz="2400" b="1">
                <a:solidFill>
                  <a:schemeClr val="tx2"/>
                </a:solidFill>
              </a:rPr>
              <a:t>Mielenterveys</a:t>
            </a:r>
            <a:endParaRPr lang="sv-FI" sz="2400" b="1" dirty="0" err="1">
              <a:solidFill>
                <a:schemeClr val="tx2"/>
              </a:solidFill>
            </a:endParaRPr>
          </a:p>
        </p:txBody>
      </p:sp>
      <p:pic>
        <p:nvPicPr>
          <p:cNvPr id="3" name="Bildobjekt 2" descr="En bild som visar text, linje, Graf, skärmbild&#10;&#10;AI-genererat innehåll kan vara felaktigt.">
            <a:extLst>
              <a:ext uri="{FF2B5EF4-FFF2-40B4-BE49-F238E27FC236}">
                <a16:creationId xmlns:a16="http://schemas.microsoft.com/office/drawing/2014/main" id="{AFBCD3B0-E6D4-C110-AFC5-295BF8BDBE6A}"/>
              </a:ext>
            </a:extLst>
          </p:cNvPr>
          <p:cNvPicPr>
            <a:picLocks noChangeAspect="1"/>
          </p:cNvPicPr>
          <p:nvPr/>
        </p:nvPicPr>
        <p:blipFill>
          <a:blip r:embed="rId2"/>
          <a:stretch>
            <a:fillRect/>
          </a:stretch>
        </p:blipFill>
        <p:spPr>
          <a:xfrm>
            <a:off x="846628" y="1281112"/>
            <a:ext cx="4879976" cy="2577628"/>
          </a:xfrm>
          <a:prstGeom prst="rect">
            <a:avLst/>
          </a:prstGeom>
        </p:spPr>
      </p:pic>
      <p:pic>
        <p:nvPicPr>
          <p:cNvPr id="8" name="Bildobjekt 7" descr="En bild som visar text, linje, Graf, skärmbild&#10;&#10;AI-genererat innehåll kan vara felaktigt.">
            <a:extLst>
              <a:ext uri="{FF2B5EF4-FFF2-40B4-BE49-F238E27FC236}">
                <a16:creationId xmlns:a16="http://schemas.microsoft.com/office/drawing/2014/main" id="{F498C65C-7B18-C7A1-4137-66785E9AC6A4}"/>
              </a:ext>
            </a:extLst>
          </p:cNvPr>
          <p:cNvPicPr>
            <a:picLocks noChangeAspect="1"/>
          </p:cNvPicPr>
          <p:nvPr/>
        </p:nvPicPr>
        <p:blipFill>
          <a:blip r:embed="rId3"/>
          <a:stretch>
            <a:fillRect/>
          </a:stretch>
        </p:blipFill>
        <p:spPr>
          <a:xfrm>
            <a:off x="870925" y="3935231"/>
            <a:ext cx="4855679" cy="2577629"/>
          </a:xfrm>
          <a:prstGeom prst="rect">
            <a:avLst/>
          </a:prstGeom>
        </p:spPr>
      </p:pic>
      <p:pic>
        <p:nvPicPr>
          <p:cNvPr id="11" name="Bildobjekt 10" descr="En bild som visar text, linje, skärmbild, Graf&#10;&#10;AI-genererat innehåll kan vara felaktigt.">
            <a:extLst>
              <a:ext uri="{FF2B5EF4-FFF2-40B4-BE49-F238E27FC236}">
                <a16:creationId xmlns:a16="http://schemas.microsoft.com/office/drawing/2014/main" id="{B892C129-5178-1F18-EFF8-1EEDAC4176D7}"/>
              </a:ext>
            </a:extLst>
          </p:cNvPr>
          <p:cNvPicPr>
            <a:picLocks noChangeAspect="1"/>
          </p:cNvPicPr>
          <p:nvPr/>
        </p:nvPicPr>
        <p:blipFill>
          <a:blip r:embed="rId4"/>
          <a:stretch>
            <a:fillRect/>
          </a:stretch>
        </p:blipFill>
        <p:spPr>
          <a:xfrm>
            <a:off x="6615669" y="1281111"/>
            <a:ext cx="4879977" cy="2574673"/>
          </a:xfrm>
          <a:prstGeom prst="rect">
            <a:avLst/>
          </a:prstGeom>
        </p:spPr>
      </p:pic>
      <p:pic>
        <p:nvPicPr>
          <p:cNvPr id="15" name="Bildobjekt 14" descr="En bild som visar linje, text, Graf, diagram&#10;&#10;AI-genererat innehåll kan vara felaktigt.">
            <a:extLst>
              <a:ext uri="{FF2B5EF4-FFF2-40B4-BE49-F238E27FC236}">
                <a16:creationId xmlns:a16="http://schemas.microsoft.com/office/drawing/2014/main" id="{DAFDF5FC-4202-A599-52CB-6CFCB5B995E7}"/>
              </a:ext>
            </a:extLst>
          </p:cNvPr>
          <p:cNvPicPr>
            <a:picLocks noChangeAspect="1"/>
          </p:cNvPicPr>
          <p:nvPr/>
        </p:nvPicPr>
        <p:blipFill>
          <a:blip r:embed="rId5"/>
          <a:stretch>
            <a:fillRect/>
          </a:stretch>
        </p:blipFill>
        <p:spPr>
          <a:xfrm>
            <a:off x="6615669" y="3935231"/>
            <a:ext cx="4879977" cy="2574329"/>
          </a:xfrm>
          <a:prstGeom prst="rect">
            <a:avLst/>
          </a:prstGeom>
        </p:spPr>
      </p:pic>
    </p:spTree>
    <p:extLst>
      <p:ext uri="{BB962C8B-B14F-4D97-AF65-F5344CB8AC3E}">
        <p14:creationId xmlns:p14="http://schemas.microsoft.com/office/powerpoint/2010/main" val="3373515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D86E8-EC6E-1998-CC7A-D2D27DC56477}"/>
              </a:ext>
            </a:extLst>
          </p:cNvPr>
          <p:cNvSpPr>
            <a:spLocks noGrp="1"/>
          </p:cNvSpPr>
          <p:nvPr>
            <p:ph type="ctrTitle"/>
          </p:nvPr>
        </p:nvSpPr>
        <p:spPr>
          <a:xfrm>
            <a:off x="612990" y="1783167"/>
            <a:ext cx="5662860" cy="2387600"/>
          </a:xfrm>
        </p:spPr>
        <p:txBody>
          <a:bodyPr rtlCol="0"/>
          <a:lstStyle/>
          <a:p>
            <a:pPr rtl="0"/>
            <a:r>
              <a:rPr lang="fi"/>
              <a:t>Työikäiset</a:t>
            </a:r>
            <a:br>
              <a:rPr lang="en-US"/>
            </a:br>
            <a:endParaRPr lang="sv-FI"/>
          </a:p>
        </p:txBody>
      </p:sp>
      <p:sp>
        <p:nvSpPr>
          <p:cNvPr id="5" name="Platshållare för bildnummer 4">
            <a:extLst>
              <a:ext uri="{FF2B5EF4-FFF2-40B4-BE49-F238E27FC236}">
                <a16:creationId xmlns:a16="http://schemas.microsoft.com/office/drawing/2014/main" id="{F55B0A80-8240-BFFF-0315-624182C9A37B}"/>
              </a:ext>
            </a:extLst>
          </p:cNvPr>
          <p:cNvSpPr>
            <a:spLocks noGrp="1"/>
          </p:cNvSpPr>
          <p:nvPr>
            <p:ph type="sldNum" sz="quarter" idx="12"/>
          </p:nvPr>
        </p:nvSpPr>
        <p:spPr/>
        <p:txBody>
          <a:bodyPr rtlCol="0"/>
          <a:lstStyle/>
          <a:p>
            <a:pPr rtl="0"/>
            <a:fld id="{31160B98-140E-4345-B1A3-2A7247C42973}" type="slidenum">
              <a:rPr lang="fi-FI" smtClean="0"/>
              <a:t>47</a:t>
            </a:fld>
            <a:endParaRPr lang="fi-FI"/>
          </a:p>
        </p:txBody>
      </p:sp>
      <p:pic>
        <p:nvPicPr>
          <p:cNvPr id="8" name="Platshållare för bild 7" descr="En bild som visar Människoansikte, klädsel, person, kostym&#10;&#10;AI-genererat innehåll kan vara felaktigt.">
            <a:extLst>
              <a:ext uri="{FF2B5EF4-FFF2-40B4-BE49-F238E27FC236}">
                <a16:creationId xmlns:a16="http://schemas.microsoft.com/office/drawing/2014/main" id="{CC1DDF24-1B4C-1DFA-C9F5-9C5E367E78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75" r="21875"/>
          <a:stretch>
            <a:fillRect/>
          </a:stretch>
        </p:blipFill>
        <p:spPr/>
      </p:pic>
    </p:spTree>
    <p:extLst>
      <p:ext uri="{BB962C8B-B14F-4D97-AF65-F5344CB8AC3E}">
        <p14:creationId xmlns:p14="http://schemas.microsoft.com/office/powerpoint/2010/main" val="336323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88FA-B09B-8E33-A56F-AAD48A737D69}"/>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CC886B5-D9C6-5A21-6D0F-DBCDBE23748E}"/>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54452A81-108E-8AD0-953A-17F6CE177F0D}"/>
              </a:ext>
            </a:extLst>
          </p:cNvPr>
          <p:cNvSpPr>
            <a:spLocks noGrp="1"/>
          </p:cNvSpPr>
          <p:nvPr>
            <p:ph type="title"/>
          </p:nvPr>
        </p:nvSpPr>
        <p:spPr>
          <a:xfrm>
            <a:off x="560293" y="600633"/>
            <a:ext cx="11344836" cy="654424"/>
          </a:xfrm>
        </p:spPr>
        <p:txBody>
          <a:bodyPr rtlCol="0"/>
          <a:lstStyle/>
          <a:p>
            <a:pPr rtl="0"/>
            <a:r>
              <a:rPr lang="fi"/>
              <a:t>Työikäiset, yleistä</a:t>
            </a:r>
            <a:endParaRPr lang="sv-FI"/>
          </a:p>
        </p:txBody>
      </p:sp>
      <p:sp>
        <p:nvSpPr>
          <p:cNvPr id="4" name="Platshållare för innehåll 3">
            <a:extLst>
              <a:ext uri="{FF2B5EF4-FFF2-40B4-BE49-F238E27FC236}">
                <a16:creationId xmlns:a16="http://schemas.microsoft.com/office/drawing/2014/main" id="{2A9DEC65-AF09-3115-8709-EFD0546E91B1}"/>
              </a:ext>
            </a:extLst>
          </p:cNvPr>
          <p:cNvSpPr>
            <a:spLocks noGrp="1"/>
          </p:cNvSpPr>
          <p:nvPr>
            <p:ph idx="1"/>
          </p:nvPr>
        </p:nvSpPr>
        <p:spPr>
          <a:xfrm>
            <a:off x="560292" y="1325484"/>
            <a:ext cx="11344836" cy="4720635"/>
          </a:xfrm>
        </p:spPr>
        <p:txBody>
          <a:bodyPr rtlCol="0"/>
          <a:lstStyle/>
          <a:p>
            <a:pPr rtl="0"/>
            <a:r>
              <a:rPr lang="fi" sz="2000"/>
              <a:t>Yli kolmasosa työikäisistä kokee terveydentilansa korkeintaan keskinkertaiseksi, 28 prosenttia on ylipainoisia ja vain 41 prosenttia noudattaa liikuntasuosituksia.</a:t>
            </a:r>
          </a:p>
          <a:p>
            <a:pPr rtl="0"/>
            <a:r>
              <a:rPr lang="fi" sz="2000"/>
              <a:t>Alkoholin väärinkäyttöä esiintyy 30 prosentilla työikäisestä väestöstä. Osuus on kasvanut edelleen kahden viime vuoden aikana, kun taas humalahakuinen juominen on vähentynyt.</a:t>
            </a:r>
          </a:p>
          <a:p>
            <a:pPr rtl="0"/>
            <a:r>
              <a:rPr lang="fi" sz="2000"/>
              <a:t>Tupakan ja nikotiinituotteiden käyttö on lisääntynyt, ja erityisesti nuorten miesten nikotiinipussien käyttö on lisääntynyt. Myös rahapelaaminen on lisääntynyt.</a:t>
            </a:r>
          </a:p>
          <a:p>
            <a:pPr rtl="0"/>
            <a:r>
              <a:rPr lang="fi" sz="2000"/>
              <a:t>Sosioekonomiset erot näkyvät kaikissa terveyteen ja elintapoihin liittyvissä indikaattoreissa, ja matalan tulo- ja koulutustason ryhmissä tulokset ovat heikoimmat.</a:t>
            </a:r>
          </a:p>
          <a:p>
            <a:pPr rtl="0"/>
            <a:r>
              <a:rPr lang="fi" sz="2000"/>
              <a:t>Mielenterveyden haasteet ja yksinäisyys ovat lisääntyneet, kokemukset lähisuhdeväkivallasta ovat yli kolminkertaistuneet neljässä vuodessa ja asunnottomuus lisääntyy erityisesti Turun alueella.</a:t>
            </a:r>
          </a:p>
        </p:txBody>
      </p:sp>
      <p:sp>
        <p:nvSpPr>
          <p:cNvPr id="5" name="Platshållare för sidfot 4">
            <a:extLst>
              <a:ext uri="{FF2B5EF4-FFF2-40B4-BE49-F238E27FC236}">
                <a16:creationId xmlns:a16="http://schemas.microsoft.com/office/drawing/2014/main" id="{28C22C14-8363-1CFD-46F0-1D0BCF74E288}"/>
              </a:ext>
            </a:extLst>
          </p:cNvPr>
          <p:cNvSpPr>
            <a:spLocks noGrp="1"/>
          </p:cNvSpPr>
          <p:nvPr>
            <p:ph type="ftr" sz="quarter" idx="11"/>
          </p:nvPr>
        </p:nvSpPr>
        <p:spPr>
          <a:xfrm>
            <a:off x="1510553" y="6391837"/>
            <a:ext cx="4682267" cy="242047"/>
          </a:xfrm>
        </p:spPr>
        <p:txBody>
          <a:bodyPr rtlCol="0"/>
          <a:lstStyle/>
          <a:p>
            <a:pPr rtl="0"/>
            <a:r>
              <a:rPr lang="fi"/>
              <a:t>Lähde: Varsinais-Suomen hyvinvointialueen Varhan hyvinvointikertomus</a:t>
            </a:r>
          </a:p>
        </p:txBody>
      </p:sp>
      <p:sp>
        <p:nvSpPr>
          <p:cNvPr id="6" name="Platshållare för bildnummer 5">
            <a:extLst>
              <a:ext uri="{FF2B5EF4-FFF2-40B4-BE49-F238E27FC236}">
                <a16:creationId xmlns:a16="http://schemas.microsoft.com/office/drawing/2014/main" id="{F503E29E-0414-69BF-4585-D42E9A0AA26E}"/>
              </a:ext>
            </a:extLst>
          </p:cNvPr>
          <p:cNvSpPr>
            <a:spLocks noGrp="1"/>
          </p:cNvSpPr>
          <p:nvPr>
            <p:ph type="sldNum" sz="quarter" idx="12"/>
          </p:nvPr>
        </p:nvSpPr>
        <p:spPr/>
        <p:txBody>
          <a:bodyPr rtlCol="0"/>
          <a:lstStyle/>
          <a:p>
            <a:pPr rtl="0"/>
            <a:fld id="{31160B98-140E-4345-B1A3-2A7247C42973}" type="slidenum">
              <a:rPr lang="fi-FI" smtClean="0"/>
              <a:t>48</a:t>
            </a:fld>
            <a:endParaRPr lang="fi-FI"/>
          </a:p>
        </p:txBody>
      </p:sp>
    </p:spTree>
    <p:extLst>
      <p:ext uri="{BB962C8B-B14F-4D97-AF65-F5344CB8AC3E}">
        <p14:creationId xmlns:p14="http://schemas.microsoft.com/office/powerpoint/2010/main" val="348137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76BD770-1AC5-6983-AEA1-C0F37DCEA33B}"/>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A4A6FAEB-5DD9-4289-68B7-A0404EF5A6A0}"/>
              </a:ext>
            </a:extLst>
          </p:cNvPr>
          <p:cNvSpPr>
            <a:spLocks noGrp="1"/>
          </p:cNvSpPr>
          <p:nvPr>
            <p:ph type="title"/>
          </p:nvPr>
        </p:nvSpPr>
        <p:spPr>
          <a:xfrm>
            <a:off x="560292" y="539395"/>
            <a:ext cx="11344836" cy="679806"/>
          </a:xfrm>
        </p:spPr>
        <p:txBody>
          <a:bodyPr rtlCol="0"/>
          <a:lstStyle/>
          <a:p>
            <a:pPr rtl="0"/>
            <a:r>
              <a:rPr lang="fi" sz="3600"/>
              <a:t>Paraisten näkökulmasta</a:t>
            </a:r>
            <a:endParaRPr lang="sv-FI"/>
          </a:p>
        </p:txBody>
      </p:sp>
      <p:sp>
        <p:nvSpPr>
          <p:cNvPr id="4" name="Platshållare för innehåll 3">
            <a:extLst>
              <a:ext uri="{FF2B5EF4-FFF2-40B4-BE49-F238E27FC236}">
                <a16:creationId xmlns:a16="http://schemas.microsoft.com/office/drawing/2014/main" id="{E1F91926-3C35-F2E8-27E7-C357FD78EDB0}"/>
              </a:ext>
            </a:extLst>
          </p:cNvPr>
          <p:cNvSpPr>
            <a:spLocks noGrp="1"/>
          </p:cNvSpPr>
          <p:nvPr>
            <p:ph idx="1"/>
          </p:nvPr>
        </p:nvSpPr>
        <p:spPr>
          <a:xfrm>
            <a:off x="560292" y="1219201"/>
            <a:ext cx="10394576" cy="4657841"/>
          </a:xfrm>
        </p:spPr>
        <p:txBody>
          <a:bodyPr rtlCol="0"/>
          <a:lstStyle/>
          <a:p>
            <a:pPr rtl="0"/>
            <a:r>
              <a:rPr lang="fi" sz="2400"/>
              <a:t>Seuraavassa on verrattu työllisyysastetta, syrjäytymisriskiä ja työttömyysindeksiä muihin Varsinais-Suomen hyvinvointialueen kuntiin.</a:t>
            </a:r>
          </a:p>
          <a:p>
            <a:pPr rtl="0"/>
            <a:r>
              <a:rPr lang="fi" sz="2400"/>
              <a:t>Asunnottomuutta esiintyy pienessä mittakaavassa myös Paraisilla.</a:t>
            </a:r>
          </a:p>
          <a:p>
            <a:pPr rtl="0"/>
            <a:r>
              <a:rPr lang="fi" sz="2400"/>
              <a:t>Pitkäaikaistyöttömyys on Paraisilla prosentuaalisesti korkealla tasolla. </a:t>
            </a:r>
          </a:p>
          <a:p>
            <a:pPr rtl="0"/>
            <a:r>
              <a:rPr lang="fi" sz="2400"/>
              <a:t>Varsinkin pitkäaikaistyöttömille nuorille on tarjolla vain vähän aktivoitumis- ja työllistymisvaihtoehtoja ja siten mahdollisuuksia päästä eteenpäin. Työkokeilupaikkoja tarvitaan enemmän. </a:t>
            </a:r>
          </a:p>
          <a:p>
            <a:pPr rtl="0"/>
            <a:r>
              <a:rPr lang="fi" sz="2400"/>
              <a:t>Keskustassa ei ole halpoja vuokra-asuntoja, joten nuoret aikuiset hakeutuvat naapurikuntiin siinä vaiheessa, kun muutto lapsuudenkodista tulee ajankohtaiseksi.</a:t>
            </a:r>
          </a:p>
          <a:p>
            <a:pPr rtl="0"/>
            <a:endParaRPr lang="sv-FI" sz="2400"/>
          </a:p>
          <a:p>
            <a:pPr rtl="0"/>
            <a:endParaRPr lang="sv-FI" sz="2400"/>
          </a:p>
        </p:txBody>
      </p:sp>
      <p:sp>
        <p:nvSpPr>
          <p:cNvPr id="6" name="Platshållare för bildnummer 5">
            <a:extLst>
              <a:ext uri="{FF2B5EF4-FFF2-40B4-BE49-F238E27FC236}">
                <a16:creationId xmlns:a16="http://schemas.microsoft.com/office/drawing/2014/main" id="{7CE84A78-ED08-7E67-4F66-BC0EA267A18F}"/>
              </a:ext>
            </a:extLst>
          </p:cNvPr>
          <p:cNvSpPr>
            <a:spLocks noGrp="1"/>
          </p:cNvSpPr>
          <p:nvPr>
            <p:ph type="sldNum" sz="quarter" idx="12"/>
          </p:nvPr>
        </p:nvSpPr>
        <p:spPr/>
        <p:txBody>
          <a:bodyPr rtlCol="0"/>
          <a:lstStyle/>
          <a:p>
            <a:pPr rtl="0"/>
            <a:fld id="{31160B98-140E-4345-B1A3-2A7247C42973}" type="slidenum">
              <a:rPr lang="fi-FI" smtClean="0"/>
              <a:t>49</a:t>
            </a:fld>
            <a:endParaRPr lang="fi-FI"/>
          </a:p>
        </p:txBody>
      </p:sp>
    </p:spTree>
    <p:extLst>
      <p:ext uri="{BB962C8B-B14F-4D97-AF65-F5344CB8AC3E}">
        <p14:creationId xmlns:p14="http://schemas.microsoft.com/office/powerpoint/2010/main" val="7273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5C5DC-9165-1F00-CAB0-9C7A6E20BC47}"/>
              </a:ext>
            </a:extLst>
          </p:cNvPr>
          <p:cNvSpPr>
            <a:spLocks noGrp="1"/>
          </p:cNvSpPr>
          <p:nvPr>
            <p:ph type="ctrTitle"/>
          </p:nvPr>
        </p:nvSpPr>
        <p:spPr>
          <a:xfrm>
            <a:off x="526925" y="622959"/>
            <a:ext cx="5662860" cy="1451995"/>
          </a:xfrm>
        </p:spPr>
        <p:txBody>
          <a:bodyPr rtlCol="0"/>
          <a:lstStyle/>
          <a:p>
            <a:pPr rtl="0"/>
            <a:r>
              <a:rPr lang="fi"/>
              <a:t>Muutokset yhteiskunnassa</a:t>
            </a:r>
            <a:endParaRPr lang="sv-FI"/>
          </a:p>
        </p:txBody>
      </p:sp>
      <p:sp>
        <p:nvSpPr>
          <p:cNvPr id="3" name="Underrubrik 2">
            <a:extLst>
              <a:ext uri="{FF2B5EF4-FFF2-40B4-BE49-F238E27FC236}">
                <a16:creationId xmlns:a16="http://schemas.microsoft.com/office/drawing/2014/main" id="{434AE117-DBEA-BA43-D549-285571A91E13}"/>
              </a:ext>
            </a:extLst>
          </p:cNvPr>
          <p:cNvSpPr>
            <a:spLocks noGrp="1"/>
          </p:cNvSpPr>
          <p:nvPr>
            <p:ph type="subTitle" idx="1"/>
          </p:nvPr>
        </p:nvSpPr>
        <p:spPr>
          <a:xfrm>
            <a:off x="568434" y="2547594"/>
            <a:ext cx="5662860" cy="2490749"/>
          </a:xfrm>
        </p:spPr>
        <p:txBody>
          <a:bodyPr rtlCol="0"/>
          <a:lstStyle/>
          <a:p>
            <a:pPr rtl="0"/>
            <a:r>
              <a:rPr lang="fi"/>
              <a:t>Hyvinvointialueuudistus</a:t>
            </a:r>
          </a:p>
          <a:p>
            <a:pPr rtl="0"/>
            <a:r>
              <a:rPr lang="fi"/>
              <a:t>Pandemian seuraukset</a:t>
            </a:r>
          </a:p>
          <a:p>
            <a:pPr rtl="0"/>
            <a:r>
              <a:rPr lang="fi"/>
              <a:t>Talouden taantuma</a:t>
            </a:r>
          </a:p>
          <a:p>
            <a:pPr rtl="0"/>
            <a:r>
              <a:rPr lang="fi"/>
              <a:t>Huolestuttava maailmantilanne</a:t>
            </a:r>
          </a:p>
          <a:p>
            <a:pPr rtl="0"/>
            <a:r>
              <a:rPr lang="fi"/>
              <a:t>Työ- ja elinkeinopalvelujen uudistus</a:t>
            </a:r>
          </a:p>
          <a:p>
            <a:pPr rtl="0"/>
            <a:r>
              <a:rPr lang="fi"/>
              <a:t>Digitaalisuus ja osallisuus</a:t>
            </a:r>
          </a:p>
          <a:p>
            <a:pPr rtl="0"/>
            <a:endParaRPr lang="en-US"/>
          </a:p>
          <a:p>
            <a:pPr marL="0" indent="0" rtl="0">
              <a:buNone/>
            </a:pPr>
            <a:endParaRPr lang="sv-FI">
              <a:solidFill>
                <a:srgbClr val="FF0000"/>
              </a:solidFill>
            </a:endParaRPr>
          </a:p>
        </p:txBody>
      </p:sp>
      <p:sp>
        <p:nvSpPr>
          <p:cNvPr id="5" name="Platshållare för bildnummer 4">
            <a:extLst>
              <a:ext uri="{FF2B5EF4-FFF2-40B4-BE49-F238E27FC236}">
                <a16:creationId xmlns:a16="http://schemas.microsoft.com/office/drawing/2014/main" id="{711B26AA-4853-CEC4-7E22-5AD6CF5975A3}"/>
              </a:ext>
            </a:extLst>
          </p:cNvPr>
          <p:cNvSpPr>
            <a:spLocks noGrp="1"/>
          </p:cNvSpPr>
          <p:nvPr>
            <p:ph type="sldNum" sz="quarter" idx="12"/>
          </p:nvPr>
        </p:nvSpPr>
        <p:spPr/>
        <p:txBody>
          <a:bodyPr rtlCol="0"/>
          <a:lstStyle/>
          <a:p>
            <a:pPr rtl="0"/>
            <a:fld id="{31160B98-140E-4345-B1A3-2A7247C42973}" type="slidenum">
              <a:rPr lang="fi-FI" smtClean="0"/>
              <a:t>5</a:t>
            </a:fld>
            <a:endParaRPr lang="fi-FI"/>
          </a:p>
        </p:txBody>
      </p:sp>
      <p:pic>
        <p:nvPicPr>
          <p:cNvPr id="8" name="Platshållare för bild 7" descr="En bild som visar grafisk design, konst, Grafik, design&#10;&#10;AI-genererat innehåll kan vara felaktigt.">
            <a:extLst>
              <a:ext uri="{FF2B5EF4-FFF2-40B4-BE49-F238E27FC236}">
                <a16:creationId xmlns:a16="http://schemas.microsoft.com/office/drawing/2014/main" id="{67D11A8E-6563-FD69-F8E7-E41632DE29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328" r="23328"/>
          <a:stretch>
            <a:fillRect/>
          </a:stretch>
        </p:blipFill>
        <p:spPr/>
      </p:pic>
      <p:sp>
        <p:nvSpPr>
          <p:cNvPr id="9" name="textruta 8">
            <a:extLst>
              <a:ext uri="{FF2B5EF4-FFF2-40B4-BE49-F238E27FC236}">
                <a16:creationId xmlns:a16="http://schemas.microsoft.com/office/drawing/2014/main" id="{B9846A21-C532-8F74-37AA-611F7F902673}"/>
              </a:ext>
            </a:extLst>
          </p:cNvPr>
          <p:cNvSpPr txBox="1"/>
          <p:nvPr/>
        </p:nvSpPr>
        <p:spPr>
          <a:xfrm>
            <a:off x="6189785" y="5991599"/>
            <a:ext cx="5715343" cy="138499"/>
          </a:xfrm>
          <a:prstGeom prst="rect">
            <a:avLst/>
          </a:prstGeom>
          <a:noFill/>
        </p:spPr>
        <p:txBody>
          <a:bodyPr wrap="square" lIns="0" tIns="0" rIns="0" bIns="0" rtlCol="0">
            <a:spAutoFit/>
          </a:bodyPr>
          <a:lstStyle/>
          <a:p>
            <a:pPr rtl="0"/>
            <a:r>
              <a:rPr lang="fi" sz="900">
                <a:hlinkClick r:id="rId4" tooltip="https://www.new-educ.com/author/belaltairedtech"/>
              </a:rPr>
              <a:t>Det här fotot</a:t>
            </a:r>
            <a:r>
              <a:rPr lang="fi" sz="900"/>
              <a:t> av Okänd författare licensieras enligt </a:t>
            </a:r>
            <a:r>
              <a:rPr lang="fi" sz="900">
                <a:hlinkClick r:id="rId5" tooltip="https://creativecommons.org/licenses/by-nc-sa/3.0/"/>
              </a:rPr>
              <a:t>CC BY-SA-NC</a:t>
            </a:r>
            <a:endParaRPr lang="sv-FI" sz="900"/>
          </a:p>
        </p:txBody>
      </p:sp>
    </p:spTree>
    <p:extLst>
      <p:ext uri="{BB962C8B-B14F-4D97-AF65-F5344CB8AC3E}">
        <p14:creationId xmlns:p14="http://schemas.microsoft.com/office/powerpoint/2010/main" val="3189746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7BAD-BE50-9181-72C9-EDD971C96F6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F8A47A8-6F88-1868-A1EE-6D8390BEABAB}"/>
              </a:ext>
            </a:extLst>
          </p:cNvPr>
          <p:cNvSpPr>
            <a:spLocks noGrp="1"/>
          </p:cNvSpPr>
          <p:nvPr>
            <p:ph type="title"/>
          </p:nvPr>
        </p:nvSpPr>
        <p:spPr>
          <a:xfrm>
            <a:off x="215152" y="224116"/>
            <a:ext cx="6544463" cy="852330"/>
          </a:xfrm>
        </p:spPr>
        <p:txBody>
          <a:bodyPr rtlCol="0" anchor="t">
            <a:normAutofit fontScale="90000"/>
          </a:bodyPr>
          <a:lstStyle/>
          <a:p>
            <a:pPr rtl="0"/>
            <a:r>
              <a:rPr lang="fi" dirty="0"/>
              <a:t>Vaikeasti työllistyvät (rakennetyöttömyys), % 15–64-vuotiaista</a:t>
            </a:r>
          </a:p>
        </p:txBody>
      </p:sp>
      <p:sp>
        <p:nvSpPr>
          <p:cNvPr id="13" name="Content Placeholder 2">
            <a:extLst>
              <a:ext uri="{FF2B5EF4-FFF2-40B4-BE49-F238E27FC236}">
                <a16:creationId xmlns:a16="http://schemas.microsoft.com/office/drawing/2014/main" id="{C0AAB037-C9F0-ACCF-0429-6892D54E2B72}"/>
              </a:ext>
            </a:extLst>
          </p:cNvPr>
          <p:cNvSpPr>
            <a:spLocks noGrp="1"/>
          </p:cNvSpPr>
          <p:nvPr>
            <p:ph idx="1"/>
          </p:nvPr>
        </p:nvSpPr>
        <p:spPr>
          <a:xfrm>
            <a:off x="215152" y="1240534"/>
            <a:ext cx="5755879" cy="4827316"/>
          </a:xfrm>
        </p:spPr>
        <p:txBody>
          <a:bodyPr rtlCol="0"/>
          <a:lstStyle/>
          <a:p>
            <a:pPr rtl="0"/>
            <a:r>
              <a:rPr lang="fi" sz="1800">
                <a:latin typeface="+mn-lt"/>
              </a:rPr>
              <a:t>Indikaattori ilmaisee vaikeasti työllistyvien osuuden (%) 15–64-vuotiaasta väestöstä. Vaikeasti työllistyvien ryhmään luetaan pitkäaikaistyöttömät, rinnasteiset pitkäaikaistyöttömät, palveluilta työttömäksi jääneet ja palveluilta palveluille siirtyneet (esimerkiksi tukitoimi, työharjoittelu, työelämävalmennus).</a:t>
            </a:r>
          </a:p>
          <a:p>
            <a:pPr rtl="0"/>
            <a:r>
              <a:rPr lang="fi" sz="1800">
                <a:latin typeface="+mn-lt"/>
              </a:rPr>
              <a:t>Pitkäaikaistyöttömät sisältää vähintään vuoden yhdenjaksoisesti työttömänä työnhakijana olleet. Rinnasteiset pitkäaikaistyöttömät sisältää viimeisen 16 kuukauden aikana yhteensä vähintään 12 kuukautta työttömänä työnhakijana olleet pois luettuna edellä mainitut yhtäjaksoiset pitkäaikaistyöttömät.</a:t>
            </a:r>
          </a:p>
          <a:p>
            <a:pPr rtl="0"/>
            <a:r>
              <a:rPr lang="fi" sz="1800">
                <a:latin typeface="+mn-lt"/>
              </a:rPr>
              <a:t>Varsinais-Suomen hyvinvointialueen kuntien välisessä vertailussa Parainen on keskitasoa.</a:t>
            </a:r>
          </a:p>
          <a:p>
            <a:pPr rtl="0"/>
            <a:endParaRPr lang="en-US"/>
          </a:p>
        </p:txBody>
      </p:sp>
      <p:pic>
        <p:nvPicPr>
          <p:cNvPr id="8" name="Platshållare för innehåll 7" descr="En bild som visar text, skärmbild, Färggrann, Parallell&#10;&#10;AI-genererat innehåll kan vara felaktigt.">
            <a:extLst>
              <a:ext uri="{FF2B5EF4-FFF2-40B4-BE49-F238E27FC236}">
                <a16:creationId xmlns:a16="http://schemas.microsoft.com/office/drawing/2014/main" id="{1DED6F42-DFF2-627F-684F-188EBC2012D0}"/>
              </a:ext>
            </a:extLst>
          </p:cNvPr>
          <p:cNvPicPr>
            <a:picLocks noGrp="1" noChangeAspect="1"/>
          </p:cNvPicPr>
          <p:nvPr>
            <p:ph idx="14"/>
          </p:nvPr>
        </p:nvPicPr>
        <p:blipFill>
          <a:blip r:embed="rId2"/>
          <a:stretch>
            <a:fillRect/>
          </a:stretch>
        </p:blipFill>
        <p:spPr>
          <a:xfrm>
            <a:off x="6492240" y="69233"/>
            <a:ext cx="5067749" cy="6602933"/>
          </a:xfrm>
          <a:prstGeom prst="rect">
            <a:avLst/>
          </a:prstGeom>
          <a:noFill/>
        </p:spPr>
      </p:pic>
      <p:sp>
        <p:nvSpPr>
          <p:cNvPr id="5" name="Platshållare för sidfot 4">
            <a:extLst>
              <a:ext uri="{FF2B5EF4-FFF2-40B4-BE49-F238E27FC236}">
                <a16:creationId xmlns:a16="http://schemas.microsoft.com/office/drawing/2014/main" id="{84D17107-2F50-474A-3BD2-C3FCF2928C98}"/>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a:t>Lähde: Sotkanet</a:t>
            </a:r>
          </a:p>
        </p:txBody>
      </p:sp>
      <p:sp>
        <p:nvSpPr>
          <p:cNvPr id="6" name="Platshållare för bildnummer 5">
            <a:extLst>
              <a:ext uri="{FF2B5EF4-FFF2-40B4-BE49-F238E27FC236}">
                <a16:creationId xmlns:a16="http://schemas.microsoft.com/office/drawing/2014/main" id="{A9519C15-6054-717D-887E-4E2BFB37AF6B}"/>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50</a:t>
            </a:fld>
            <a:endParaRPr lang="fi-FI"/>
          </a:p>
        </p:txBody>
      </p:sp>
      <p:sp>
        <p:nvSpPr>
          <p:cNvPr id="9" name="Cirkel: ihålig 8">
            <a:extLst>
              <a:ext uri="{FF2B5EF4-FFF2-40B4-BE49-F238E27FC236}">
                <a16:creationId xmlns:a16="http://schemas.microsoft.com/office/drawing/2014/main" id="{12F8CEF3-83CF-E83E-D1A3-915781B59FD2}"/>
              </a:ext>
            </a:extLst>
          </p:cNvPr>
          <p:cNvSpPr/>
          <p:nvPr/>
        </p:nvSpPr>
        <p:spPr>
          <a:xfrm>
            <a:off x="6259695" y="3008376"/>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Tree>
    <p:extLst>
      <p:ext uri="{BB962C8B-B14F-4D97-AF65-F5344CB8AC3E}">
        <p14:creationId xmlns:p14="http://schemas.microsoft.com/office/powerpoint/2010/main" val="3863117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DCEB9F6-4AD7-14FF-4CD4-60181EB16BB0}"/>
              </a:ext>
            </a:extLst>
          </p:cNvPr>
          <p:cNvSpPr>
            <a:spLocks noGrp="1"/>
          </p:cNvSpPr>
          <p:nvPr>
            <p:ph type="title"/>
          </p:nvPr>
        </p:nvSpPr>
        <p:spPr>
          <a:xfrm>
            <a:off x="560292" y="360571"/>
            <a:ext cx="11344836" cy="654424"/>
          </a:xfrm>
        </p:spPr>
        <p:txBody>
          <a:bodyPr rtlCol="0" anchor="t">
            <a:normAutofit/>
          </a:bodyPr>
          <a:lstStyle/>
          <a:p>
            <a:pPr rtl="0"/>
            <a:r>
              <a:rPr lang="fi" sz="1800"/>
              <a:t>Syrjäytymisriskissä (ei työssä, ei opiskele, ei varusmiespalveluksessa) olevat 18–24-vuotiaat, % vastaavan ikäisistä</a:t>
            </a:r>
            <a:br>
              <a:rPr lang="sv-FI" sz="1800" b="1"/>
            </a:br>
            <a:endParaRPr lang="sv-FI" sz="1800"/>
          </a:p>
        </p:txBody>
      </p:sp>
      <p:pic>
        <p:nvPicPr>
          <p:cNvPr id="8" name="Platshållare för innehåll 7" descr="En bild som visar text, skärmbild, linje, Parallell&#10;&#10;AI-genererat innehåll kan vara felaktigt.">
            <a:extLst>
              <a:ext uri="{FF2B5EF4-FFF2-40B4-BE49-F238E27FC236}">
                <a16:creationId xmlns:a16="http://schemas.microsoft.com/office/drawing/2014/main" id="{A4807238-C9F2-73C0-00F1-8CE80746C1A9}"/>
              </a:ext>
            </a:extLst>
          </p:cNvPr>
          <p:cNvPicPr>
            <a:picLocks noGrp="1" noChangeAspect="1"/>
          </p:cNvPicPr>
          <p:nvPr>
            <p:ph idx="1"/>
          </p:nvPr>
        </p:nvPicPr>
        <p:blipFill>
          <a:blip r:embed="rId2"/>
          <a:stretch>
            <a:fillRect/>
          </a:stretch>
        </p:blipFill>
        <p:spPr>
          <a:xfrm>
            <a:off x="384049" y="1014995"/>
            <a:ext cx="5970112" cy="5193996"/>
          </a:xfrm>
          <a:prstGeom prst="rect">
            <a:avLst/>
          </a:prstGeom>
          <a:noFill/>
        </p:spPr>
      </p:pic>
      <p:sp>
        <p:nvSpPr>
          <p:cNvPr id="11" name="Content Placeholder 3">
            <a:extLst>
              <a:ext uri="{FF2B5EF4-FFF2-40B4-BE49-F238E27FC236}">
                <a16:creationId xmlns:a16="http://schemas.microsoft.com/office/drawing/2014/main" id="{A63F7114-90A0-F311-1C77-1783EDB21512}"/>
              </a:ext>
            </a:extLst>
          </p:cNvPr>
          <p:cNvSpPr>
            <a:spLocks noGrp="1"/>
          </p:cNvSpPr>
          <p:nvPr>
            <p:ph idx="14"/>
          </p:nvPr>
        </p:nvSpPr>
        <p:spPr>
          <a:xfrm>
            <a:off x="6731837" y="1197840"/>
            <a:ext cx="4908475" cy="4764047"/>
          </a:xfrm>
        </p:spPr>
        <p:txBody>
          <a:bodyPr rtlCol="0"/>
          <a:lstStyle/>
          <a:p>
            <a:pPr rtl="0"/>
            <a:r>
              <a:rPr lang="fi">
                <a:latin typeface="+mn-lt"/>
              </a:rPr>
              <a:t>Kuntien välisessä vertailussa Parainen on tässäkin keskitasoa. Vuodesta 2022 vuoteen 2023 luku on laskenut 15,9 prosentista 13,7 prosenttiin. Luku muodostaa kuitenkin suuren osan samanikäisistä nuorista.</a:t>
            </a:r>
          </a:p>
          <a:p>
            <a:pPr rtl="0"/>
            <a:r>
              <a:rPr lang="fi">
                <a:latin typeface="+mn-lt"/>
              </a:rPr>
              <a:t>Lukujen kasvu voi johtaa siihen, että avun ja palvelujen tarve kasvaa voimakkaasti.</a:t>
            </a:r>
          </a:p>
        </p:txBody>
      </p:sp>
      <p:sp>
        <p:nvSpPr>
          <p:cNvPr id="5" name="Platshållare för sidfot 4">
            <a:extLst>
              <a:ext uri="{FF2B5EF4-FFF2-40B4-BE49-F238E27FC236}">
                <a16:creationId xmlns:a16="http://schemas.microsoft.com/office/drawing/2014/main" id="{969CC980-3A96-007C-3225-6ADA064DD9FA}"/>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a:t>Lähde: Sotkanet, ind. 5387</a:t>
            </a:r>
          </a:p>
        </p:txBody>
      </p:sp>
      <p:sp>
        <p:nvSpPr>
          <p:cNvPr id="6" name="Platshållare för bildnummer 5">
            <a:extLst>
              <a:ext uri="{FF2B5EF4-FFF2-40B4-BE49-F238E27FC236}">
                <a16:creationId xmlns:a16="http://schemas.microsoft.com/office/drawing/2014/main" id="{6525E359-4114-7F36-66C1-4CD3D4AF9B22}"/>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51</a:t>
            </a:fld>
            <a:endParaRPr lang="fi-FI"/>
          </a:p>
        </p:txBody>
      </p:sp>
      <p:sp>
        <p:nvSpPr>
          <p:cNvPr id="9" name="Cirkel: ihålig 8">
            <a:extLst>
              <a:ext uri="{FF2B5EF4-FFF2-40B4-BE49-F238E27FC236}">
                <a16:creationId xmlns:a16="http://schemas.microsoft.com/office/drawing/2014/main" id="{35B7BCB7-762F-6D60-DEFD-6B5AE01E645A}"/>
              </a:ext>
            </a:extLst>
          </p:cNvPr>
          <p:cNvSpPr/>
          <p:nvPr/>
        </p:nvSpPr>
        <p:spPr>
          <a:xfrm>
            <a:off x="167100" y="3090672"/>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Tree>
    <p:extLst>
      <p:ext uri="{BB962C8B-B14F-4D97-AF65-F5344CB8AC3E}">
        <p14:creationId xmlns:p14="http://schemas.microsoft.com/office/powerpoint/2010/main" val="1317795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A69B-8755-2291-B7C9-8A736A777E5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935EF96-BD1C-4E0F-DB14-B44FB2F97479}"/>
              </a:ext>
            </a:extLst>
          </p:cNvPr>
          <p:cNvSpPr>
            <a:spLocks noGrp="1"/>
          </p:cNvSpPr>
          <p:nvPr>
            <p:ph type="title"/>
          </p:nvPr>
        </p:nvSpPr>
        <p:spPr>
          <a:xfrm>
            <a:off x="215152" y="224116"/>
            <a:ext cx="6005819" cy="854876"/>
          </a:xfrm>
        </p:spPr>
        <p:txBody>
          <a:bodyPr rtlCol="0" anchor="t">
            <a:normAutofit/>
          </a:bodyPr>
          <a:lstStyle/>
          <a:p>
            <a:pPr rtl="0"/>
            <a:r>
              <a:rPr lang="fi"/>
              <a:t>Työkyvyttömyysindeksi, ikävakioitu</a:t>
            </a:r>
          </a:p>
        </p:txBody>
      </p:sp>
      <p:sp>
        <p:nvSpPr>
          <p:cNvPr id="13" name="Content Placeholder 2">
            <a:extLst>
              <a:ext uri="{FF2B5EF4-FFF2-40B4-BE49-F238E27FC236}">
                <a16:creationId xmlns:a16="http://schemas.microsoft.com/office/drawing/2014/main" id="{E93F2901-926D-F621-4ED3-DA15149126B6}"/>
              </a:ext>
            </a:extLst>
          </p:cNvPr>
          <p:cNvSpPr>
            <a:spLocks noGrp="1"/>
          </p:cNvSpPr>
          <p:nvPr>
            <p:ph idx="1"/>
          </p:nvPr>
        </p:nvSpPr>
        <p:spPr>
          <a:xfrm>
            <a:off x="215152" y="883918"/>
            <a:ext cx="5755880" cy="4867658"/>
          </a:xfrm>
        </p:spPr>
        <p:txBody>
          <a:bodyPr rtlCol="0"/>
          <a:lstStyle/>
          <a:p>
            <a:pPr rtl="0"/>
            <a:r>
              <a:rPr lang="fi" sz="2400">
                <a:latin typeface="+mn-lt"/>
              </a:rPr>
              <a:t>Indeksi (5663) kuvaa työkyvyttömyyttä suhteessa koko maan tasoon (= 100).</a:t>
            </a:r>
          </a:p>
          <a:p>
            <a:pPr rtl="0"/>
            <a:r>
              <a:rPr lang="fi" sz="2400">
                <a:latin typeface="+mn-lt"/>
              </a:rPr>
              <a:t>Indeksin arvo on sitä suurempi, mitä yleisempää työkyvyttömyys on.</a:t>
            </a:r>
          </a:p>
          <a:p>
            <a:pPr rtl="0"/>
            <a:r>
              <a:rPr lang="fi" sz="2400">
                <a:latin typeface="+mn-lt"/>
              </a:rPr>
              <a:t>Varsinais-Suomen hyvinvointialueen kuntien välisessä vertailussa Parainen on keskitason paremmalla puolella.</a:t>
            </a:r>
          </a:p>
          <a:p>
            <a:pPr rtl="0"/>
            <a:r>
              <a:rPr lang="fi" sz="2400">
                <a:latin typeface="+mn-lt"/>
              </a:rPr>
              <a:t>Paraisten indeksi:</a:t>
            </a:r>
          </a:p>
          <a:p>
            <a:pPr lvl="1" rtl="0"/>
            <a:r>
              <a:rPr lang="fi" sz="2400">
                <a:latin typeface="+mn-lt"/>
              </a:rPr>
              <a:t>2022: 97,5</a:t>
            </a:r>
          </a:p>
          <a:p>
            <a:pPr lvl="1" rtl="0"/>
            <a:r>
              <a:rPr lang="fi" sz="2400">
                <a:latin typeface="+mn-lt"/>
              </a:rPr>
              <a:t>2023: 97,7</a:t>
            </a:r>
          </a:p>
          <a:p>
            <a:pPr rtl="0"/>
            <a:endParaRPr lang="en-US"/>
          </a:p>
        </p:txBody>
      </p:sp>
      <p:sp>
        <p:nvSpPr>
          <p:cNvPr id="5" name="Platshållare för sidfot 4">
            <a:extLst>
              <a:ext uri="{FF2B5EF4-FFF2-40B4-BE49-F238E27FC236}">
                <a16:creationId xmlns:a16="http://schemas.microsoft.com/office/drawing/2014/main" id="{3FFE38E0-D3B3-5B1A-70AC-3AE08F7B3084}"/>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a:t>Lähde: Sotkanet</a:t>
            </a:r>
          </a:p>
        </p:txBody>
      </p:sp>
      <p:sp>
        <p:nvSpPr>
          <p:cNvPr id="6" name="Platshållare för bildnummer 5">
            <a:extLst>
              <a:ext uri="{FF2B5EF4-FFF2-40B4-BE49-F238E27FC236}">
                <a16:creationId xmlns:a16="http://schemas.microsoft.com/office/drawing/2014/main" id="{A1AAA0CB-3F0A-2842-0DEA-75ABE6027FEE}"/>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52</a:t>
            </a:fld>
            <a:endParaRPr lang="fi-FI"/>
          </a:p>
        </p:txBody>
      </p:sp>
      <p:pic>
        <p:nvPicPr>
          <p:cNvPr id="9" name="Platshållare för innehåll 8" descr="En bild som visar text, skärmbild, linje, Parallell&#10;&#10;AI-genererat innehåll kan vara felaktigt.">
            <a:extLst>
              <a:ext uri="{FF2B5EF4-FFF2-40B4-BE49-F238E27FC236}">
                <a16:creationId xmlns:a16="http://schemas.microsoft.com/office/drawing/2014/main" id="{7340EFED-BC64-E368-DD7E-161623C83938}"/>
              </a:ext>
            </a:extLst>
          </p:cNvPr>
          <p:cNvPicPr>
            <a:picLocks noGrp="1" noChangeAspect="1"/>
          </p:cNvPicPr>
          <p:nvPr>
            <p:ph idx="14"/>
          </p:nvPr>
        </p:nvPicPr>
        <p:blipFill>
          <a:blip r:embed="rId2"/>
          <a:stretch>
            <a:fillRect/>
          </a:stretch>
        </p:blipFill>
        <p:spPr>
          <a:xfrm>
            <a:off x="6107637" y="734005"/>
            <a:ext cx="5869211" cy="5333845"/>
          </a:xfrm>
          <a:prstGeom prst="rect">
            <a:avLst/>
          </a:prstGeom>
        </p:spPr>
      </p:pic>
      <p:sp>
        <p:nvSpPr>
          <p:cNvPr id="10" name="Cirkel: ihålig 9">
            <a:extLst>
              <a:ext uri="{FF2B5EF4-FFF2-40B4-BE49-F238E27FC236}">
                <a16:creationId xmlns:a16="http://schemas.microsoft.com/office/drawing/2014/main" id="{DE31FB46-0470-4F2C-F26D-4B46EB6E3512}"/>
              </a:ext>
            </a:extLst>
          </p:cNvPr>
          <p:cNvSpPr/>
          <p:nvPr/>
        </p:nvSpPr>
        <p:spPr>
          <a:xfrm>
            <a:off x="5891244" y="2980944"/>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solidFill>
                <a:schemeClr val="tx1"/>
              </a:solidFill>
            </a:endParaRPr>
          </a:p>
        </p:txBody>
      </p:sp>
    </p:spTree>
    <p:extLst>
      <p:ext uri="{BB962C8B-B14F-4D97-AF65-F5344CB8AC3E}">
        <p14:creationId xmlns:p14="http://schemas.microsoft.com/office/powerpoint/2010/main" val="292135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3E94C-5729-EA22-8688-313220073ACA}"/>
              </a:ext>
            </a:extLst>
          </p:cNvPr>
          <p:cNvSpPr>
            <a:spLocks noGrp="1"/>
          </p:cNvSpPr>
          <p:nvPr>
            <p:ph type="ctrTitle"/>
          </p:nvPr>
        </p:nvSpPr>
        <p:spPr/>
        <p:txBody>
          <a:bodyPr rtlCol="0"/>
          <a:lstStyle/>
          <a:p>
            <a:pPr rtl="0"/>
            <a:r>
              <a:rPr lang="fi"/>
              <a:t>Ikääntyneet</a:t>
            </a:r>
            <a:endParaRPr lang="sv-FI"/>
          </a:p>
        </p:txBody>
      </p:sp>
      <p:sp>
        <p:nvSpPr>
          <p:cNvPr id="5" name="Platshållare för bildnummer 4">
            <a:extLst>
              <a:ext uri="{FF2B5EF4-FFF2-40B4-BE49-F238E27FC236}">
                <a16:creationId xmlns:a16="http://schemas.microsoft.com/office/drawing/2014/main" id="{6FCA9755-8D76-BD0C-EB6E-3D3E5302EBA0}"/>
              </a:ext>
            </a:extLst>
          </p:cNvPr>
          <p:cNvSpPr>
            <a:spLocks noGrp="1"/>
          </p:cNvSpPr>
          <p:nvPr>
            <p:ph type="sldNum" sz="quarter" idx="12"/>
          </p:nvPr>
        </p:nvSpPr>
        <p:spPr/>
        <p:txBody>
          <a:bodyPr rtlCol="0"/>
          <a:lstStyle/>
          <a:p>
            <a:pPr rtl="0"/>
            <a:fld id="{31160B98-140E-4345-B1A3-2A7247C42973}" type="slidenum">
              <a:rPr lang="fi-FI" smtClean="0"/>
              <a:t>53</a:t>
            </a:fld>
            <a:endParaRPr lang="fi-FI"/>
          </a:p>
        </p:txBody>
      </p:sp>
      <p:pic>
        <p:nvPicPr>
          <p:cNvPr id="8" name="Platshållare för bild 7" descr="En bild som visar person, klädsel, finger, handled&#10;&#10;AI-genererat innehåll kan vara felaktigt.">
            <a:extLst>
              <a:ext uri="{FF2B5EF4-FFF2-40B4-BE49-F238E27FC236}">
                <a16:creationId xmlns:a16="http://schemas.microsoft.com/office/drawing/2014/main" id="{9F8AFFAF-B269-8871-E196-5A554679B8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51" r="16551"/>
          <a:stretch>
            <a:fillRect/>
          </a:stretch>
        </p:blipFill>
        <p:spPr/>
      </p:pic>
    </p:spTree>
    <p:extLst>
      <p:ext uri="{BB962C8B-B14F-4D97-AF65-F5344CB8AC3E}">
        <p14:creationId xmlns:p14="http://schemas.microsoft.com/office/powerpoint/2010/main" val="1741626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0A762B5-6F98-68A3-CDE0-2A27F5FE0A6E}"/>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AB4F8EEE-1011-9B64-98F6-D2CD827CE7FE}"/>
              </a:ext>
            </a:extLst>
          </p:cNvPr>
          <p:cNvSpPr>
            <a:spLocks noGrp="1"/>
          </p:cNvSpPr>
          <p:nvPr>
            <p:ph type="title"/>
          </p:nvPr>
        </p:nvSpPr>
        <p:spPr/>
        <p:txBody>
          <a:bodyPr rtlCol="0"/>
          <a:lstStyle/>
          <a:p>
            <a:pPr rtl="0"/>
            <a:r>
              <a:rPr lang="fi"/>
              <a:t>Ikääntyneet, yleistä</a:t>
            </a:r>
            <a:endParaRPr lang="sv-FI"/>
          </a:p>
        </p:txBody>
      </p:sp>
      <p:sp>
        <p:nvSpPr>
          <p:cNvPr id="4" name="Platshållare för innehåll 3">
            <a:extLst>
              <a:ext uri="{FF2B5EF4-FFF2-40B4-BE49-F238E27FC236}">
                <a16:creationId xmlns:a16="http://schemas.microsoft.com/office/drawing/2014/main" id="{0307DF51-DB30-A40B-666F-0F616FC5366E}"/>
              </a:ext>
            </a:extLst>
          </p:cNvPr>
          <p:cNvSpPr>
            <a:spLocks noGrp="1"/>
          </p:cNvSpPr>
          <p:nvPr>
            <p:ph idx="1"/>
          </p:nvPr>
        </p:nvSpPr>
        <p:spPr>
          <a:xfrm>
            <a:off x="641873" y="1481507"/>
            <a:ext cx="10394576" cy="4464424"/>
          </a:xfrm>
        </p:spPr>
        <p:txBody>
          <a:bodyPr rtlCol="0"/>
          <a:lstStyle/>
          <a:p>
            <a:pPr rtl="0"/>
            <a:r>
              <a:rPr lang="fi"/>
              <a:t>Ikääntynyt väestö, erityisesti naiset, liikkuvat vähemmän kuin naiset koko maassa. Liian vähäinen liikunta yhdistyy toimintakyvyn heikkenemiseen ja suurempaan kaatumisriskiin.</a:t>
            </a:r>
          </a:p>
          <a:p>
            <a:pPr rtl="0"/>
            <a:r>
              <a:rPr lang="fi"/>
              <a:t>Koettu terveyden heikkeneminen on alueella yleisempää naisilla kuin miehillä. Tällaisen arvion omasta terveydestä on havaittu edeltävän tulevia terveysongelmia.</a:t>
            </a:r>
          </a:p>
          <a:p>
            <a:pPr rtl="0"/>
            <a:r>
              <a:rPr lang="fi"/>
              <a:t>Ikääntynyt väestö kokee yksinäisyyttä ja turvattomuutta, vaikka yksinäisyyttä ja turvattomuutta kokevien ikääntyneiden määrä väheneekin.</a:t>
            </a:r>
          </a:p>
          <a:p>
            <a:pPr rtl="0"/>
            <a:r>
              <a:rPr lang="fi"/>
              <a:t>Liikaa alkoholia käyttävien ikääntyneiden määrä kasvaa. Liiallinen alkoholinkulutus on selvästi yleisempää miehillä kuin naisilla.</a:t>
            </a:r>
          </a:p>
          <a:p>
            <a:pPr rtl="0"/>
            <a:r>
              <a:rPr lang="fi"/>
              <a:t>Ikääntyneiden asumiseen varautuminen vaatii huomiota ja yhteistyötä hyvinvointialueen ja kuntien välillä.</a:t>
            </a:r>
            <a:endParaRPr lang="sv-FI"/>
          </a:p>
        </p:txBody>
      </p:sp>
      <p:sp>
        <p:nvSpPr>
          <p:cNvPr id="5" name="Platshållare för sidfot 4">
            <a:extLst>
              <a:ext uri="{FF2B5EF4-FFF2-40B4-BE49-F238E27FC236}">
                <a16:creationId xmlns:a16="http://schemas.microsoft.com/office/drawing/2014/main" id="{4E0C5DB9-CCA9-D9FC-A407-9731CC04449D}"/>
              </a:ext>
            </a:extLst>
          </p:cNvPr>
          <p:cNvSpPr>
            <a:spLocks noGrp="1"/>
          </p:cNvSpPr>
          <p:nvPr>
            <p:ph type="ftr" sz="quarter" idx="11"/>
          </p:nvPr>
        </p:nvSpPr>
        <p:spPr>
          <a:xfrm>
            <a:off x="1510553" y="6391837"/>
            <a:ext cx="5347447" cy="242047"/>
          </a:xfrm>
        </p:spPr>
        <p:txBody>
          <a:bodyPr rtlCol="0"/>
          <a:lstStyle/>
          <a:p>
            <a:pPr rtl="0"/>
            <a:r>
              <a:rPr lang="fi"/>
              <a:t>Lähde: Varsinais-Suomen hyvinvointialueen Varhan hyvinvointikertomus</a:t>
            </a:r>
          </a:p>
        </p:txBody>
      </p:sp>
      <p:sp>
        <p:nvSpPr>
          <p:cNvPr id="6" name="Platshållare för bildnummer 5">
            <a:extLst>
              <a:ext uri="{FF2B5EF4-FFF2-40B4-BE49-F238E27FC236}">
                <a16:creationId xmlns:a16="http://schemas.microsoft.com/office/drawing/2014/main" id="{26A411FB-9E5B-1AAB-993B-B9888DC90528}"/>
              </a:ext>
            </a:extLst>
          </p:cNvPr>
          <p:cNvSpPr>
            <a:spLocks noGrp="1"/>
          </p:cNvSpPr>
          <p:nvPr>
            <p:ph type="sldNum" sz="quarter" idx="12"/>
          </p:nvPr>
        </p:nvSpPr>
        <p:spPr/>
        <p:txBody>
          <a:bodyPr rtlCol="0"/>
          <a:lstStyle/>
          <a:p>
            <a:pPr rtl="0"/>
            <a:fld id="{31160B98-140E-4345-B1A3-2A7247C42973}" type="slidenum">
              <a:rPr lang="fi-FI" smtClean="0"/>
              <a:t>54</a:t>
            </a:fld>
            <a:endParaRPr lang="fi-FI"/>
          </a:p>
        </p:txBody>
      </p:sp>
    </p:spTree>
    <p:extLst>
      <p:ext uri="{BB962C8B-B14F-4D97-AF65-F5344CB8AC3E}">
        <p14:creationId xmlns:p14="http://schemas.microsoft.com/office/powerpoint/2010/main" val="2720455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4BBD-2FCE-9BD2-615D-796B4519FBE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B79C1A4-72A5-559B-92CA-3821B88DD8F0}"/>
              </a:ext>
            </a:extLst>
          </p:cNvPr>
          <p:cNvSpPr>
            <a:spLocks noGrp="1"/>
          </p:cNvSpPr>
          <p:nvPr>
            <p:ph type="title"/>
          </p:nvPr>
        </p:nvSpPr>
        <p:spPr>
          <a:xfrm>
            <a:off x="423582" y="336098"/>
            <a:ext cx="11344836" cy="654424"/>
          </a:xfrm>
        </p:spPr>
        <p:txBody>
          <a:bodyPr rtlCol="0" anchor="t">
            <a:normAutofit/>
          </a:bodyPr>
          <a:lstStyle/>
          <a:p>
            <a:pPr rtl="0"/>
            <a:r>
              <a:rPr lang="fi"/>
              <a:t>Yksin asuminen</a:t>
            </a:r>
            <a:endParaRPr lang="sv-FI"/>
          </a:p>
        </p:txBody>
      </p:sp>
      <p:sp>
        <p:nvSpPr>
          <p:cNvPr id="23" name="Content Placeholder 2">
            <a:extLst>
              <a:ext uri="{FF2B5EF4-FFF2-40B4-BE49-F238E27FC236}">
                <a16:creationId xmlns:a16="http://schemas.microsoft.com/office/drawing/2014/main" id="{A5458AD0-B01C-2DD6-0C07-DBBAEB72D0B2}"/>
              </a:ext>
            </a:extLst>
          </p:cNvPr>
          <p:cNvSpPr>
            <a:spLocks noGrp="1"/>
          </p:cNvSpPr>
          <p:nvPr>
            <p:ph idx="1"/>
          </p:nvPr>
        </p:nvSpPr>
        <p:spPr>
          <a:xfrm>
            <a:off x="375959" y="881459"/>
            <a:ext cx="4733634" cy="5297668"/>
          </a:xfrm>
        </p:spPr>
        <p:txBody>
          <a:bodyPr rtlCol="0"/>
          <a:lstStyle/>
          <a:p>
            <a:pPr rtl="0"/>
            <a:r>
              <a:rPr lang="fi" sz="1400">
                <a:latin typeface="+mn-lt"/>
              </a:rPr>
              <a:t>Yksinäisyyttä pidetään ikääntyvien keskeisenä ongelmana. Iän karttuessa moni sietää kuitenkin yksinäisyyttä hyvin ja viihtyy itsensä kanssa. Saa elää itsensä näköistä elämää, pohtia rauhassa asioita ja tuntea itsenäisyyttä.</a:t>
            </a:r>
          </a:p>
          <a:p>
            <a:pPr rtl="0"/>
            <a:r>
              <a:rPr lang="fi" sz="1400">
                <a:latin typeface="+mn-lt"/>
              </a:rPr>
              <a:t>Yksinäisyydentunne kuitenkin rasittaa mielenterveyttä. Pahimmillaan se voi olla syvä ahdistuneisuuden tila, jossa ei pysty kokemaan yhteyttä toisiin ihmisiin. Epätoivottu yksinolo ja yksinäisyys vaikuttavat kielteisesti fyysiseen ja psyykkiseen hyvinvointiin sekä arjessa pärjäämiseen.</a:t>
            </a:r>
          </a:p>
          <a:p>
            <a:pPr rtl="0"/>
            <a:r>
              <a:rPr lang="fi" sz="1400">
                <a:latin typeface="+mn-lt"/>
              </a:rPr>
              <a:t>Vanhuusiässä koettu yksinäisyys voidaan jakaa emotionaaliseen, fyysiseen ja sosiaaliseen yksinäisyyteen.</a:t>
            </a:r>
          </a:p>
          <a:p>
            <a:pPr lvl="1" rtl="0"/>
            <a:r>
              <a:rPr lang="fi" sz="1400">
                <a:latin typeface="+mn-lt"/>
              </a:rPr>
              <a:t>Emotionaalinen eli tunnepuoleen liittyvä yksinäisyys voi johtua esimerkiksi leskeksi jäämisestä, yksin asumisesta, huonoksi koetusta terveydestä tai alentuneesta toimintakyvystä.</a:t>
            </a:r>
          </a:p>
          <a:p>
            <a:pPr lvl="1" rtl="0"/>
            <a:r>
              <a:rPr lang="fi" sz="1400">
                <a:latin typeface="+mn-lt"/>
              </a:rPr>
              <a:t>Fyysinen yksinäisyys liittyy kokemukseen kosketuksen, seksuaalisuuden tai läheisyyden puutteesta.</a:t>
            </a:r>
          </a:p>
          <a:p>
            <a:pPr lvl="1" rtl="0"/>
            <a:r>
              <a:rPr lang="fi" sz="1400">
                <a:latin typeface="+mn-lt"/>
              </a:rPr>
              <a:t>Sosiaalinen yksinäisyys ilmenee puuttuvina vuorovaikutussuhteina ja vähäisinä ystävyyssuhteina.</a:t>
            </a:r>
          </a:p>
          <a:p>
            <a:pPr rtl="0"/>
            <a:endParaRPr lang="en-US" sz="1400"/>
          </a:p>
        </p:txBody>
      </p:sp>
      <p:pic>
        <p:nvPicPr>
          <p:cNvPr id="9" name="Bildobjekt 8" descr="En bild som visar text, skärmbild, linje, Graf&#10;&#10;AI-genererat innehåll kan vara felaktigt.">
            <a:extLst>
              <a:ext uri="{FF2B5EF4-FFF2-40B4-BE49-F238E27FC236}">
                <a16:creationId xmlns:a16="http://schemas.microsoft.com/office/drawing/2014/main" id="{D35B2276-4617-14A0-3EAF-D23ABC960A8C}"/>
              </a:ext>
            </a:extLst>
          </p:cNvPr>
          <p:cNvPicPr>
            <a:picLocks noChangeAspect="1"/>
          </p:cNvPicPr>
          <p:nvPr/>
        </p:nvPicPr>
        <p:blipFill>
          <a:blip r:embed="rId2"/>
          <a:stretch>
            <a:fillRect/>
          </a:stretch>
        </p:blipFill>
        <p:spPr>
          <a:xfrm>
            <a:off x="5365534" y="561474"/>
            <a:ext cx="6658825" cy="3562470"/>
          </a:xfrm>
          <a:prstGeom prst="rect">
            <a:avLst/>
          </a:prstGeom>
          <a:noFill/>
        </p:spPr>
      </p:pic>
      <p:sp>
        <p:nvSpPr>
          <p:cNvPr id="5" name="Platshållare för sidfot 4">
            <a:extLst>
              <a:ext uri="{FF2B5EF4-FFF2-40B4-BE49-F238E27FC236}">
                <a16:creationId xmlns:a16="http://schemas.microsoft.com/office/drawing/2014/main" id="{136FA9C6-8B76-0F0B-265F-D032C6EE6A74}"/>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dirty="0"/>
              <a:t>Lähde: Sotkanet, Mielenterveystalo</a:t>
            </a:r>
          </a:p>
        </p:txBody>
      </p:sp>
      <p:sp>
        <p:nvSpPr>
          <p:cNvPr id="6" name="Platshållare för bildnummer 5">
            <a:extLst>
              <a:ext uri="{FF2B5EF4-FFF2-40B4-BE49-F238E27FC236}">
                <a16:creationId xmlns:a16="http://schemas.microsoft.com/office/drawing/2014/main" id="{DE11F06B-3DBD-3838-20ED-865F562AB5B5}"/>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55</a:t>
            </a:fld>
            <a:endParaRPr lang="fi-FI"/>
          </a:p>
        </p:txBody>
      </p:sp>
      <p:sp>
        <p:nvSpPr>
          <p:cNvPr id="10" name="textruta 9">
            <a:extLst>
              <a:ext uri="{FF2B5EF4-FFF2-40B4-BE49-F238E27FC236}">
                <a16:creationId xmlns:a16="http://schemas.microsoft.com/office/drawing/2014/main" id="{CB65F9D8-9174-DDB9-AEE6-5774DE3EC9FD}"/>
              </a:ext>
            </a:extLst>
          </p:cNvPr>
          <p:cNvSpPr txBox="1"/>
          <p:nvPr/>
        </p:nvSpPr>
        <p:spPr>
          <a:xfrm>
            <a:off x="6517816" y="5241469"/>
            <a:ext cx="5214742" cy="492443"/>
          </a:xfrm>
          <a:prstGeom prst="rect">
            <a:avLst/>
          </a:prstGeom>
          <a:noFill/>
        </p:spPr>
        <p:txBody>
          <a:bodyPr wrap="square" lIns="0" tIns="0" rIns="0" bIns="0" rtlCol="0">
            <a:spAutoFit/>
          </a:bodyPr>
          <a:lstStyle/>
          <a:p>
            <a:pPr algn="l" rtl="0"/>
            <a:r>
              <a:rPr lang="fi" sz="1600" spc="-50" dirty="0">
                <a:solidFill>
                  <a:schemeClr val="tx2"/>
                </a:solidFill>
                <a:latin typeface="+mj-lt"/>
              </a:rPr>
              <a:t>Paraisilla noin 41 prosenttia kaikista 75 vuotta täyttäneistä asuu yksin. Tämä tarkoittaa lähes 1 000 ikääntynyttä.</a:t>
            </a:r>
            <a:endParaRPr lang="sv-FI" sz="1600" spc="-50" dirty="0" err="1">
              <a:solidFill>
                <a:schemeClr val="tx2"/>
              </a:solidFill>
              <a:latin typeface="+mj-lt"/>
            </a:endParaRPr>
          </a:p>
        </p:txBody>
      </p:sp>
      <p:sp>
        <p:nvSpPr>
          <p:cNvPr id="11" name="Pil: uppåt 10">
            <a:extLst>
              <a:ext uri="{FF2B5EF4-FFF2-40B4-BE49-F238E27FC236}">
                <a16:creationId xmlns:a16="http://schemas.microsoft.com/office/drawing/2014/main" id="{E6DDA9A5-4D2C-628C-5EB9-D49F48E03793}"/>
              </a:ext>
            </a:extLst>
          </p:cNvPr>
          <p:cNvSpPr/>
          <p:nvPr/>
        </p:nvSpPr>
        <p:spPr>
          <a:xfrm>
            <a:off x="8581857" y="4229478"/>
            <a:ext cx="443271" cy="808866"/>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20042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DD4A-366D-D685-C6EE-663205FDB562}"/>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B54084B-6B58-94EF-6604-EE0C5D6FE884}"/>
              </a:ext>
            </a:extLst>
          </p:cNvPr>
          <p:cNvSpPr>
            <a:spLocks noGrp="1"/>
          </p:cNvSpPr>
          <p:nvPr>
            <p:ph type="title"/>
          </p:nvPr>
        </p:nvSpPr>
        <p:spPr>
          <a:xfrm>
            <a:off x="423582" y="263919"/>
            <a:ext cx="11344836" cy="548881"/>
          </a:xfrm>
        </p:spPr>
        <p:txBody>
          <a:bodyPr rtlCol="0" anchor="t">
            <a:normAutofit/>
          </a:bodyPr>
          <a:lstStyle/>
          <a:p>
            <a:pPr rtl="0"/>
            <a:r>
              <a:rPr lang="fi"/>
              <a:t>Omaishoidon tuki</a:t>
            </a:r>
            <a:endParaRPr lang="sv-FI"/>
          </a:p>
        </p:txBody>
      </p:sp>
      <p:sp>
        <p:nvSpPr>
          <p:cNvPr id="23" name="Content Placeholder 2">
            <a:extLst>
              <a:ext uri="{FF2B5EF4-FFF2-40B4-BE49-F238E27FC236}">
                <a16:creationId xmlns:a16="http://schemas.microsoft.com/office/drawing/2014/main" id="{6A735D9D-34CF-DE88-E5B6-EC832E51E214}"/>
              </a:ext>
            </a:extLst>
          </p:cNvPr>
          <p:cNvSpPr>
            <a:spLocks noGrp="1"/>
          </p:cNvSpPr>
          <p:nvPr>
            <p:ph idx="1"/>
          </p:nvPr>
        </p:nvSpPr>
        <p:spPr>
          <a:xfrm>
            <a:off x="423583" y="988291"/>
            <a:ext cx="4166890" cy="4895273"/>
          </a:xfrm>
        </p:spPr>
        <p:txBody>
          <a:bodyPr rtlCol="0"/>
          <a:lstStyle/>
          <a:p>
            <a:pPr rtl="0"/>
            <a:r>
              <a:rPr lang="fi" sz="1500">
                <a:latin typeface="+mn-lt"/>
              </a:rPr>
              <a:t>Omaishoidon tuki on lakisääteinen määrärahasidonnainen sosiaalipalvelu, jonka myöntämisestä ja järjestämisestä vastaa hyvinvointialue. </a:t>
            </a:r>
          </a:p>
          <a:p>
            <a:pPr rtl="0"/>
            <a:r>
              <a:rPr lang="fi" sz="1500">
                <a:latin typeface="+mn-lt"/>
              </a:rPr>
              <a:t>Omaishoitajana voi toimia hoidettavan omainen tai muu hoidettavalle läheinen henkilö. Hoidon tai huolenpidon tarve perustuu omaisen tai läheisen terveydentilan tai toimintakyvyn heikentymiseen tai vammaisuuteen. Omaishoidon tuki muodostuu hoidettavalle annettavista tarvittavista palveluista sekä hoitajalle annettavasta hoitopalkkiosta, vapaasta ja omaishoitoa tukevista palveluista. </a:t>
            </a:r>
          </a:p>
          <a:p>
            <a:pPr rtl="0"/>
            <a:r>
              <a:rPr lang="fi" sz="1500">
                <a:latin typeface="+mn-lt"/>
              </a:rPr>
              <a:t>Ikääntyneen henkilön omaishoitaja voi usein itsekin olla iäkäs. Elämä autettavan kanssa on usein kuormittavaa, kun apua tarvitaan ympäri vuorokauden. Kolmannella sektorilla on merkittävä rooli omaishoitoperheiden tukemisessa.</a:t>
            </a:r>
          </a:p>
          <a:p>
            <a:pPr rtl="0"/>
            <a:endParaRPr lang="en-US" sz="1500">
              <a:latin typeface="+mn-lt"/>
            </a:endParaRPr>
          </a:p>
          <a:p>
            <a:pPr rtl="0"/>
            <a:endParaRPr lang="en-US"/>
          </a:p>
        </p:txBody>
      </p:sp>
      <p:pic>
        <p:nvPicPr>
          <p:cNvPr id="14" name="Platshållare för bild 13" descr="En bild som visar text, linje, skärmbild, Graf&#10;&#10;AI-genererat innehåll kan vara felaktigt.">
            <a:extLst>
              <a:ext uri="{FF2B5EF4-FFF2-40B4-BE49-F238E27FC236}">
                <a16:creationId xmlns:a16="http://schemas.microsoft.com/office/drawing/2014/main" id="{C3DE3FDF-FF3D-8072-73E4-7CC59BE33EC8}"/>
              </a:ext>
            </a:extLst>
          </p:cNvPr>
          <p:cNvPicPr>
            <a:picLocks noGrp="1" noChangeAspect="1"/>
          </p:cNvPicPr>
          <p:nvPr>
            <p:ph idx="14"/>
          </p:nvPr>
        </p:nvPicPr>
        <p:blipFill>
          <a:blip r:embed="rId2"/>
          <a:stretch>
            <a:fillRect/>
          </a:stretch>
        </p:blipFill>
        <p:spPr>
          <a:xfrm>
            <a:off x="4747490" y="341745"/>
            <a:ext cx="7276500" cy="3892926"/>
          </a:xfrm>
          <a:prstGeom prst="rect">
            <a:avLst/>
          </a:prstGeom>
          <a:noFill/>
        </p:spPr>
      </p:pic>
      <p:sp>
        <p:nvSpPr>
          <p:cNvPr id="5" name="Platshållare för sidfot 4">
            <a:extLst>
              <a:ext uri="{FF2B5EF4-FFF2-40B4-BE49-F238E27FC236}">
                <a16:creationId xmlns:a16="http://schemas.microsoft.com/office/drawing/2014/main" id="{54882390-B073-EDF9-7D2A-D00B18EF0E62}"/>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a:t>Lähde: Sotkanet</a:t>
            </a:r>
          </a:p>
        </p:txBody>
      </p:sp>
      <p:sp>
        <p:nvSpPr>
          <p:cNvPr id="6" name="Platshållare för bildnummer 5">
            <a:extLst>
              <a:ext uri="{FF2B5EF4-FFF2-40B4-BE49-F238E27FC236}">
                <a16:creationId xmlns:a16="http://schemas.microsoft.com/office/drawing/2014/main" id="{7CCD54D4-C9C2-1AFD-7F6D-1CF30F18D49B}"/>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56</a:t>
            </a:fld>
            <a:endParaRPr lang="fi-FI"/>
          </a:p>
        </p:txBody>
      </p:sp>
      <p:sp>
        <p:nvSpPr>
          <p:cNvPr id="2" name="textruta 1">
            <a:extLst>
              <a:ext uri="{FF2B5EF4-FFF2-40B4-BE49-F238E27FC236}">
                <a16:creationId xmlns:a16="http://schemas.microsoft.com/office/drawing/2014/main" id="{42C8DA2B-304A-ACF2-A075-C91429BA31ED}"/>
              </a:ext>
            </a:extLst>
          </p:cNvPr>
          <p:cNvSpPr txBox="1"/>
          <p:nvPr/>
        </p:nvSpPr>
        <p:spPr>
          <a:xfrm>
            <a:off x="6881091" y="5412509"/>
            <a:ext cx="3775917" cy="769441"/>
          </a:xfrm>
          <a:prstGeom prst="rect">
            <a:avLst/>
          </a:prstGeom>
          <a:noFill/>
        </p:spPr>
        <p:txBody>
          <a:bodyPr wrap="square" lIns="0" tIns="0" rIns="0" bIns="0" rtlCol="0">
            <a:spAutoFit/>
          </a:bodyPr>
          <a:lstStyle/>
          <a:p>
            <a:pPr rtl="0"/>
            <a:r>
              <a:rPr lang="fi" sz="1600" spc="-50">
                <a:solidFill>
                  <a:schemeClr val="tx2"/>
                </a:solidFill>
                <a:latin typeface="+mj-lt"/>
              </a:rPr>
              <a:t>Paraisilla noin 140 yli 75-vuotiasta on saanut omaishoidon tukea vuonna 2024.</a:t>
            </a:r>
          </a:p>
          <a:p>
            <a:pPr algn="l" rtl="0"/>
            <a:endParaRPr lang="sv-FI" dirty="0" err="1">
              <a:solidFill>
                <a:schemeClr val="tx2"/>
              </a:solidFill>
            </a:endParaRPr>
          </a:p>
        </p:txBody>
      </p:sp>
      <p:sp>
        <p:nvSpPr>
          <p:cNvPr id="4" name="Pil: uppåt 3">
            <a:extLst>
              <a:ext uri="{FF2B5EF4-FFF2-40B4-BE49-F238E27FC236}">
                <a16:creationId xmlns:a16="http://schemas.microsoft.com/office/drawing/2014/main" id="{47E27C02-155F-0147-5D52-3B5C2580C177}"/>
              </a:ext>
            </a:extLst>
          </p:cNvPr>
          <p:cNvSpPr/>
          <p:nvPr/>
        </p:nvSpPr>
        <p:spPr>
          <a:xfrm>
            <a:off x="8385740" y="4312497"/>
            <a:ext cx="379569" cy="952230"/>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706195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DFCD5-E760-3A02-1737-57E8D62E3EAB}"/>
            </a:ext>
          </a:extLst>
        </p:cNvPr>
        <p:cNvGrpSpPr/>
        <p:nvPr/>
      </p:nvGrpSpPr>
      <p:grpSpPr>
        <a:xfrm>
          <a:off x="0" y="0"/>
          <a:ext cx="0" cy="0"/>
          <a:chOff x="0" y="0"/>
          <a:chExt cx="0" cy="0"/>
        </a:xfrm>
      </p:grpSpPr>
      <p:sp>
        <p:nvSpPr>
          <p:cNvPr id="17" name="Text Placeholder 1">
            <a:extLst>
              <a:ext uri="{FF2B5EF4-FFF2-40B4-BE49-F238E27FC236}">
                <a16:creationId xmlns:a16="http://schemas.microsoft.com/office/drawing/2014/main" id="{283725D8-85E8-3B4A-7B17-1EB182CBEB9E}"/>
              </a:ext>
            </a:extLst>
          </p:cNvPr>
          <p:cNvSpPr>
            <a:spLocks noGrp="1"/>
          </p:cNvSpPr>
          <p:nvPr>
            <p:ph type="body" sz="quarter" idx="14"/>
          </p:nvPr>
        </p:nvSpPr>
        <p:spPr>
          <a:xfrm>
            <a:off x="286870" y="134471"/>
            <a:ext cx="11618258" cy="275663"/>
          </a:xfrm>
        </p:spPr>
        <p:txBody>
          <a:bodyPr rtlCol="0"/>
          <a:lstStyle/>
          <a:p>
            <a:pPr rtl="0"/>
            <a:endParaRPr lang="en-US"/>
          </a:p>
        </p:txBody>
      </p:sp>
      <p:sp>
        <p:nvSpPr>
          <p:cNvPr id="3" name="Rubrik 2">
            <a:extLst>
              <a:ext uri="{FF2B5EF4-FFF2-40B4-BE49-F238E27FC236}">
                <a16:creationId xmlns:a16="http://schemas.microsoft.com/office/drawing/2014/main" id="{6F7338C4-824F-55C5-FC87-73F875EBA98A}"/>
              </a:ext>
            </a:extLst>
          </p:cNvPr>
          <p:cNvSpPr>
            <a:spLocks noGrp="1"/>
          </p:cNvSpPr>
          <p:nvPr>
            <p:ph type="title"/>
          </p:nvPr>
        </p:nvSpPr>
        <p:spPr>
          <a:xfrm>
            <a:off x="560293" y="720146"/>
            <a:ext cx="11344836" cy="654424"/>
          </a:xfrm>
        </p:spPr>
        <p:txBody>
          <a:bodyPr rtlCol="0" anchor="t">
            <a:normAutofit/>
          </a:bodyPr>
          <a:lstStyle/>
          <a:p>
            <a:pPr rtl="0"/>
            <a:r>
              <a:rPr lang="fi"/>
              <a:t>Kaatumistapaturmat</a:t>
            </a:r>
            <a:endParaRPr lang="sv-FI"/>
          </a:p>
        </p:txBody>
      </p:sp>
      <p:sp>
        <p:nvSpPr>
          <p:cNvPr id="18" name="Content Placeholder 3">
            <a:extLst>
              <a:ext uri="{FF2B5EF4-FFF2-40B4-BE49-F238E27FC236}">
                <a16:creationId xmlns:a16="http://schemas.microsoft.com/office/drawing/2014/main" id="{2E6A13B1-5D9A-AD95-9A5B-7DC74F327F46}"/>
              </a:ext>
            </a:extLst>
          </p:cNvPr>
          <p:cNvSpPr>
            <a:spLocks noGrp="1"/>
          </p:cNvSpPr>
          <p:nvPr>
            <p:ph idx="1"/>
          </p:nvPr>
        </p:nvSpPr>
        <p:spPr>
          <a:xfrm>
            <a:off x="519193" y="1480162"/>
            <a:ext cx="3633016" cy="4657692"/>
          </a:xfrm>
        </p:spPr>
        <p:txBody>
          <a:bodyPr rtlCol="0"/>
          <a:lstStyle/>
          <a:p>
            <a:pPr rtl="0"/>
            <a:r>
              <a:rPr lang="fi" sz="2000" spc="-50"/>
              <a:t>Kaatumistapaturmien määrä on Paraisilla keskimäärin pienempi kuin koko maassa, mutta suurempi kuin hyvinvointialueella.</a:t>
            </a:r>
          </a:p>
          <a:p>
            <a:pPr rtl="0"/>
            <a:r>
              <a:rPr lang="fi" sz="2000" spc="-50"/>
              <a:t>Reisiluun murtuman hoito maksaa vähintään 30 000 euroa.</a:t>
            </a:r>
          </a:p>
          <a:p>
            <a:pPr rtl="0"/>
            <a:r>
              <a:rPr lang="fi" sz="2000" spc="-50"/>
              <a:t>Reisiluun murtuma voi johtaa liikkumis- ja toimintakyvyn heikkenemiseen ja pitkäaikaishoidon tarpeeseen.</a:t>
            </a:r>
            <a:endParaRPr lang="sv-FI" sz="2000" spc="-50"/>
          </a:p>
          <a:p>
            <a:pPr rtl="0"/>
            <a:endParaRPr lang="sv-FI" sz="1600" spc="-50">
              <a:latin typeface="+mj-lt"/>
            </a:endParaRPr>
          </a:p>
          <a:p>
            <a:pPr rtl="0"/>
            <a:endParaRPr lang="en-US" sz="1600" spc="-50">
              <a:latin typeface="+mj-lt"/>
            </a:endParaRPr>
          </a:p>
          <a:p>
            <a:pPr rtl="0"/>
            <a:endParaRPr lang="en-US" sz="1600" spc="-50">
              <a:latin typeface="+mj-lt"/>
            </a:endParaRPr>
          </a:p>
        </p:txBody>
      </p:sp>
      <p:sp>
        <p:nvSpPr>
          <p:cNvPr id="5" name="Platshållare för sidfot 4">
            <a:extLst>
              <a:ext uri="{FF2B5EF4-FFF2-40B4-BE49-F238E27FC236}">
                <a16:creationId xmlns:a16="http://schemas.microsoft.com/office/drawing/2014/main" id="{5A07B5A4-7165-22E1-EBF5-315E0B58D070}"/>
              </a:ext>
            </a:extLst>
          </p:cNvPr>
          <p:cNvSpPr>
            <a:spLocks noGrp="1"/>
          </p:cNvSpPr>
          <p:nvPr>
            <p:ph type="ftr" sz="quarter" idx="11"/>
          </p:nvPr>
        </p:nvSpPr>
        <p:spPr>
          <a:xfrm>
            <a:off x="1510553" y="6391837"/>
            <a:ext cx="3778623" cy="242047"/>
          </a:xfrm>
        </p:spPr>
        <p:txBody>
          <a:bodyPr rtlCol="0" anchor="ctr">
            <a:normAutofit/>
          </a:bodyPr>
          <a:lstStyle/>
          <a:p>
            <a:pPr rtl="0">
              <a:spcAft>
                <a:spcPts val="600"/>
              </a:spcAft>
            </a:pPr>
            <a:r>
              <a:rPr lang="fi"/>
              <a:t>Lähde: Sotkanet</a:t>
            </a:r>
          </a:p>
        </p:txBody>
      </p:sp>
      <p:sp>
        <p:nvSpPr>
          <p:cNvPr id="6" name="Platshållare för bildnummer 5">
            <a:extLst>
              <a:ext uri="{FF2B5EF4-FFF2-40B4-BE49-F238E27FC236}">
                <a16:creationId xmlns:a16="http://schemas.microsoft.com/office/drawing/2014/main" id="{7C246858-114B-1D26-8CB6-D26DDBB8AAA2}"/>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57</a:t>
            </a:fld>
            <a:endParaRPr lang="fi-FI"/>
          </a:p>
        </p:txBody>
      </p:sp>
      <p:sp>
        <p:nvSpPr>
          <p:cNvPr id="9" name="Platshållare för bild 8">
            <a:extLst>
              <a:ext uri="{FF2B5EF4-FFF2-40B4-BE49-F238E27FC236}">
                <a16:creationId xmlns:a16="http://schemas.microsoft.com/office/drawing/2014/main" id="{3609F55F-8B00-0F1B-7AA4-4BB4CA64F249}"/>
              </a:ext>
            </a:extLst>
          </p:cNvPr>
          <p:cNvSpPr>
            <a:spLocks noGrp="1"/>
          </p:cNvSpPr>
          <p:nvPr>
            <p:ph type="pic" sz="quarter" idx="13"/>
          </p:nvPr>
        </p:nvSpPr>
        <p:spPr/>
        <p:txBody>
          <a:bodyPr rtlCol="0"/>
          <a:lstStyle/>
          <a:p>
            <a:pPr rtl="0"/>
            <a:endParaRPr lang="sv-FI"/>
          </a:p>
        </p:txBody>
      </p:sp>
      <p:pic>
        <p:nvPicPr>
          <p:cNvPr id="13" name="Bildobjekt 12" descr="En bild som visar text, linje, skärmbild, Graf&#10;&#10;AI-genererat innehåll kan vara felaktigt.">
            <a:extLst>
              <a:ext uri="{FF2B5EF4-FFF2-40B4-BE49-F238E27FC236}">
                <a16:creationId xmlns:a16="http://schemas.microsoft.com/office/drawing/2014/main" id="{3A2DD92E-097F-99E7-AE96-64ADDF4C1F0C}"/>
              </a:ext>
            </a:extLst>
          </p:cNvPr>
          <p:cNvPicPr>
            <a:picLocks noChangeAspect="1"/>
          </p:cNvPicPr>
          <p:nvPr/>
        </p:nvPicPr>
        <p:blipFill>
          <a:blip r:embed="rId2"/>
          <a:stretch>
            <a:fillRect/>
          </a:stretch>
        </p:blipFill>
        <p:spPr>
          <a:xfrm>
            <a:off x="4698433" y="1374571"/>
            <a:ext cx="7408223" cy="3947238"/>
          </a:xfrm>
          <a:prstGeom prst="rect">
            <a:avLst/>
          </a:prstGeom>
        </p:spPr>
      </p:pic>
    </p:spTree>
    <p:extLst>
      <p:ext uri="{BB962C8B-B14F-4D97-AF65-F5344CB8AC3E}">
        <p14:creationId xmlns:p14="http://schemas.microsoft.com/office/powerpoint/2010/main" val="331722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719BE-93DC-F9CF-7203-20BD735F0272}"/>
              </a:ext>
            </a:extLst>
          </p:cNvPr>
          <p:cNvSpPr>
            <a:spLocks noGrp="1"/>
          </p:cNvSpPr>
          <p:nvPr>
            <p:ph type="ctrTitle"/>
          </p:nvPr>
        </p:nvSpPr>
        <p:spPr>
          <a:xfrm>
            <a:off x="519251" y="1216096"/>
            <a:ext cx="5662860" cy="4243004"/>
          </a:xfrm>
        </p:spPr>
        <p:txBody>
          <a:bodyPr rtlCol="0"/>
          <a:lstStyle/>
          <a:p>
            <a:pPr rtl="0"/>
            <a:br>
              <a:rPr lang="en-US" sz="5400"/>
            </a:br>
            <a:br>
              <a:rPr lang="en-US" sz="5400"/>
            </a:br>
            <a:br>
              <a:rPr lang="en-US" sz="5400"/>
            </a:br>
            <a:br>
              <a:rPr lang="en-US" sz="5400"/>
            </a:br>
            <a:br>
              <a:rPr lang="en-US" sz="5400"/>
            </a:br>
            <a:br>
              <a:rPr lang="en-US" sz="5400"/>
            </a:br>
            <a:r>
              <a:rPr lang="fi" sz="5400"/>
              <a:t>Yhteenveto aikaisemmista tavoitteista ja toteutetuista toimenpiteistä</a:t>
            </a:r>
            <a:br>
              <a:rPr lang="en-US" sz="5400"/>
            </a:br>
            <a:endParaRPr lang="sv-FI"/>
          </a:p>
        </p:txBody>
      </p:sp>
      <p:sp>
        <p:nvSpPr>
          <p:cNvPr id="5" name="Platshållare för bildnummer 4">
            <a:extLst>
              <a:ext uri="{FF2B5EF4-FFF2-40B4-BE49-F238E27FC236}">
                <a16:creationId xmlns:a16="http://schemas.microsoft.com/office/drawing/2014/main" id="{4E46F09F-4A16-D0A7-EF79-4A0C2F10A515}"/>
              </a:ext>
            </a:extLst>
          </p:cNvPr>
          <p:cNvSpPr>
            <a:spLocks noGrp="1"/>
          </p:cNvSpPr>
          <p:nvPr>
            <p:ph type="sldNum" sz="quarter" idx="12"/>
          </p:nvPr>
        </p:nvSpPr>
        <p:spPr/>
        <p:txBody>
          <a:bodyPr rtlCol="0"/>
          <a:lstStyle/>
          <a:p>
            <a:pPr rtl="0"/>
            <a:fld id="{31160B98-140E-4345-B1A3-2A7247C42973}" type="slidenum">
              <a:rPr lang="fi-FI" smtClean="0"/>
              <a:t>58</a:t>
            </a:fld>
            <a:endParaRPr lang="fi-FI"/>
          </a:p>
        </p:txBody>
      </p:sp>
      <p:pic>
        <p:nvPicPr>
          <p:cNvPr id="8" name="Platshållare för bild 7" descr="En bild som visar cirkel&#10;&#10;AI-genererat innehåll kan vara felaktigt.">
            <a:extLst>
              <a:ext uri="{FF2B5EF4-FFF2-40B4-BE49-F238E27FC236}">
                <a16:creationId xmlns:a16="http://schemas.microsoft.com/office/drawing/2014/main" id="{B00C040D-EFE3-8F3D-86E0-325AA7215C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31288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C1AC13E9-8105-2389-B0FF-E55B8DDEE32E}"/>
              </a:ext>
            </a:extLst>
          </p:cNvPr>
          <p:cNvSpPr>
            <a:spLocks noGrp="1"/>
          </p:cNvSpPr>
          <p:nvPr>
            <p:ph type="body" sz="quarter" idx="14"/>
          </p:nvPr>
        </p:nvSpPr>
        <p:spPr>
          <a:xfrm>
            <a:off x="286870" y="134471"/>
            <a:ext cx="11618258" cy="275663"/>
          </a:xfrm>
        </p:spPr>
        <p:txBody>
          <a:bodyPr rtlCol="0"/>
          <a:lstStyle/>
          <a:p>
            <a:pPr rtl="0"/>
            <a:endParaRPr lang="en-US"/>
          </a:p>
        </p:txBody>
      </p:sp>
      <p:sp>
        <p:nvSpPr>
          <p:cNvPr id="3" name="Rubrik 2">
            <a:extLst>
              <a:ext uri="{FF2B5EF4-FFF2-40B4-BE49-F238E27FC236}">
                <a16:creationId xmlns:a16="http://schemas.microsoft.com/office/drawing/2014/main" id="{054D8FFA-9566-6DA9-C7D5-FA3EA3D86343}"/>
              </a:ext>
            </a:extLst>
          </p:cNvPr>
          <p:cNvSpPr>
            <a:spLocks noGrp="1"/>
          </p:cNvSpPr>
          <p:nvPr>
            <p:ph type="title"/>
          </p:nvPr>
        </p:nvSpPr>
        <p:spPr>
          <a:xfrm>
            <a:off x="560293" y="720146"/>
            <a:ext cx="11344836" cy="654424"/>
          </a:xfrm>
        </p:spPr>
        <p:txBody>
          <a:bodyPr rtlCol="0" anchor="t">
            <a:normAutofit fontScale="90000"/>
          </a:bodyPr>
          <a:lstStyle/>
          <a:p>
            <a:pPr rtl="0"/>
            <a:r>
              <a:rPr lang="fi"/>
              <a:t>Yhteenveto aikaisemman hyvinvointisuunnitelman keskeisistä teemoista ja toimenpiteistä</a:t>
            </a:r>
            <a:endParaRPr lang="sv-FI"/>
          </a:p>
        </p:txBody>
      </p:sp>
      <p:sp>
        <p:nvSpPr>
          <p:cNvPr id="6" name="Platshållare för bildnummer 5">
            <a:extLst>
              <a:ext uri="{FF2B5EF4-FFF2-40B4-BE49-F238E27FC236}">
                <a16:creationId xmlns:a16="http://schemas.microsoft.com/office/drawing/2014/main" id="{154A193C-F3B6-0EA0-9697-170C1530BC66}"/>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rtl="0">
                <a:spcAft>
                  <a:spcPts val="600"/>
                </a:spcAft>
              </a:pPr>
              <a:t>59</a:t>
            </a:fld>
            <a:endParaRPr lang="fi-FI"/>
          </a:p>
        </p:txBody>
      </p:sp>
      <p:graphicFrame>
        <p:nvGraphicFramePr>
          <p:cNvPr id="20" name="Platshållare för innehåll 3">
            <a:extLst>
              <a:ext uri="{FF2B5EF4-FFF2-40B4-BE49-F238E27FC236}">
                <a16:creationId xmlns:a16="http://schemas.microsoft.com/office/drawing/2014/main" id="{7749E643-C5D3-50B5-6C28-45008B1D6D0A}"/>
              </a:ext>
            </a:extLst>
          </p:cNvPr>
          <p:cNvGraphicFramePr>
            <a:graphicFrameLocks noGrp="1"/>
          </p:cNvGraphicFramePr>
          <p:nvPr>
            <p:ph idx="1"/>
            <p:extLst>
              <p:ext uri="{D42A27DB-BD31-4B8C-83A1-F6EECF244321}">
                <p14:modId xmlns:p14="http://schemas.microsoft.com/office/powerpoint/2010/main" val="2360280162"/>
              </p:ext>
            </p:extLst>
          </p:nvPr>
        </p:nvGraphicFramePr>
        <p:xfrm>
          <a:off x="1510553" y="1591235"/>
          <a:ext cx="10394576" cy="446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90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94E2-F871-87BC-19FA-ED1FA58EC03A}"/>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F046227-33B5-DCA5-450C-10BB57D910F6}"/>
              </a:ext>
            </a:extLst>
          </p:cNvPr>
          <p:cNvSpPr>
            <a:spLocks noGrp="1"/>
          </p:cNvSpPr>
          <p:nvPr>
            <p:ph idx="1"/>
          </p:nvPr>
        </p:nvSpPr>
        <p:spPr>
          <a:xfrm>
            <a:off x="494223" y="1366887"/>
            <a:ext cx="11274193" cy="4751108"/>
          </a:xfrm>
        </p:spPr>
        <p:txBody>
          <a:bodyPr rtlCol="0"/>
          <a:lstStyle/>
          <a:p>
            <a:pPr marL="0" indent="0" rtl="0" fontAlgn="base">
              <a:lnSpc>
                <a:spcPct val="100000"/>
              </a:lnSpc>
              <a:buNone/>
            </a:pPr>
            <a:endParaRPr lang="en-US" sz="1600"/>
          </a:p>
          <a:p>
            <a:pPr marL="0" indent="0" rtl="0">
              <a:lnSpc>
                <a:spcPct val="100000"/>
              </a:lnSpc>
              <a:spcBef>
                <a:spcPts val="0"/>
              </a:spcBef>
              <a:buNone/>
            </a:pPr>
            <a:r>
              <a:rPr lang="fi" sz="1600"/>
              <a:t>Hyvinvointialueuudistus on muuttanut merkittävästi julkisen hallinnon tehtävienjakoa, erityisesti sosiaali- ja terveyspalvelujen osalta. Uudistuksen myötä hyvinvointialueet ottivat vastuulleen laajan tehtäväkentän, joka kuului aikaisemmin kunnille. Tämä on synnyttänyt uudenlaisen hallinnollisen ja toiminnallisen rajapinnan kuntien ja hyvinvointialueiden välille. Kuntien ja hyvinvointialueiden tehtävänjako ei ole varsinkaan hyvinvoinnin ja terveyden edistämisen osalta vielä täysin vakiintunut. Toimivia yhteistyömalleja haetaan vielä.</a:t>
            </a:r>
          </a:p>
          <a:p>
            <a:pPr marL="0" indent="0" rtl="0">
              <a:lnSpc>
                <a:spcPct val="100000"/>
              </a:lnSpc>
              <a:spcBef>
                <a:spcPts val="0"/>
              </a:spcBef>
              <a:buNone/>
            </a:pPr>
            <a:endParaRPr lang="sv-FI" sz="1600"/>
          </a:p>
          <a:p>
            <a:pPr marL="0" indent="0" rtl="0">
              <a:lnSpc>
                <a:spcPct val="100000"/>
              </a:lnSpc>
              <a:spcBef>
                <a:spcPts val="0"/>
              </a:spcBef>
              <a:buNone/>
            </a:pPr>
            <a:r>
              <a:rPr lang="fi" sz="1600"/>
              <a:t>Kansalaisosallistumisen kokonaisuus on muuttunut merkittävästi hyvinvointialueuudistuksessa, kun demokraattinen kontrolli ulottuu aluevaalien ja muiden aluetason osallistumiskanavien välityksellä nyt myös erityistason sosiaali- ja terveyspalveluihin. Kansalaisten osallistumis- ja vaikuttamismahdollisuudet ovat samanaikaisesti laajentuneet ja etääntyneet. Hyvinvointialueiden rajoitettu itsehallinto vaikuttaa siihen, minkälaiseksi kansalaisten rooli ja mahdollisuudet osallistua ja vaikuttaa hyvinvointialueisiin voi muodostua. Kuntiin kohdistuu entistä enemmän odotuksia toimia demokratiakanavana. (Paananen H., Jäntti A., Haveri A.)</a:t>
            </a:r>
            <a:endParaRPr lang="sv-FI" sz="1600"/>
          </a:p>
          <a:p>
            <a:pPr marL="0" indent="0" rtl="0">
              <a:lnSpc>
                <a:spcPct val="100000"/>
              </a:lnSpc>
              <a:spcBef>
                <a:spcPts val="0"/>
              </a:spcBef>
              <a:buNone/>
            </a:pPr>
            <a:r>
              <a:rPr lang="fi" sz="1600"/>
              <a:t> </a:t>
            </a:r>
          </a:p>
          <a:p>
            <a:pPr marL="0" indent="0" rtl="0">
              <a:lnSpc>
                <a:spcPct val="100000"/>
              </a:lnSpc>
              <a:spcBef>
                <a:spcPts val="0"/>
              </a:spcBef>
              <a:buNone/>
            </a:pPr>
            <a:r>
              <a:rPr lang="fi" sz="1600"/>
              <a:t>Tätä kirjoitettaessa voidaan todeta, että hyvinvointialueen ja kaupungin välinen yhteistyö asukkaiden hyvinvoinnin edistämisessä on ottanut monta harppausta eteenpäin. Yhteistyölle on muun muassa luotu rakenteita, tulossa on yhteisiä kehittämishankkeita ja keskusteluja on käyty hyvinvointisuunnitelmien yhteisistä suuntaviivoista hyvinvointialueella ja kunnissa. </a:t>
            </a:r>
          </a:p>
          <a:p>
            <a:pPr marL="0" indent="0" rtl="0">
              <a:lnSpc>
                <a:spcPct val="100000"/>
              </a:lnSpc>
              <a:spcBef>
                <a:spcPts val="0"/>
              </a:spcBef>
              <a:buNone/>
            </a:pPr>
            <a:r>
              <a:rPr lang="fi" sz="1400"/>
              <a:t> </a:t>
            </a:r>
          </a:p>
          <a:p>
            <a:pPr marL="0" indent="0" rtl="0">
              <a:lnSpc>
                <a:spcPct val="100000"/>
              </a:lnSpc>
              <a:spcBef>
                <a:spcPts val="0"/>
              </a:spcBef>
              <a:buNone/>
            </a:pPr>
            <a:endParaRPr lang="sv-FI" sz="1400"/>
          </a:p>
          <a:p>
            <a:pPr marL="0" indent="0" rtl="0">
              <a:lnSpc>
                <a:spcPct val="100000"/>
              </a:lnSpc>
              <a:spcBef>
                <a:spcPts val="0"/>
              </a:spcBef>
              <a:buNone/>
            </a:pPr>
            <a:endParaRPr lang="sv-FI" sz="1200"/>
          </a:p>
        </p:txBody>
      </p:sp>
      <p:sp>
        <p:nvSpPr>
          <p:cNvPr id="6" name="Platshållare för bildnummer 5">
            <a:extLst>
              <a:ext uri="{FF2B5EF4-FFF2-40B4-BE49-F238E27FC236}">
                <a16:creationId xmlns:a16="http://schemas.microsoft.com/office/drawing/2014/main" id="{2B9FB30E-F694-30F9-03F4-717BE26436A2}"/>
              </a:ext>
            </a:extLst>
          </p:cNvPr>
          <p:cNvSpPr>
            <a:spLocks noGrp="1"/>
          </p:cNvSpPr>
          <p:nvPr>
            <p:ph type="sldNum" sz="quarter" idx="12"/>
          </p:nvPr>
        </p:nvSpPr>
        <p:spPr/>
        <p:txBody>
          <a:bodyPr rtlCol="0"/>
          <a:lstStyle/>
          <a:p>
            <a:pPr rtl="0"/>
            <a:fld id="{31160B98-140E-4345-B1A3-2A7247C42973}" type="slidenum">
              <a:rPr lang="fi-FI" smtClean="0"/>
              <a:t>6</a:t>
            </a:fld>
            <a:endParaRPr lang="fi-FI"/>
          </a:p>
        </p:txBody>
      </p:sp>
      <p:sp>
        <p:nvSpPr>
          <p:cNvPr id="9" name="Rubrik 8">
            <a:extLst>
              <a:ext uri="{FF2B5EF4-FFF2-40B4-BE49-F238E27FC236}">
                <a16:creationId xmlns:a16="http://schemas.microsoft.com/office/drawing/2014/main" id="{BB175FC5-2BEE-6FC0-A8C8-7810F1F0D801}"/>
              </a:ext>
            </a:extLst>
          </p:cNvPr>
          <p:cNvSpPr>
            <a:spLocks noGrp="1"/>
          </p:cNvSpPr>
          <p:nvPr>
            <p:ph type="title"/>
          </p:nvPr>
        </p:nvSpPr>
        <p:spPr>
          <a:xfrm>
            <a:off x="494223" y="612274"/>
            <a:ext cx="11344836" cy="552473"/>
          </a:xfrm>
        </p:spPr>
        <p:txBody>
          <a:bodyPr rtlCol="0"/>
          <a:lstStyle/>
          <a:p>
            <a:pPr rtl="0"/>
            <a:r>
              <a:rPr lang="fi" sz="3600" dirty="0"/>
              <a:t>Hyvinvointialueuudistus</a:t>
            </a:r>
            <a:r>
              <a:rPr lang="fi" sz="2800" dirty="0"/>
              <a:t>​</a:t>
            </a:r>
            <a:br>
              <a:rPr lang="en-US" sz="2800" dirty="0"/>
            </a:br>
            <a:endParaRPr lang="sv-FI" dirty="0"/>
          </a:p>
        </p:txBody>
      </p:sp>
    </p:spTree>
    <p:extLst>
      <p:ext uri="{BB962C8B-B14F-4D97-AF65-F5344CB8AC3E}">
        <p14:creationId xmlns:p14="http://schemas.microsoft.com/office/powerpoint/2010/main" val="3713246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1EAA-80A6-966B-70A3-AB7AC33B4D7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6B2CC2-6090-8E15-8966-69EB09C68594}"/>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2849DB00-0BE0-6082-6523-C2F0C0BB04EE}"/>
              </a:ext>
            </a:extLst>
          </p:cNvPr>
          <p:cNvSpPr>
            <a:spLocks noGrp="1"/>
          </p:cNvSpPr>
          <p:nvPr>
            <p:ph type="title"/>
          </p:nvPr>
        </p:nvSpPr>
        <p:spPr>
          <a:xfrm>
            <a:off x="560292" y="568316"/>
            <a:ext cx="11344836" cy="393877"/>
          </a:xfrm>
        </p:spPr>
        <p:txBody>
          <a:bodyPr rtlCol="0"/>
          <a:lstStyle/>
          <a:p>
            <a:pPr rtl="0"/>
            <a:r>
              <a:rPr lang="fi"/>
              <a:t>Lasten ja nuorten hyvinvointi</a:t>
            </a:r>
            <a:endParaRPr lang="sv-FI"/>
          </a:p>
        </p:txBody>
      </p:sp>
      <p:graphicFrame>
        <p:nvGraphicFramePr>
          <p:cNvPr id="7" name="Platshållare för innehåll 6">
            <a:extLst>
              <a:ext uri="{FF2B5EF4-FFF2-40B4-BE49-F238E27FC236}">
                <a16:creationId xmlns:a16="http://schemas.microsoft.com/office/drawing/2014/main" id="{9EDD1459-A682-2E04-F0E4-03482E748886}"/>
              </a:ext>
            </a:extLst>
          </p:cNvPr>
          <p:cNvGraphicFramePr>
            <a:graphicFrameLocks noGrp="1"/>
          </p:cNvGraphicFramePr>
          <p:nvPr>
            <p:ph idx="1"/>
            <p:extLst>
              <p:ext uri="{D42A27DB-BD31-4B8C-83A1-F6EECF244321}">
                <p14:modId xmlns:p14="http://schemas.microsoft.com/office/powerpoint/2010/main" val="1094219015"/>
              </p:ext>
            </p:extLst>
          </p:nvPr>
        </p:nvGraphicFramePr>
        <p:xfrm>
          <a:off x="940158" y="1114244"/>
          <a:ext cx="9412067" cy="5224586"/>
        </p:xfrm>
        <a:graphic>
          <a:graphicData uri="http://schemas.openxmlformats.org/drawingml/2006/table">
            <a:tbl>
              <a:tblPr>
                <a:tableStyleId>{5C22544A-7EE6-4342-B048-85BDC9FD1C3A}</a:tableStyleId>
              </a:tblPr>
              <a:tblGrid>
                <a:gridCol w="3309738">
                  <a:extLst>
                    <a:ext uri="{9D8B030D-6E8A-4147-A177-3AD203B41FA5}">
                      <a16:colId xmlns:a16="http://schemas.microsoft.com/office/drawing/2014/main" val="122767698"/>
                    </a:ext>
                  </a:extLst>
                </a:gridCol>
                <a:gridCol w="2197873">
                  <a:extLst>
                    <a:ext uri="{9D8B030D-6E8A-4147-A177-3AD203B41FA5}">
                      <a16:colId xmlns:a16="http://schemas.microsoft.com/office/drawing/2014/main" val="4093554193"/>
                    </a:ext>
                  </a:extLst>
                </a:gridCol>
                <a:gridCol w="3077020">
                  <a:extLst>
                    <a:ext uri="{9D8B030D-6E8A-4147-A177-3AD203B41FA5}">
                      <a16:colId xmlns:a16="http://schemas.microsoft.com/office/drawing/2014/main" val="2174010262"/>
                    </a:ext>
                  </a:extLst>
                </a:gridCol>
                <a:gridCol w="413718">
                  <a:extLst>
                    <a:ext uri="{9D8B030D-6E8A-4147-A177-3AD203B41FA5}">
                      <a16:colId xmlns:a16="http://schemas.microsoft.com/office/drawing/2014/main" val="313213234"/>
                    </a:ext>
                  </a:extLst>
                </a:gridCol>
                <a:gridCol w="413718">
                  <a:extLst>
                    <a:ext uri="{9D8B030D-6E8A-4147-A177-3AD203B41FA5}">
                      <a16:colId xmlns:a16="http://schemas.microsoft.com/office/drawing/2014/main" val="1924524267"/>
                    </a:ext>
                  </a:extLst>
                </a:gridCol>
              </a:tblGrid>
              <a:tr h="0">
                <a:tc>
                  <a:txBody>
                    <a:bodyPr/>
                    <a:lstStyle/>
                    <a:p>
                      <a:pPr algn="l" rtl="0" fontAlgn="b">
                        <a:buNone/>
                      </a:pPr>
                      <a:r>
                        <a:rPr lang="fi" sz="500" u="none" strike="noStrike" dirty="0">
                          <a:effectLst/>
                          <a:latin typeface="+mj-lt"/>
                        </a:rPr>
                        <a:t> </a:t>
                      </a:r>
                      <a:endParaRPr lang="sv-FI" sz="500" b="1" i="0" u="none" strike="noStrike" dirty="0">
                        <a:solidFill>
                          <a:srgbClr val="000000"/>
                        </a:solidFill>
                        <a:effectLst/>
                        <a:latin typeface="+mj-lt"/>
                      </a:endParaRPr>
                    </a:p>
                  </a:txBody>
                  <a:tcPr marL="3035" marR="3035" marT="3035" marB="0" anchor="b"/>
                </a:tc>
                <a:tc>
                  <a:txBody>
                    <a:bodyPr/>
                    <a:lstStyle/>
                    <a:p>
                      <a:pPr algn="l" rtl="0" fontAlgn="b">
                        <a:buNone/>
                      </a:pPr>
                      <a:r>
                        <a:rPr lang="fi" sz="500" u="none" strike="noStrike">
                          <a:effectLst/>
                          <a:latin typeface="+mj-lt"/>
                        </a:rPr>
                        <a:t> </a:t>
                      </a:r>
                      <a:endParaRPr lang="sv-FI" sz="500" b="1" i="0" u="none" strike="noStrike">
                        <a:solidFill>
                          <a:srgbClr val="000000"/>
                        </a:solidFill>
                        <a:effectLst/>
                        <a:latin typeface="+mj-lt"/>
                      </a:endParaRPr>
                    </a:p>
                  </a:txBody>
                  <a:tcPr marL="3035" marR="3035" marT="3035" marB="0" anchor="b"/>
                </a:tc>
                <a:tc>
                  <a:txBody>
                    <a:bodyPr/>
                    <a:lstStyle/>
                    <a:p>
                      <a:pPr algn="l" rtl="0" fontAlgn="b">
                        <a:buNone/>
                      </a:pPr>
                      <a:r>
                        <a:rPr lang="fi" sz="500" u="none" strike="noStrike">
                          <a:effectLst/>
                          <a:latin typeface="+mj-lt"/>
                        </a:rPr>
                        <a:t> </a:t>
                      </a:r>
                      <a:endParaRPr lang="sv-FI" sz="500" b="1" i="0" u="none" strike="noStrike">
                        <a:solidFill>
                          <a:srgbClr val="000000"/>
                        </a:solidFill>
                        <a:effectLst/>
                        <a:latin typeface="+mj-lt"/>
                      </a:endParaRPr>
                    </a:p>
                  </a:txBody>
                  <a:tcPr marL="3035" marR="3035" marT="3035" marB="0" anchor="b"/>
                </a:tc>
                <a:tc gridSpan="2">
                  <a:txBody>
                    <a:bodyPr/>
                    <a:lstStyle/>
                    <a:p>
                      <a:pPr algn="l" rtl="0" fontAlgn="b">
                        <a:buNone/>
                      </a:pPr>
                      <a:r>
                        <a:rPr lang="fi" sz="800" u="none" strike="noStrike">
                          <a:effectLst/>
                          <a:latin typeface="+mj-lt"/>
                        </a:rPr>
                        <a:t>Toteutunut</a:t>
                      </a:r>
                      <a:endParaRPr lang="sv-FI" sz="800" b="1" i="0" u="none" strike="noStrike">
                        <a:solidFill>
                          <a:srgbClr val="000000"/>
                        </a:solidFill>
                        <a:effectLst/>
                        <a:latin typeface="+mj-lt"/>
                      </a:endParaRPr>
                    </a:p>
                  </a:txBody>
                  <a:tcPr marL="3035" marR="3035" marT="3035" marB="0" anchor="b"/>
                </a:tc>
                <a:tc hMerge="1">
                  <a:txBody>
                    <a:bodyPr/>
                    <a:lstStyle/>
                    <a:p>
                      <a:pPr rtl="0"/>
                      <a:endParaRPr lang="sv-FI"/>
                    </a:p>
                  </a:txBody>
                  <a:tcPr/>
                </a:tc>
                <a:extLst>
                  <a:ext uri="{0D108BD9-81ED-4DB2-BD59-A6C34878D82A}">
                    <a16:rowId xmlns:a16="http://schemas.microsoft.com/office/drawing/2014/main" val="1795440940"/>
                  </a:ext>
                </a:extLst>
              </a:tr>
              <a:tr h="103580">
                <a:tc>
                  <a:txBody>
                    <a:bodyPr/>
                    <a:lstStyle/>
                    <a:p>
                      <a:pPr algn="l" rtl="0" fontAlgn="b">
                        <a:buNone/>
                      </a:pPr>
                      <a:r>
                        <a:rPr lang="fi" sz="800" u="none" strike="noStrike">
                          <a:effectLst/>
                          <a:latin typeface="+mj-lt"/>
                        </a:rPr>
                        <a:t>Toimenpiteet</a:t>
                      </a:r>
                      <a:endParaRPr lang="sv-FI" sz="800" b="1"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Vastuutaho</a:t>
                      </a:r>
                      <a:endParaRPr lang="sv-FI" sz="800" b="1"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Arviointimittarit</a:t>
                      </a:r>
                      <a:endParaRPr lang="sv-FI" sz="800" b="1"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KYLLÄ</a:t>
                      </a:r>
                      <a:endParaRPr lang="sv-FI" sz="800" b="1"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EI</a:t>
                      </a:r>
                      <a:endParaRPr lang="sv-FI" sz="800" b="1" i="0" u="none" strike="noStrike">
                        <a:solidFill>
                          <a:srgbClr val="000000"/>
                        </a:solidFill>
                        <a:effectLst/>
                        <a:latin typeface="+mj-lt"/>
                      </a:endParaRPr>
                    </a:p>
                  </a:txBody>
                  <a:tcPr marL="3035" marR="3035" marT="3035" marB="0" anchor="b"/>
                </a:tc>
                <a:extLst>
                  <a:ext uri="{0D108BD9-81ED-4DB2-BD59-A6C34878D82A}">
                    <a16:rowId xmlns:a16="http://schemas.microsoft.com/office/drawing/2014/main" val="478581034"/>
                  </a:ext>
                </a:extLst>
              </a:tr>
              <a:tr h="301324">
                <a:tc>
                  <a:txBody>
                    <a:bodyPr/>
                    <a:lstStyle/>
                    <a:p>
                      <a:pPr algn="l" rtl="0" fontAlgn="ctr">
                        <a:buNone/>
                      </a:pPr>
                      <a:r>
                        <a:rPr lang="fi" sz="800" u="none" strike="noStrike">
                          <a:effectLst/>
                          <a:latin typeface="+mj-lt"/>
                        </a:rPr>
                        <a:t>Mielenterveyden tukeminen ja yksinäisyyden ehkäisy hyvinvointitoimenpiteiden avulla</a:t>
                      </a:r>
                      <a:endParaRPr lang="sv-FI" sz="800" b="0" i="0" u="none" strike="noStrike">
                        <a:solidFill>
                          <a:srgbClr val="000000"/>
                        </a:solidFill>
                        <a:effectLst/>
                        <a:latin typeface="+mj-lt"/>
                      </a:endParaRPr>
                    </a:p>
                  </a:txBody>
                  <a:tcPr marL="3035" marR="3035" marT="3035" marB="0" anchor="ctr"/>
                </a:tc>
                <a:tc>
                  <a:txBody>
                    <a:bodyPr/>
                    <a:lstStyle/>
                    <a:p>
                      <a:pPr algn="l" rtl="0" fontAlgn="b">
                        <a:buNone/>
                      </a:pPr>
                      <a:r>
                        <a:rPr lang="fi" sz="800" u="none" strike="noStrike">
                          <a:effectLst/>
                          <a:latin typeface="+mj-lt"/>
                        </a:rPr>
                        <a:t>Nuoriso / Vapaa-aika / Kasvatus ja koulutus</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Ennaltaehkäisevä ja etsivä toimintamalli valmis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608871795"/>
                  </a:ext>
                </a:extLst>
              </a:tr>
              <a:tr h="100441">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1"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Valmis kulttuurihyvinvointisuunnitelma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466224434"/>
                  </a:ext>
                </a:extLst>
              </a:tr>
              <a:tr h="200883">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Harrastustoiminnassa käytössä Suomen malli kaikissa kouluissa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632643176"/>
                  </a:ext>
                </a:extLst>
              </a:tr>
              <a:tr h="100441">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Koulukoutsitoiminnan malli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233959654"/>
                  </a:ext>
                </a:extLst>
              </a:tr>
              <a:tr h="103580">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Kaikki oppilaat syövät vähintään neljä kouluateriaa viikossa.</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379224871"/>
                  </a:ext>
                </a:extLst>
              </a:tr>
              <a:tr h="301324">
                <a:tc>
                  <a:txBody>
                    <a:bodyPr/>
                    <a:lstStyle/>
                    <a:p>
                      <a:pPr algn="l" rtl="0" fontAlgn="ctr">
                        <a:buNone/>
                      </a:pPr>
                      <a:r>
                        <a:rPr lang="fi" sz="800" u="none" strike="noStrike">
                          <a:effectLst/>
                          <a:latin typeface="+mj-lt"/>
                        </a:rPr>
                        <a:t>Luonto, virkistys ja liikuntamahdollisuudet pidetään vähintään nykytasolla.</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Kulttuuri ja vapaa-aika / Kasvatus ja koulutus</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Liikuntatilojen ja liikuntamahdollisuuksien määrärahan seuranta, tavoite vähintään vuoden 2022 taso</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688816570"/>
                  </a:ext>
                </a:extLst>
              </a:tr>
              <a:tr h="204022">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Kaikille esikoululaisille ja 5.-luokkalaisille tarjotaan luontokouluopetusta.</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dirty="0">
                          <a:effectLst/>
                          <a:latin typeface="+mj-lt"/>
                        </a:rPr>
                        <a:t>x </a:t>
                      </a:r>
                      <a:endParaRPr lang="sv-FI" sz="800" b="0" i="0" u="none" strike="noStrike" dirty="0">
                        <a:solidFill>
                          <a:srgbClr val="000000"/>
                        </a:solidFill>
                        <a:effectLst/>
                        <a:latin typeface="+mj-lt"/>
                      </a:endParaRPr>
                    </a:p>
                  </a:txBody>
                  <a:tcPr marL="3035" marR="3035" marT="3035" marB="0" anchor="ctr"/>
                </a:tc>
                <a:tc>
                  <a:txBody>
                    <a:bodyPr/>
                    <a:lstStyle/>
                    <a:p>
                      <a:pPr algn="ctr" rtl="0" fontAlgn="b">
                        <a:buNone/>
                      </a:pPr>
                      <a:r>
                        <a:rPr lang="fi" sz="800" u="none" strike="noStrike" dirty="0">
                          <a:effectLst/>
                          <a:latin typeface="+mj-lt"/>
                        </a:rPr>
                        <a:t> </a:t>
                      </a:r>
                      <a:endParaRPr lang="sv-FI" sz="800" b="0" i="0" u="none" strike="noStrike" dirty="0">
                        <a:solidFill>
                          <a:srgbClr val="000000"/>
                        </a:solidFill>
                        <a:effectLst/>
                        <a:latin typeface="+mj-lt"/>
                      </a:endParaRPr>
                    </a:p>
                  </a:txBody>
                  <a:tcPr marL="3035" marR="3035" marT="3035" marB="0" anchor="ctr"/>
                </a:tc>
                <a:extLst>
                  <a:ext uri="{0D108BD9-81ED-4DB2-BD59-A6C34878D82A}">
                    <a16:rowId xmlns:a16="http://schemas.microsoft.com/office/drawing/2014/main" val="3937161678"/>
                  </a:ext>
                </a:extLst>
              </a:tr>
              <a:tr h="301324">
                <a:tc>
                  <a:txBody>
                    <a:bodyPr/>
                    <a:lstStyle/>
                    <a:p>
                      <a:pPr algn="l" rtl="0" fontAlgn="ctr">
                        <a:buNone/>
                      </a:pPr>
                      <a:r>
                        <a:rPr lang="fi" sz="800" u="none" strike="noStrike">
                          <a:effectLst/>
                          <a:latin typeface="+mj-lt"/>
                        </a:rPr>
                        <a:t>Ympäristön viihtyisyys ja virikkeellisyys. Suunnittelussa otetaan huomioon erikseen ympäristön vaikutus lasten ja nuorten ja perheiden hyvinvointiin.</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Kaavoitus / Kasvatus ja koulutus / Tekniikka ja infra</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Retkikohteet, luontopolut ja aktiviteetit niiden yhteydessä, seurataan määrää.</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935175654"/>
                  </a:ext>
                </a:extLst>
              </a:tr>
              <a:tr h="200883">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1"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Monitoimi- ja lähiliikuntapaikat otetaan huomioon investointitalousarviossa.</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313190289"/>
                  </a:ext>
                </a:extLst>
              </a:tr>
              <a:tr h="200883">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"Ulkoluokkahuoneet/ulkotilat" käytössä toiminnassa ja vapaa-aikana</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582234990"/>
                  </a:ext>
                </a:extLst>
              </a:tr>
              <a:tr h="103580">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Lasten ja nuorten osallisuus suunnittelussa</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334966506"/>
                  </a:ext>
                </a:extLst>
              </a:tr>
              <a:tr h="100441">
                <a:tc>
                  <a:txBody>
                    <a:bodyPr/>
                    <a:lstStyle/>
                    <a:p>
                      <a:pPr algn="l" rtl="0" fontAlgn="ctr">
                        <a:buNone/>
                      </a:pPr>
                      <a:r>
                        <a:rPr lang="fi" sz="800" u="none" strike="noStrike">
                          <a:effectLst/>
                          <a:latin typeface="+mj-lt"/>
                        </a:rPr>
                        <a:t>Monipuolinen ja turvallinen kulttuuri- ja kaupunkiympäristö</a:t>
                      </a:r>
                      <a:endParaRPr lang="sv-FI" sz="800" b="0" i="0" u="none" strike="noStrike">
                        <a:solidFill>
                          <a:srgbClr val="000000"/>
                        </a:solidFill>
                        <a:effectLst/>
                        <a:latin typeface="+mj-lt"/>
                      </a:endParaRPr>
                    </a:p>
                  </a:txBody>
                  <a:tcPr marL="3035" marR="3035" marT="3035" marB="0" anchor="ctr"/>
                </a:tc>
                <a:tc>
                  <a:txBody>
                    <a:bodyPr/>
                    <a:lstStyle/>
                    <a:p>
                      <a:pPr algn="l" rtl="0" fontAlgn="b">
                        <a:buNone/>
                      </a:pPr>
                      <a:r>
                        <a:rPr lang="fi" sz="800" u="none" strike="noStrike">
                          <a:effectLst/>
                          <a:latin typeface="+mj-lt"/>
                        </a:rPr>
                        <a:t>Kaavoitus</a:t>
                      </a:r>
                      <a:endParaRPr lang="sv-FI" sz="800" b="0" i="0" u="none" strike="noStrike">
                        <a:solidFill>
                          <a:srgbClr val="000000"/>
                        </a:solidFill>
                        <a:effectLst/>
                        <a:latin typeface="+mj-lt"/>
                      </a:endParaRPr>
                    </a:p>
                  </a:txBody>
                  <a:tcPr marL="3035" marR="3035" marT="3035" marB="0" anchor="b"/>
                </a:tc>
                <a:tc>
                  <a:txBody>
                    <a:bodyPr/>
                    <a:lstStyle/>
                    <a:p>
                      <a:pPr algn="just" rtl="0" fontAlgn="ctr">
                        <a:buNone/>
                      </a:pPr>
                      <a:r>
                        <a:rPr lang="fi" sz="800" u="none" strike="noStrike">
                          <a:effectLst/>
                          <a:latin typeface="+mj-lt"/>
                        </a:rPr>
                        <a:t>Seurataan kulttuuri- ja kaupunkiympäristön kehittymistä.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021437412"/>
                  </a:ext>
                </a:extLst>
              </a:tr>
              <a:tr h="204022">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Lasten ja nuorten osallisuus suunnittelussa ja kehittämisessä</a:t>
                      </a:r>
                      <a:endParaRPr lang="sv-FI" sz="800" b="0" i="0" u="none" strike="noStrike">
                        <a:solidFill>
                          <a:srgbClr val="000000"/>
                        </a:solidFill>
                        <a:effectLst/>
                        <a:latin typeface="+mj-lt"/>
                      </a:endParaRPr>
                    </a:p>
                  </a:txBody>
                  <a:tcPr marL="3035" marR="3035" marT="3035" marB="0" anchor="b"/>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094040270"/>
                  </a:ext>
                </a:extLst>
              </a:tr>
              <a:tr h="304464">
                <a:tc>
                  <a:txBody>
                    <a:bodyPr/>
                    <a:lstStyle/>
                    <a:p>
                      <a:pPr algn="l" rtl="0" fontAlgn="ctr">
                        <a:buNone/>
                      </a:pPr>
                      <a:r>
                        <a:rPr lang="fi" sz="800" u="none" strike="noStrike">
                          <a:effectLst/>
                          <a:latin typeface="+mj-lt"/>
                        </a:rPr>
                        <a:t>Ehkäisevässä päihdetyössä ja väkivallan ehkäisyssä tavoitellaan mielen hyvinvointia ja syrjäytymisen ehkäisyä.</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Kulttuuri ja vapaa-aika</a:t>
                      </a:r>
                      <a:endParaRPr lang="sv-FI" sz="800" b="0" i="0" u="none" strike="noStrike">
                        <a:solidFill>
                          <a:srgbClr val="000000"/>
                        </a:solidFill>
                        <a:effectLst/>
                        <a:latin typeface="+mj-lt"/>
                      </a:endParaRPr>
                    </a:p>
                  </a:txBody>
                  <a:tcPr marL="3035" marR="3035" marT="3035" marB="0" anchor="ctr"/>
                </a:tc>
                <a:tc>
                  <a:txBody>
                    <a:bodyPr/>
                    <a:lstStyle/>
                    <a:p>
                      <a:pPr algn="l" rtl="0" fontAlgn="ctr">
                        <a:buNone/>
                      </a:pPr>
                      <a:r>
                        <a:rPr lang="fi" sz="800" u="none" strike="noStrike">
                          <a:effectLst/>
                          <a:latin typeface="+mj-lt"/>
                        </a:rPr>
                        <a:t>Ehkäisevän päihdetyön vastuutaho ja yhdyshenkilö valittu</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401848702"/>
                  </a:ext>
                </a:extLst>
              </a:tr>
              <a:tr h="204022">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Väkivallan ehkäisyn vastuutaho ja yhdyshenkilö valittu</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195203059"/>
                  </a:ext>
                </a:extLst>
              </a:tr>
              <a:tr h="1205300">
                <a:tc>
                  <a:txBody>
                    <a:bodyPr/>
                    <a:lstStyle/>
                    <a:p>
                      <a:pPr algn="l" rtl="0" fontAlgn="b">
                        <a:buNone/>
                      </a:pPr>
                      <a:r>
                        <a:rPr lang="fi" sz="800" u="none" strike="noStrike">
                          <a:effectLst/>
                          <a:latin typeface="+mj-lt"/>
                        </a:rPr>
                        <a:t>Kirjasto tarjoaa lapsille ja heidän perheilleen kirjallisuutta ja muuta aineistoa sekä järjestää erilaisia tapahtumia.</a:t>
                      </a:r>
                      <a:br>
                        <a:rPr lang="sv-FI" sz="800" u="none" strike="noStrike">
                          <a:effectLst/>
                          <a:latin typeface="+mj-lt"/>
                        </a:rPr>
                      </a:br>
                      <a:br>
                        <a:rPr lang="sv-FI" sz="800" u="none" strike="noStrike">
                          <a:effectLst/>
                          <a:latin typeface="+mj-lt"/>
                        </a:rPr>
                      </a:br>
                      <a:r>
                        <a:rPr lang="fi" sz="800" u="none" strike="noStrike">
                          <a:effectLst/>
                          <a:latin typeface="+mj-lt"/>
                        </a:rPr>
                        <a:t>Kirjastopolku on kirjaston ja koulujen/varhaiskasvatuksen aktiivista yhteistyötä.</a:t>
                      </a:r>
                      <a:br>
                        <a:rPr lang="sv-FI" sz="800" u="none" strike="noStrike">
                          <a:effectLst/>
                          <a:latin typeface="+mj-lt"/>
                        </a:rPr>
                      </a:br>
                      <a:br>
                        <a:rPr lang="sv-FI" sz="800" u="none" strike="noStrike">
                          <a:effectLst/>
                          <a:latin typeface="+mj-lt"/>
                        </a:rPr>
                      </a:br>
                      <a:r>
                        <a:rPr lang="fi" sz="800" u="none" strike="noStrike">
                          <a:effectLst/>
                          <a:latin typeface="+mj-lt"/>
                        </a:rPr>
                        <a:t>Kirjasto on lapsille ja nuorille avoin ja turvallinen vapaa-ajanviettopaikka.</a:t>
                      </a:r>
                      <a:br>
                        <a:rPr lang="sv-FI" sz="800" u="none" strike="noStrike">
                          <a:effectLst/>
                          <a:latin typeface="+mj-lt"/>
                        </a:rPr>
                      </a:br>
                      <a:br>
                        <a:rPr lang="sv-FI" sz="800" u="none" strike="noStrike">
                          <a:effectLst/>
                          <a:latin typeface="+mj-lt"/>
                        </a:rPr>
                      </a:br>
                      <a:br>
                        <a:rPr lang="sv-FI" sz="800" u="none" strike="noStrike">
                          <a:effectLst/>
                          <a:latin typeface="+mj-lt"/>
                        </a:rPr>
                      </a:br>
                      <a:r>
                        <a:rPr lang="fi" sz="800" u="none" strike="noStrike">
                          <a:effectLst/>
                          <a:latin typeface="+mj-lt"/>
                        </a:rPr>
                        <a:t>Kirjasto tarjoaa tiloja ja tekee yhteistyötä muiden lasten ja nuorten toimintaa järjestävien toimijoiden kanssa.</a:t>
                      </a:r>
                      <a:br>
                        <a:rPr lang="sv-FI" sz="800" u="none" strike="noStrike">
                          <a:effectLst/>
                          <a:latin typeface="+mj-lt"/>
                        </a:rPr>
                      </a:br>
                      <a:endParaRPr lang="sv-FI" sz="800" b="0" i="0" u="none" strike="noStrike">
                        <a:solidFill>
                          <a:srgbClr val="000000"/>
                        </a:solidFill>
                        <a:effectLst/>
                        <a:latin typeface="+mj-lt"/>
                      </a:endParaRPr>
                    </a:p>
                  </a:txBody>
                  <a:tcPr marL="3035" marR="3035" marT="3035" marB="0" anchor="b"/>
                </a:tc>
                <a:tc>
                  <a:txBody>
                    <a:bodyPr/>
                    <a:lstStyle/>
                    <a:p>
                      <a:pPr algn="l" rtl="0" fontAlgn="ctr">
                        <a:buNone/>
                      </a:pPr>
                      <a:r>
                        <a:rPr lang="fi" sz="800" u="none" strike="noStrike">
                          <a:effectLst/>
                          <a:latin typeface="+mj-lt"/>
                        </a:rPr>
                        <a:t>Kirjasto</a:t>
                      </a:r>
                      <a:endParaRPr lang="sv-FI" sz="800" b="0" i="0" u="none" strike="noStrike">
                        <a:solidFill>
                          <a:srgbClr val="000000"/>
                        </a:solidFill>
                        <a:effectLst/>
                        <a:latin typeface="+mj-lt"/>
                      </a:endParaRPr>
                    </a:p>
                  </a:txBody>
                  <a:tcPr marL="3035" marR="3035" marT="3035" marB="0" anchor="ctr"/>
                </a:tc>
                <a:tc>
                  <a:txBody>
                    <a:bodyPr/>
                    <a:lstStyle/>
                    <a:p>
                      <a:pPr algn="l" rtl="0" fontAlgn="t">
                        <a:buNone/>
                      </a:pPr>
                      <a:r>
                        <a:rPr lang="fi" sz="800" u="none" strike="noStrike">
                          <a:effectLst/>
                          <a:latin typeface="+mj-lt"/>
                        </a:rPr>
                        <a:t>Lastenkirjojen ja muun lapsille ja nuorille tarkoitetun aineiston määrä suhteessa aikuisille tarkoitettuun vastaavaan aineistoon. Laina- ja kävijämäärä.</a:t>
                      </a:r>
                      <a:endParaRPr lang="sv-FI" sz="800" b="0" i="0" u="none" strike="noStrike">
                        <a:solidFill>
                          <a:srgbClr val="000000"/>
                        </a:solidFill>
                        <a:effectLst/>
                        <a:latin typeface="+mj-lt"/>
                      </a:endParaRPr>
                    </a:p>
                  </a:txBody>
                  <a:tcPr marL="3035" marR="3035" marT="3035" marB="0"/>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569160124"/>
                  </a:ext>
                </a:extLst>
              </a:tr>
              <a:tr h="192302">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t">
                        <a:buNone/>
                      </a:pPr>
                      <a:r>
                        <a:rPr lang="fi" sz="800" u="none" strike="noStrike">
                          <a:effectLst/>
                          <a:latin typeface="+mj-lt"/>
                        </a:rPr>
                        <a:t>Kirjastopolun osallistujamäärä vuodessa</a:t>
                      </a:r>
                      <a:br>
                        <a:rPr lang="sv-FI" sz="800" u="none" strike="noStrike">
                          <a:effectLst/>
                          <a:latin typeface="+mj-lt"/>
                        </a:rPr>
                      </a:br>
                      <a:endParaRPr lang="sv-FI" sz="800" b="0" i="0" u="none" strike="noStrike">
                        <a:solidFill>
                          <a:srgbClr val="000000"/>
                        </a:solidFill>
                        <a:effectLst/>
                        <a:latin typeface="+mj-lt"/>
                      </a:endParaRPr>
                    </a:p>
                  </a:txBody>
                  <a:tcPr marL="3035" marR="3035" marT="3035" marB="0"/>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41781170"/>
                  </a:ext>
                </a:extLst>
              </a:tr>
              <a:tr h="103580">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rtl="0" fontAlgn="b">
                        <a:buNone/>
                      </a:pPr>
                      <a:r>
                        <a:rPr lang="fi" sz="800" u="none" strike="noStrike">
                          <a:effectLst/>
                          <a:latin typeface="+mj-lt"/>
                        </a:rPr>
                        <a:t>Aukioloajat</a:t>
                      </a:r>
                      <a:endParaRPr lang="sv-FI" sz="800" b="0" i="0" u="none" strike="noStrike">
                        <a:solidFill>
                          <a:srgbClr val="000000"/>
                        </a:solidFill>
                        <a:effectLst/>
                        <a:latin typeface="+mj-lt"/>
                      </a:endParaRPr>
                    </a:p>
                  </a:txBody>
                  <a:tcPr marL="3035" marR="3035" marT="3035" marB="0" anchor="b"/>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81274206"/>
                  </a:ext>
                </a:extLst>
              </a:tr>
            </a:tbl>
          </a:graphicData>
        </a:graphic>
      </p:graphicFrame>
      <p:sp>
        <p:nvSpPr>
          <p:cNvPr id="6" name="Platshållare för bildnummer 5">
            <a:extLst>
              <a:ext uri="{FF2B5EF4-FFF2-40B4-BE49-F238E27FC236}">
                <a16:creationId xmlns:a16="http://schemas.microsoft.com/office/drawing/2014/main" id="{1DE61946-DD99-805F-C5A2-EAA9C98C78B6}"/>
              </a:ext>
            </a:extLst>
          </p:cNvPr>
          <p:cNvSpPr>
            <a:spLocks noGrp="1"/>
          </p:cNvSpPr>
          <p:nvPr>
            <p:ph type="sldNum" sz="quarter" idx="12"/>
          </p:nvPr>
        </p:nvSpPr>
        <p:spPr/>
        <p:txBody>
          <a:bodyPr rtlCol="0"/>
          <a:lstStyle/>
          <a:p>
            <a:pPr rtl="0"/>
            <a:fld id="{31160B98-140E-4345-B1A3-2A7247C42973}" type="slidenum">
              <a:rPr lang="fi-FI" smtClean="0"/>
              <a:t>60</a:t>
            </a:fld>
            <a:endParaRPr lang="fi-FI"/>
          </a:p>
        </p:txBody>
      </p:sp>
    </p:spTree>
    <p:extLst>
      <p:ext uri="{BB962C8B-B14F-4D97-AF65-F5344CB8AC3E}">
        <p14:creationId xmlns:p14="http://schemas.microsoft.com/office/powerpoint/2010/main" val="406705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4EF3881-A129-C299-2F2B-4DC66F101183}"/>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9AEA1EC9-E5D6-AB14-5456-5535FAA820E3}"/>
              </a:ext>
            </a:extLst>
          </p:cNvPr>
          <p:cNvSpPr>
            <a:spLocks noGrp="1"/>
          </p:cNvSpPr>
          <p:nvPr>
            <p:ph type="title"/>
          </p:nvPr>
        </p:nvSpPr>
        <p:spPr/>
        <p:txBody>
          <a:bodyPr rtlCol="0"/>
          <a:lstStyle/>
          <a:p>
            <a:pPr rtl="0"/>
            <a:r>
              <a:rPr lang="fi"/>
              <a:t>Osallisuuden vahvistaminen</a:t>
            </a:r>
            <a:endParaRPr lang="sv-FI"/>
          </a:p>
        </p:txBody>
      </p:sp>
      <p:graphicFrame>
        <p:nvGraphicFramePr>
          <p:cNvPr id="7" name="Platshållare för innehåll 6">
            <a:extLst>
              <a:ext uri="{FF2B5EF4-FFF2-40B4-BE49-F238E27FC236}">
                <a16:creationId xmlns:a16="http://schemas.microsoft.com/office/drawing/2014/main" id="{06752F39-DAAA-240E-1330-A330F65BE834}"/>
              </a:ext>
            </a:extLst>
          </p:cNvPr>
          <p:cNvGraphicFramePr>
            <a:graphicFrameLocks noGrp="1"/>
          </p:cNvGraphicFramePr>
          <p:nvPr>
            <p:ph idx="1"/>
            <p:extLst>
              <p:ext uri="{D42A27DB-BD31-4B8C-83A1-F6EECF244321}">
                <p14:modId xmlns:p14="http://schemas.microsoft.com/office/powerpoint/2010/main" val="3460149831"/>
              </p:ext>
            </p:extLst>
          </p:nvPr>
        </p:nvGraphicFramePr>
        <p:xfrm>
          <a:off x="1904427" y="1374570"/>
          <a:ext cx="7344916" cy="4681950"/>
        </p:xfrm>
        <a:graphic>
          <a:graphicData uri="http://schemas.openxmlformats.org/drawingml/2006/table">
            <a:tbl>
              <a:tblPr>
                <a:tableStyleId>{5C22544A-7EE6-4342-B048-85BDC9FD1C3A}</a:tableStyleId>
              </a:tblPr>
              <a:tblGrid>
                <a:gridCol w="1072977">
                  <a:extLst>
                    <a:ext uri="{9D8B030D-6E8A-4147-A177-3AD203B41FA5}">
                      <a16:colId xmlns:a16="http://schemas.microsoft.com/office/drawing/2014/main" val="2827994921"/>
                    </a:ext>
                  </a:extLst>
                </a:gridCol>
                <a:gridCol w="2223385">
                  <a:extLst>
                    <a:ext uri="{9D8B030D-6E8A-4147-A177-3AD203B41FA5}">
                      <a16:colId xmlns:a16="http://schemas.microsoft.com/office/drawing/2014/main" val="3792331876"/>
                    </a:ext>
                  </a:extLst>
                </a:gridCol>
                <a:gridCol w="1626058">
                  <a:extLst>
                    <a:ext uri="{9D8B030D-6E8A-4147-A177-3AD203B41FA5}">
                      <a16:colId xmlns:a16="http://schemas.microsoft.com/office/drawing/2014/main" val="3706823228"/>
                    </a:ext>
                  </a:extLst>
                </a:gridCol>
                <a:gridCol w="1714550">
                  <a:extLst>
                    <a:ext uri="{9D8B030D-6E8A-4147-A177-3AD203B41FA5}">
                      <a16:colId xmlns:a16="http://schemas.microsoft.com/office/drawing/2014/main" val="1220494419"/>
                    </a:ext>
                  </a:extLst>
                </a:gridCol>
                <a:gridCol w="353973">
                  <a:extLst>
                    <a:ext uri="{9D8B030D-6E8A-4147-A177-3AD203B41FA5}">
                      <a16:colId xmlns:a16="http://schemas.microsoft.com/office/drawing/2014/main" val="2846809622"/>
                    </a:ext>
                  </a:extLst>
                </a:gridCol>
                <a:gridCol w="353973">
                  <a:extLst>
                    <a:ext uri="{9D8B030D-6E8A-4147-A177-3AD203B41FA5}">
                      <a16:colId xmlns:a16="http://schemas.microsoft.com/office/drawing/2014/main" val="2146503280"/>
                    </a:ext>
                  </a:extLst>
                </a:gridCol>
              </a:tblGrid>
              <a:tr h="105890">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3651" marR="3651" marT="3651" marB="0" anchor="b"/>
                </a:tc>
                <a:tc gridSpan="2">
                  <a:txBody>
                    <a:bodyPr/>
                    <a:lstStyle/>
                    <a:p>
                      <a:pPr algn="l" rtl="0" fontAlgn="b">
                        <a:buNone/>
                      </a:pPr>
                      <a:r>
                        <a:rPr lang="fi" sz="800" u="none" strike="noStrike">
                          <a:effectLst/>
                          <a:latin typeface="+mj-lt"/>
                        </a:rPr>
                        <a:t>Toteutunut</a:t>
                      </a:r>
                      <a:endParaRPr lang="sv-FI" sz="800" b="1" i="0" u="none" strike="noStrike">
                        <a:solidFill>
                          <a:srgbClr val="000000"/>
                        </a:solidFill>
                        <a:effectLst/>
                        <a:latin typeface="+mj-lt"/>
                      </a:endParaRPr>
                    </a:p>
                  </a:txBody>
                  <a:tcPr marL="3651" marR="3651" marT="3651" marB="0" anchor="b"/>
                </a:tc>
                <a:tc hMerge="1">
                  <a:txBody>
                    <a:bodyPr/>
                    <a:lstStyle/>
                    <a:p>
                      <a:pPr rtl="0"/>
                      <a:endParaRPr lang="sv-FI"/>
                    </a:p>
                  </a:txBody>
                  <a:tcPr/>
                </a:tc>
                <a:extLst>
                  <a:ext uri="{0D108BD9-81ED-4DB2-BD59-A6C34878D82A}">
                    <a16:rowId xmlns:a16="http://schemas.microsoft.com/office/drawing/2014/main" val="1231457650"/>
                  </a:ext>
                </a:extLst>
              </a:tr>
              <a:tr h="120496">
                <a:tc>
                  <a:txBody>
                    <a:bodyPr/>
                    <a:lstStyle/>
                    <a:p>
                      <a:pPr algn="l" rtl="0" fontAlgn="b">
                        <a:buNone/>
                      </a:pPr>
                      <a:r>
                        <a:rPr lang="fi" sz="800" u="none" strike="noStrike">
                          <a:effectLst/>
                          <a:latin typeface="+mj-lt"/>
                        </a:rPr>
                        <a:t>Tavoite</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Toimenpiteet</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Vastuutaho</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Arviointimittarit</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KYLLÄ</a:t>
                      </a:r>
                      <a:endParaRPr lang="sv-FI" sz="800" b="1"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EI</a:t>
                      </a:r>
                      <a:endParaRPr lang="sv-FI" sz="800" b="1" i="0" u="none" strike="noStrike">
                        <a:solidFill>
                          <a:srgbClr val="000000"/>
                        </a:solidFill>
                        <a:effectLst/>
                        <a:latin typeface="+mj-lt"/>
                      </a:endParaRPr>
                    </a:p>
                  </a:txBody>
                  <a:tcPr marL="3651" marR="3651" marT="3651" marB="0" anchor="b"/>
                </a:tc>
                <a:extLst>
                  <a:ext uri="{0D108BD9-81ED-4DB2-BD59-A6C34878D82A}">
                    <a16:rowId xmlns:a16="http://schemas.microsoft.com/office/drawing/2014/main" val="4270834264"/>
                  </a:ext>
                </a:extLst>
              </a:tr>
              <a:tr h="467377">
                <a:tc>
                  <a:txBody>
                    <a:bodyPr/>
                    <a:lstStyle/>
                    <a:p>
                      <a:pPr algn="l" rtl="0" fontAlgn="b">
                        <a:buNone/>
                      </a:pPr>
                      <a:r>
                        <a:rPr lang="fi" sz="800" u="none" strike="noStrike">
                          <a:effectLst/>
                          <a:latin typeface="+mj-lt"/>
                        </a:rPr>
                        <a:t>Osallisuuden vahvistaminen syrjäytymisen ehkäisemiseksi</a:t>
                      </a:r>
                      <a:endParaRPr lang="sv-FI" sz="800" b="1"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Osallisuussuunnitelmassa huomioidaan lasten ja nuorten sekä perheiden tavoittamisen erityispiirteet, otetaan käyttöön vaikuttavia toimintamalleja.</a:t>
                      </a:r>
                      <a:endParaRPr lang="sv-FI" sz="800" b="0" i="0" u="none" strike="noStrike">
                        <a:solidFill>
                          <a:srgbClr val="000000"/>
                        </a:solidFill>
                        <a:effectLst/>
                        <a:latin typeface="+mj-lt"/>
                      </a:endParaRPr>
                    </a:p>
                  </a:txBody>
                  <a:tcPr marL="3651" marR="3651" marT="3651" marB="0" anchor="ctr"/>
                </a:tc>
                <a:tc>
                  <a:txBody>
                    <a:bodyPr/>
                    <a:lstStyle/>
                    <a:p>
                      <a:pPr algn="l" rtl="0" fontAlgn="b">
                        <a:buNone/>
                      </a:pPr>
                      <a:r>
                        <a:rPr lang="fi" sz="800" u="none" strike="noStrike">
                          <a:effectLst/>
                          <a:latin typeface="+mj-lt"/>
                        </a:rPr>
                        <a:t>Hyvinvointi </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Valmis osallisuussuunnitelma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374416520"/>
                  </a:ext>
                </a:extLst>
              </a:tr>
              <a:tr h="237340">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Koskee kaikenikäisiä.</a:t>
                      </a: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 </a:t>
                      </a:r>
                      <a:endParaRPr lang="sv-FI" sz="800" b="0" i="1"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Vanhusneuvosto/vammaisneuvosto</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4047303671"/>
                  </a:ext>
                </a:extLst>
              </a:tr>
              <a:tr h="471028">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Kulttuurin kautta tuetaan työikäisten ja ikäihmisten osallisuutta ja mahdollistetaan kulttuurikokemuksia kaikenikäisille.</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Kulttuuri ja vapaa-aika</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Valmis kulttuurihyvinvointisuunnitelma</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044472373"/>
                  </a:ext>
                </a:extLst>
              </a:tr>
              <a:tr h="471028">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Kolmannen sektorin tukeminen. Järjestöjen kanssa tehtävässä yhteistyössä arvioidaan asukkaiden osallisuusmahdollisuuksia ja hyvinvointivajeita.</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Kulttuuri ja vapaa-aika / Hyvinvointi</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Organisoidaan järjestöyhteistyö.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367132310"/>
                  </a:ext>
                </a:extLst>
              </a:tr>
              <a:tr h="471028">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Ehkäisevässä päihdetyössä ja väkivallan ehkäisyssä tavoitellaan mielen hyvinvointia ja syrjäytymisen ehkäisyä. </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Vastuutaho ja yhdyshenkilö valittu</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4166762892"/>
                  </a:ext>
                </a:extLst>
              </a:tr>
              <a:tr h="938405">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Mielenterveyden tukeminen hyvinvointitoimenpiteiden avulla ja yhteistyössä kolmannen sektorin 
kanssa</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Hyvinvointi / Kansalaisopisto / Kulttuuri ja vapaa-aika</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Kaikenikäisten harrastustoiminnasta tiedottaminen. Kansalaisopiston toiminta. Miten kulttuuria on käytetty hyvinvoinnin tukemiseen. Ikäihmisten osallisuus. Vaikuttamistoimielimet.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606108260"/>
                  </a:ext>
                </a:extLst>
              </a:tr>
              <a:tr h="237340">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Hanke: Asukasvuoropuhelu. Hanke: Kirjaston palvelujen saatavuuden parantaminen.</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Kirjasto</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Arviointi hankeajan päätyttyä</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2717603222"/>
                  </a:ext>
                </a:extLst>
              </a:tr>
              <a:tr h="120496">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Arkeen Voimaa, oma-apukurssi</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Tarjotaan vähintään yksi kurssi vuodessa.</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2781920187"/>
                  </a:ext>
                </a:extLst>
              </a:tr>
              <a:tr h="237340">
                <a:tc>
                  <a:txBody>
                    <a:bodyPr/>
                    <a:lstStyle/>
                    <a:p>
                      <a:pPr algn="l" rtl="0" fontAlgn="b">
                        <a:buNone/>
                      </a:pP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"Uusparaislaisten" kotouttaminen</a:t>
                      </a: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Hyvinvointi</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Osallisuus kaupungin ja kolmannen sektorin toiminnassa</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040593134"/>
                  </a:ext>
                </a:extLst>
              </a:tr>
              <a:tr h="587872">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b"/>
                </a:tc>
                <a:tc>
                  <a:txBody>
                    <a:bodyPr/>
                    <a:lstStyle/>
                    <a:p>
                      <a:pPr algn="l" rtl="0" fontAlgn="b">
                        <a:buNone/>
                      </a:pPr>
                      <a:r>
                        <a:rPr lang="fi" sz="800" u="none" strike="noStrike">
                          <a:effectLst/>
                          <a:latin typeface="+mj-lt"/>
                        </a:rPr>
                        <a:t>Kunnassa on ohjausta tarjolla hyvinvointia, terveyttä, toimintakykyä ja itsenäistä suoriutumista edistävien palvelujen käyttöön.</a:t>
                      </a:r>
                      <a:endParaRPr lang="sv-FI" sz="800" b="0" i="0" u="none" strike="noStrike">
                        <a:solidFill>
                          <a:srgbClr val="000000"/>
                        </a:solidFill>
                        <a:effectLst/>
                        <a:latin typeface="+mj-lt"/>
                      </a:endParaRPr>
                    </a:p>
                  </a:txBody>
                  <a:tcPr marL="3651" marR="3651" marT="3651" marB="0" anchor="b"/>
                </a:tc>
                <a:tc>
                  <a:txBody>
                    <a:bodyPr/>
                    <a:lstStyle/>
                    <a:p>
                      <a:pPr algn="l" rtl="0" fontAlgn="ctr">
                        <a:buNone/>
                      </a:pPr>
                      <a:r>
                        <a:rPr lang="fi" sz="800" u="none" strike="noStrike">
                          <a:effectLst/>
                          <a:latin typeface="+mj-lt"/>
                        </a:rPr>
                        <a:t>Hyvinvointi / Kulttuuri ja vapaa-aika</a:t>
                      </a:r>
                      <a:endParaRPr lang="sv-FI" sz="800" b="0" i="0" u="none" strike="noStrike">
                        <a:solidFill>
                          <a:srgbClr val="000000"/>
                        </a:solidFill>
                        <a:effectLst/>
                        <a:latin typeface="+mj-lt"/>
                      </a:endParaRPr>
                    </a:p>
                  </a:txBody>
                  <a:tcPr marL="3651" marR="3651" marT="3651" marB="0" anchor="ctr"/>
                </a:tc>
                <a:tc>
                  <a:txBody>
                    <a:bodyPr/>
                    <a:lstStyle/>
                    <a:p>
                      <a:pPr algn="l" rtl="0" fontAlgn="ctr">
                        <a:buNone/>
                      </a:pPr>
                      <a:r>
                        <a:rPr lang="fi" sz="800" u="none" strike="noStrike">
                          <a:effectLst/>
                          <a:latin typeface="+mj-lt"/>
                        </a:rPr>
                        <a:t>Toimintamalli tehty. Vaikuttamistoimielimet.</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330618550"/>
                  </a:ext>
                </a:extLst>
              </a:tr>
            </a:tbl>
          </a:graphicData>
        </a:graphic>
      </p:graphicFrame>
      <p:sp>
        <p:nvSpPr>
          <p:cNvPr id="6" name="Platshållare för bildnummer 5">
            <a:extLst>
              <a:ext uri="{FF2B5EF4-FFF2-40B4-BE49-F238E27FC236}">
                <a16:creationId xmlns:a16="http://schemas.microsoft.com/office/drawing/2014/main" id="{A8C7540B-65CB-61DC-C777-A5A5ED424776}"/>
              </a:ext>
            </a:extLst>
          </p:cNvPr>
          <p:cNvSpPr>
            <a:spLocks noGrp="1"/>
          </p:cNvSpPr>
          <p:nvPr>
            <p:ph type="sldNum" sz="quarter" idx="12"/>
          </p:nvPr>
        </p:nvSpPr>
        <p:spPr/>
        <p:txBody>
          <a:bodyPr rtlCol="0"/>
          <a:lstStyle/>
          <a:p>
            <a:pPr rtl="0"/>
            <a:fld id="{31160B98-140E-4345-B1A3-2A7247C42973}" type="slidenum">
              <a:rPr lang="fi-FI" smtClean="0"/>
              <a:t>61</a:t>
            </a:fld>
            <a:endParaRPr lang="fi-FI"/>
          </a:p>
        </p:txBody>
      </p:sp>
    </p:spTree>
    <p:extLst>
      <p:ext uri="{BB962C8B-B14F-4D97-AF65-F5344CB8AC3E}">
        <p14:creationId xmlns:p14="http://schemas.microsoft.com/office/powerpoint/2010/main" val="2989892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D748-5AA0-A6B2-39E3-E9C1E11BC100}"/>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02BE535-E51A-A0CB-6527-DA405666E261}"/>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67F2FD2F-88D1-8B22-5495-55B706922323}"/>
              </a:ext>
            </a:extLst>
          </p:cNvPr>
          <p:cNvSpPr>
            <a:spLocks noGrp="1"/>
          </p:cNvSpPr>
          <p:nvPr>
            <p:ph type="title"/>
          </p:nvPr>
        </p:nvSpPr>
        <p:spPr/>
        <p:txBody>
          <a:bodyPr rtlCol="0"/>
          <a:lstStyle/>
          <a:p>
            <a:pPr rtl="0"/>
            <a:r>
              <a:rPr lang="fi"/>
              <a:t>Yhteistyö hyvinvointialueen kanssa</a:t>
            </a:r>
            <a:endParaRPr lang="sv-FI"/>
          </a:p>
        </p:txBody>
      </p:sp>
      <p:graphicFrame>
        <p:nvGraphicFramePr>
          <p:cNvPr id="7" name="Platshållare för innehåll 6">
            <a:extLst>
              <a:ext uri="{FF2B5EF4-FFF2-40B4-BE49-F238E27FC236}">
                <a16:creationId xmlns:a16="http://schemas.microsoft.com/office/drawing/2014/main" id="{72EC861C-3049-1BE2-9E81-5D8B460F79BB}"/>
              </a:ext>
            </a:extLst>
          </p:cNvPr>
          <p:cNvGraphicFramePr>
            <a:graphicFrameLocks noGrp="1"/>
          </p:cNvGraphicFramePr>
          <p:nvPr>
            <p:ph idx="1"/>
            <p:extLst>
              <p:ext uri="{D42A27DB-BD31-4B8C-83A1-F6EECF244321}">
                <p14:modId xmlns:p14="http://schemas.microsoft.com/office/powerpoint/2010/main" val="412768208"/>
              </p:ext>
            </p:extLst>
          </p:nvPr>
        </p:nvGraphicFramePr>
        <p:xfrm>
          <a:off x="1486186" y="1374570"/>
          <a:ext cx="9219626" cy="4965816"/>
        </p:xfrm>
        <a:graphic>
          <a:graphicData uri="http://schemas.openxmlformats.org/drawingml/2006/table">
            <a:tbl>
              <a:tblPr>
                <a:tableStyleId>{5C22544A-7EE6-4342-B048-85BDC9FD1C3A}</a:tableStyleId>
              </a:tblPr>
              <a:tblGrid>
                <a:gridCol w="1767565">
                  <a:extLst>
                    <a:ext uri="{9D8B030D-6E8A-4147-A177-3AD203B41FA5}">
                      <a16:colId xmlns:a16="http://schemas.microsoft.com/office/drawing/2014/main" val="2863002022"/>
                    </a:ext>
                  </a:extLst>
                </a:gridCol>
                <a:gridCol w="1781706">
                  <a:extLst>
                    <a:ext uri="{9D8B030D-6E8A-4147-A177-3AD203B41FA5}">
                      <a16:colId xmlns:a16="http://schemas.microsoft.com/office/drawing/2014/main" val="963612482"/>
                    </a:ext>
                  </a:extLst>
                </a:gridCol>
                <a:gridCol w="2064518">
                  <a:extLst>
                    <a:ext uri="{9D8B030D-6E8A-4147-A177-3AD203B41FA5}">
                      <a16:colId xmlns:a16="http://schemas.microsoft.com/office/drawing/2014/main" val="3215464311"/>
                    </a:ext>
                  </a:extLst>
                </a:gridCol>
                <a:gridCol w="1018119">
                  <a:extLst>
                    <a:ext uri="{9D8B030D-6E8A-4147-A177-3AD203B41FA5}">
                      <a16:colId xmlns:a16="http://schemas.microsoft.com/office/drawing/2014/main" val="4143559062"/>
                    </a:ext>
                  </a:extLst>
                </a:gridCol>
                <a:gridCol w="1682722">
                  <a:extLst>
                    <a:ext uri="{9D8B030D-6E8A-4147-A177-3AD203B41FA5}">
                      <a16:colId xmlns:a16="http://schemas.microsoft.com/office/drawing/2014/main" val="1990062152"/>
                    </a:ext>
                  </a:extLst>
                </a:gridCol>
                <a:gridCol w="452498">
                  <a:extLst>
                    <a:ext uri="{9D8B030D-6E8A-4147-A177-3AD203B41FA5}">
                      <a16:colId xmlns:a16="http://schemas.microsoft.com/office/drawing/2014/main" val="2679190705"/>
                    </a:ext>
                  </a:extLst>
                </a:gridCol>
                <a:gridCol w="452498">
                  <a:extLst>
                    <a:ext uri="{9D8B030D-6E8A-4147-A177-3AD203B41FA5}">
                      <a16:colId xmlns:a16="http://schemas.microsoft.com/office/drawing/2014/main" val="2297931760"/>
                    </a:ext>
                  </a:extLst>
                </a:gridCol>
              </a:tblGrid>
              <a:tr h="69551">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 </a:t>
                      </a:r>
                      <a:endParaRPr lang="sv-FI" sz="800" b="1" i="0" u="none" strike="noStrike">
                        <a:solidFill>
                          <a:srgbClr val="000000"/>
                        </a:solidFill>
                        <a:effectLst/>
                        <a:latin typeface="+mj-lt"/>
                      </a:endParaRPr>
                    </a:p>
                  </a:txBody>
                  <a:tcPr marL="2398" marR="2398" marT="2398" marB="0" anchor="b"/>
                </a:tc>
                <a:tc gridSpan="2">
                  <a:txBody>
                    <a:bodyPr/>
                    <a:lstStyle/>
                    <a:p>
                      <a:pPr algn="l" rtl="0" fontAlgn="b">
                        <a:buNone/>
                      </a:pPr>
                      <a:r>
                        <a:rPr lang="fi" sz="800" u="none" strike="noStrike">
                          <a:effectLst/>
                          <a:latin typeface="+mj-lt"/>
                        </a:rPr>
                        <a:t>Toteutunut</a:t>
                      </a:r>
                      <a:endParaRPr lang="sv-FI" sz="800" b="1" i="0" u="none" strike="noStrike">
                        <a:solidFill>
                          <a:srgbClr val="000000"/>
                        </a:solidFill>
                        <a:effectLst/>
                        <a:latin typeface="+mj-lt"/>
                      </a:endParaRPr>
                    </a:p>
                  </a:txBody>
                  <a:tcPr marL="2398" marR="2398" marT="2398" marB="0" anchor="b"/>
                </a:tc>
                <a:tc hMerge="1">
                  <a:txBody>
                    <a:bodyPr/>
                    <a:lstStyle/>
                    <a:p>
                      <a:pPr rtl="0"/>
                      <a:endParaRPr lang="sv-FI"/>
                    </a:p>
                  </a:txBody>
                  <a:tcPr/>
                </a:tc>
                <a:extLst>
                  <a:ext uri="{0D108BD9-81ED-4DB2-BD59-A6C34878D82A}">
                    <a16:rowId xmlns:a16="http://schemas.microsoft.com/office/drawing/2014/main" val="2193346052"/>
                  </a:ext>
                </a:extLst>
              </a:tr>
              <a:tr h="79144">
                <a:tc>
                  <a:txBody>
                    <a:bodyPr/>
                    <a:lstStyle/>
                    <a:p>
                      <a:pPr algn="l" rtl="0" fontAlgn="b">
                        <a:buNone/>
                      </a:pPr>
                      <a:r>
                        <a:rPr lang="fi" sz="800" u="none" strike="noStrike">
                          <a:effectLst/>
                          <a:latin typeface="+mj-lt"/>
                        </a:rPr>
                        <a:t>Tavoite</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Toimenpiteet</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Vastuutaho</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Resurssit</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Arviointimittarit</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KYLLÄ</a:t>
                      </a:r>
                      <a:endParaRPr lang="sv-FI" sz="800" b="1"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EI</a:t>
                      </a:r>
                      <a:endParaRPr lang="sv-FI" sz="800" b="1" i="0" u="none" strike="noStrike">
                        <a:solidFill>
                          <a:srgbClr val="000000"/>
                        </a:solidFill>
                        <a:effectLst/>
                        <a:latin typeface="+mj-lt"/>
                      </a:endParaRPr>
                    </a:p>
                  </a:txBody>
                  <a:tcPr marL="2398" marR="2398" marT="2398" marB="0" anchor="b"/>
                </a:tc>
                <a:extLst>
                  <a:ext uri="{0D108BD9-81ED-4DB2-BD59-A6C34878D82A}">
                    <a16:rowId xmlns:a16="http://schemas.microsoft.com/office/drawing/2014/main" val="2251247856"/>
                  </a:ext>
                </a:extLst>
              </a:tr>
              <a:tr h="616364">
                <a:tc>
                  <a:txBody>
                    <a:bodyPr/>
                    <a:lstStyle/>
                    <a:p>
                      <a:pPr algn="l" rtl="0" fontAlgn="b">
                        <a:buNone/>
                      </a:pPr>
                      <a:r>
                        <a:rPr lang="fi" sz="800" u="none" strike="noStrike">
                          <a:effectLst/>
                          <a:latin typeface="+mj-lt"/>
                        </a:rPr>
                        <a:t>Toimivat rakenteet ja yhdyspintatyö hyvinvointialueen kanssa</a:t>
                      </a:r>
                      <a:br>
                        <a:rPr lang="sv-FI" sz="800" u="none" strike="noStrike">
                          <a:effectLst/>
                          <a:latin typeface="+mj-lt"/>
                        </a:rPr>
                      </a:br>
                      <a:endParaRPr lang="sv-FI" sz="800" b="1"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Luomme kaupunkiin rakenteita yhteistyön turvaamiseksi hyvinvointialueen kanssa.</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Talousarvio 2023 Strateginen tavoite / Hyvinvointi</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Nimetään kaupungin toiminta-alueille vastuuhenkilöt, joiden tehtävänä on valvoa kaupungin etua, sekä asetetaan kaupunkiin hyvinvointiryhmä.</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1888140232"/>
                  </a:ext>
                </a:extLst>
              </a:tr>
              <a:tr h="539618">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t">
                        <a:buNone/>
                      </a:pPr>
                      <a:r>
                        <a:rPr lang="fi" sz="800" u="none" strike="noStrike">
                          <a:effectLst/>
                          <a:latin typeface="+mj-lt"/>
                        </a:rPr>
                        <a:t>Työskentelemme palvelujen turvaamiseksi palvelujen siirtyessä kaupungilta hyvinvointialueelle.</a:t>
                      </a:r>
                      <a:endParaRPr lang="sv-FI" sz="800" b="0" i="0" u="none" strike="noStrike">
                        <a:solidFill>
                          <a:srgbClr val="000000"/>
                        </a:solidFill>
                        <a:effectLst/>
                        <a:latin typeface="+mj-lt"/>
                      </a:endParaRPr>
                    </a:p>
                  </a:txBody>
                  <a:tcPr marL="2398" marR="2398" marT="2398" marB="0"/>
                </a:tc>
                <a:tc>
                  <a:txBody>
                    <a:bodyPr/>
                    <a:lstStyle/>
                    <a:p>
                      <a:pPr algn="l" rtl="0" fontAlgn="ctr">
                        <a:buNone/>
                      </a:pPr>
                      <a:r>
                        <a:rPr lang="fi" sz="800" u="none" strike="noStrike">
                          <a:effectLst/>
                          <a:latin typeface="+mj-lt"/>
                        </a:rPr>
                        <a:t>Hallinto</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Talousarvio 2023 Strateginen tavoite / Hyvinvointi 23 000 euroa</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Luodaan yhdyspinnat kaupungin ja hyvinvointialueen välille nimeämällä tehtävään vastuuhenkilö. Vastuuhenkilöiden määrä.</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221204631"/>
                  </a:ext>
                </a:extLst>
              </a:tr>
              <a:tr h="462872">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Kehitämme perhekeskusmallia yhdessä hyvinvointialueen ja kolmannen sektorin kanssa.</a:t>
                      </a:r>
                      <a:br>
                        <a:rPr lang="sv-FI" sz="800" u="none" strike="noStrike" dirty="0">
                          <a:effectLst/>
                          <a:latin typeface="+mj-lt"/>
                        </a:rPr>
                      </a:br>
                      <a:endParaRPr lang="sv-FI" sz="800" b="0" i="0" u="none" strike="noStrike" dirty="0">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Talousarvio 2023 Strateginen tavoite / Hyvinvointi</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Kaupunki osallistuu alueelliseen yhteistyöhön perhekeskusmallin kehittämisessä.</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641761895"/>
                  </a:ext>
                </a:extLst>
              </a:tr>
              <a:tr h="309381">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b">
                        <a:buNone/>
                      </a:pPr>
                      <a:r>
                        <a:rPr lang="fi" sz="800" u="none" strike="noStrike">
                          <a:effectLst/>
                          <a:latin typeface="+mj-lt"/>
                        </a:rPr>
                        <a:t>Kaksikielisen perhekeskustoiminnan vahvistaminen yhteistyössä hyvinvointialueen kanssa</a:t>
                      </a: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Lasten ja nuorten hyvinvointi</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1126929797"/>
                  </a:ext>
                </a:extLst>
              </a:tr>
              <a:tr h="460474">
                <a:tc>
                  <a:txBody>
                    <a:bodyPr/>
                    <a:lstStyle/>
                    <a:p>
                      <a:pPr algn="l" rtl="0" fontAlgn="b">
                        <a:buNone/>
                      </a:pP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Ehkäisevää päihdetyötä kehitetään yhteistyössä hyvinvointialueen kanssa.</a:t>
                      </a:r>
                      <a:endParaRPr lang="sv-FI" sz="800" b="0" i="0" u="none" strike="noStrike">
                        <a:solidFill>
                          <a:srgbClr val="000000"/>
                        </a:solidFill>
                        <a:effectLst/>
                        <a:latin typeface="+mj-lt"/>
                      </a:endParaRPr>
                    </a:p>
                  </a:txBody>
                  <a:tcPr marL="2398" marR="2398" marT="2398" marB="0" anchor="ctr"/>
                </a:tc>
                <a:tc>
                  <a:txBody>
                    <a:bodyPr/>
                    <a:lstStyle/>
                    <a:p>
                      <a:pPr algn="l" rtl="0" fontAlgn="b">
                        <a:buNone/>
                      </a:pPr>
                      <a:r>
                        <a:rPr lang="fi" sz="800" u="none" strike="noStrike">
                          <a:effectLst/>
                          <a:latin typeface="+mj-lt"/>
                        </a:rPr>
                        <a:t>Kulttuuri ja vapaa-aika / Kasvatus ja koulutus</a:t>
                      </a: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Seurataan päihteiden käyttöön liittyviä mittareita kouluterveyskyselyssä. Tavoiteltu taso on vuoden 2021 tasoa alhaisempi.</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marL="0" algn="ctr" defTabSz="914400" rtl="0" eaLnBrk="1" fontAlgn="b" latinLnBrk="0" hangingPunct="1">
                        <a:buNone/>
                      </a:pPr>
                      <a:r>
                        <a:rPr lang="fi" sz="600" u="none" strike="noStrike" kern="1200">
                          <a:solidFill>
                            <a:schemeClr val="dk1"/>
                          </a:solidFill>
                          <a:effectLst/>
                          <a:latin typeface="+mj-lt"/>
                          <a:ea typeface="+mn-ea"/>
                          <a:cs typeface="+mn-cs"/>
                        </a:rPr>
                        <a:t>X</a:t>
                      </a:r>
                    </a:p>
                  </a:txBody>
                  <a:tcPr marL="2398" marR="2398" marT="2398" marB="0" anchor="ctr"/>
                </a:tc>
                <a:extLst>
                  <a:ext uri="{0D108BD9-81ED-4DB2-BD59-A6C34878D82A}">
                    <a16:rowId xmlns:a16="http://schemas.microsoft.com/office/drawing/2014/main" val="1623400075"/>
                  </a:ext>
                </a:extLst>
              </a:tr>
              <a:tr h="309381">
                <a:tc>
                  <a:txBody>
                    <a:bodyPr/>
                    <a:lstStyle/>
                    <a:p>
                      <a:pPr algn="l" rtl="0" fontAlgn="b">
                        <a:buNone/>
                      </a:pP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Ehkäisevästä päihdetyöstä vastaava taho valittu</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3398039614"/>
                  </a:ext>
                </a:extLst>
              </a:tr>
              <a:tr h="693109">
                <a:tc>
                  <a:txBody>
                    <a:bodyPr/>
                    <a:lstStyle/>
                    <a:p>
                      <a:pPr algn="l" rtl="0" fontAlgn="b">
                        <a:buNone/>
                      </a:pP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Hyödynnetään yhteistä tietoa yhteisten ja samansuuntaisten tavoitteiden ja tavoitetasojen asettamisessa. Neuvonnan ja palveluohjauksen kehittämisessä huomioidaan hyvinvointialueen asiakasohjaus.</a:t>
                      </a:r>
                      <a:br>
                        <a:rPr lang="sv-FI" sz="800" u="none" strike="noStrike">
                          <a:effectLst/>
                          <a:latin typeface="+mj-lt"/>
                        </a:rPr>
                      </a:br>
                      <a:endParaRPr lang="sv-FI" sz="800" b="0" i="0" u="none" strike="noStrike">
                        <a:solidFill>
                          <a:srgbClr val="000000"/>
                        </a:solidFill>
                        <a:effectLst/>
                        <a:latin typeface="+mj-lt"/>
                      </a:endParaRPr>
                    </a:p>
                  </a:txBody>
                  <a:tcPr marL="2398" marR="2398" marT="2398" marB="0" anchor="ctr"/>
                </a:tc>
                <a:tc>
                  <a:txBody>
                    <a:bodyPr/>
                    <a:lstStyle/>
                    <a:p>
                      <a:pPr algn="l" rtl="0" fontAlgn="ctr">
                        <a:buNone/>
                      </a:pPr>
                      <a:r>
                        <a:rPr lang="fi" sz="800" u="none" strike="noStrike">
                          <a:effectLst/>
                          <a:latin typeface="+mj-lt"/>
                        </a:rPr>
                        <a:t>Kulttuuri ja vapaa-aika / Hyvinvointi / Kasvatus ja koulutus</a:t>
                      </a:r>
                      <a:endParaRPr lang="sv-FI" sz="800" b="0" i="0" u="none" strike="noStrike">
                        <a:solidFill>
                          <a:srgbClr val="000000"/>
                        </a:solidFill>
                        <a:effectLst/>
                        <a:latin typeface="+mj-lt"/>
                      </a:endParaRPr>
                    </a:p>
                  </a:txBody>
                  <a:tcPr marL="2398" marR="2398" marT="2398" marB="0" anchor="ctr"/>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Sovitut yhteistyörakenteet ja -prosessit</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2834555588"/>
                  </a:ext>
                </a:extLst>
              </a:tr>
              <a:tr h="386127">
                <a:tc>
                  <a:txBody>
                    <a:bodyPr/>
                    <a:lstStyle/>
                    <a:p>
                      <a:pPr algn="l" rtl="0" fontAlgn="b">
                        <a:buNone/>
                      </a:pPr>
                      <a:endParaRPr lang="sv-FI" sz="800" b="0" i="0" u="none" strike="noStrike">
                        <a:solidFill>
                          <a:srgbClr val="000000"/>
                        </a:solidFill>
                        <a:effectLst/>
                        <a:latin typeface="+mj-lt"/>
                      </a:endParaRPr>
                    </a:p>
                  </a:txBody>
                  <a:tcPr marL="2398" marR="2398" marT="2398" marB="0" anchor="b"/>
                </a:tc>
                <a:tc>
                  <a:txBody>
                    <a:bodyPr/>
                    <a:lstStyle/>
                    <a:p>
                      <a:pPr algn="l" rtl="0" fontAlgn="t">
                        <a:buNone/>
                      </a:pPr>
                      <a:r>
                        <a:rPr lang="fi" sz="800" u="none" strike="noStrike">
                          <a:effectLst/>
                          <a:latin typeface="+mj-lt"/>
                        </a:rPr>
                        <a:t>Kuntien ja hyvinvointialueen yhteistyö ikäystävällisen asumisen kehittämisessä</a:t>
                      </a:r>
                      <a:endParaRPr lang="sv-FI" sz="800" b="0" i="0" u="none" strike="noStrike">
                        <a:solidFill>
                          <a:srgbClr val="000000"/>
                        </a:solidFill>
                        <a:effectLst/>
                        <a:latin typeface="+mj-lt"/>
                      </a:endParaRPr>
                    </a:p>
                  </a:txBody>
                  <a:tcPr marL="2398" marR="2398" marT="2398" marB="0"/>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2398" marR="2398" marT="2398" marB="0" anchor="ctr"/>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Asumisen ikäohjelma valmis</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4146124616"/>
                  </a:ext>
                </a:extLst>
              </a:tr>
              <a:tr h="539618">
                <a:tc>
                  <a:txBody>
                    <a:bodyPr/>
                    <a:lstStyle/>
                    <a:p>
                      <a:pPr algn="l" rtl="0" fontAlgn="b">
                        <a:buNone/>
                      </a:pPr>
                      <a:endParaRPr lang="sv-FI" sz="800" b="0" i="0" u="none" strike="noStrike">
                        <a:solidFill>
                          <a:srgbClr val="000000"/>
                        </a:solidFill>
                        <a:effectLst/>
                        <a:latin typeface="+mj-lt"/>
                      </a:endParaRPr>
                    </a:p>
                  </a:txBody>
                  <a:tcPr marL="2398" marR="2398" marT="2398" marB="0" anchor="b"/>
                </a:tc>
                <a:tc>
                  <a:txBody>
                    <a:bodyPr/>
                    <a:lstStyle/>
                    <a:p>
                      <a:pPr algn="l" rtl="0" fontAlgn="t">
                        <a:buNone/>
                      </a:pPr>
                      <a:r>
                        <a:rPr lang="fi" sz="800" u="none" strike="noStrike">
                          <a:effectLst/>
                          <a:latin typeface="+mj-lt"/>
                        </a:rPr>
                        <a:t>Ikäystävällinen kunta -toimintamallin kuntakohtainen suunnitelma yhteistyössä vanhusneuvoston, järjestöjen ja hyvinvointialueen kanssa</a:t>
                      </a:r>
                      <a:endParaRPr lang="sv-FI" sz="800" b="0" i="0" u="none" strike="noStrike">
                        <a:solidFill>
                          <a:srgbClr val="000000"/>
                        </a:solidFill>
                        <a:effectLst/>
                        <a:latin typeface="+mj-lt"/>
                      </a:endParaRPr>
                    </a:p>
                  </a:txBody>
                  <a:tcPr marL="2398" marR="2398" marT="2398" marB="0"/>
                </a:tc>
                <a:tc>
                  <a:txBody>
                    <a:bodyPr/>
                    <a:lstStyle/>
                    <a:p>
                      <a:pPr algn="l" rtl="0" fontAlgn="ctr">
                        <a:buNone/>
                      </a:pPr>
                      <a:r>
                        <a:rPr lang="fi" sz="800" u="none" strike="noStrike">
                          <a:effectLst/>
                          <a:latin typeface="+mj-lt"/>
                        </a:rPr>
                        <a:t>Hyvinvointi</a:t>
                      </a:r>
                      <a:endParaRPr lang="sv-FI" sz="800" b="0" i="0" u="none" strike="noStrike">
                        <a:solidFill>
                          <a:srgbClr val="000000"/>
                        </a:solidFill>
                        <a:effectLst/>
                        <a:latin typeface="+mj-lt"/>
                      </a:endParaRPr>
                    </a:p>
                  </a:txBody>
                  <a:tcPr marL="2398" marR="2398" marT="2398" marB="0" anchor="ctr"/>
                </a:tc>
                <a:tc>
                  <a:txBody>
                    <a:bodyPr/>
                    <a:lstStyle/>
                    <a:p>
                      <a:pPr algn="l"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rtl="0" fontAlgn="ctr">
                        <a:buNone/>
                      </a:pPr>
                      <a:r>
                        <a:rPr lang="fi" sz="800" u="none" strike="noStrike">
                          <a:effectLst/>
                          <a:latin typeface="+mj-lt"/>
                        </a:rPr>
                        <a:t>WHO:n ikäystävällisen kaupungin tarkistuslistan mukaisesti tehtynä 50 prosenttia toimenpiteistä</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rtl="0" fontAlgn="b">
                        <a:buNone/>
                      </a:pPr>
                      <a:r>
                        <a:rPr lang="fi" sz="800" u="none" strike="noStrike" dirty="0">
                          <a:effectLst/>
                          <a:latin typeface="+mj-lt"/>
                        </a:rPr>
                        <a:t>x</a:t>
                      </a:r>
                      <a:endParaRPr lang="sv-FI" sz="800" b="0" i="0" u="none" strike="noStrike" dirty="0">
                        <a:solidFill>
                          <a:srgbClr val="000000"/>
                        </a:solidFill>
                        <a:effectLst/>
                        <a:latin typeface="+mj-lt"/>
                      </a:endParaRPr>
                    </a:p>
                  </a:txBody>
                  <a:tcPr marL="2398" marR="2398" marT="2398" marB="0" anchor="ctr"/>
                </a:tc>
                <a:extLst>
                  <a:ext uri="{0D108BD9-81ED-4DB2-BD59-A6C34878D82A}">
                    <a16:rowId xmlns:a16="http://schemas.microsoft.com/office/drawing/2014/main" val="2567428883"/>
                  </a:ext>
                </a:extLst>
              </a:tr>
            </a:tbl>
          </a:graphicData>
        </a:graphic>
      </p:graphicFrame>
      <p:sp>
        <p:nvSpPr>
          <p:cNvPr id="6" name="Platshållare för bildnummer 5">
            <a:extLst>
              <a:ext uri="{FF2B5EF4-FFF2-40B4-BE49-F238E27FC236}">
                <a16:creationId xmlns:a16="http://schemas.microsoft.com/office/drawing/2014/main" id="{DD219754-C84E-C83E-AD22-1BE4D6983A74}"/>
              </a:ext>
            </a:extLst>
          </p:cNvPr>
          <p:cNvSpPr>
            <a:spLocks noGrp="1"/>
          </p:cNvSpPr>
          <p:nvPr>
            <p:ph type="sldNum" sz="quarter" idx="12"/>
          </p:nvPr>
        </p:nvSpPr>
        <p:spPr/>
        <p:txBody>
          <a:bodyPr rtlCol="0"/>
          <a:lstStyle/>
          <a:p>
            <a:pPr rtl="0"/>
            <a:fld id="{31160B98-140E-4345-B1A3-2A7247C42973}" type="slidenum">
              <a:rPr lang="fi-FI" smtClean="0"/>
              <a:t>62</a:t>
            </a:fld>
            <a:endParaRPr lang="fi-FI"/>
          </a:p>
        </p:txBody>
      </p:sp>
    </p:spTree>
    <p:extLst>
      <p:ext uri="{BB962C8B-B14F-4D97-AF65-F5344CB8AC3E}">
        <p14:creationId xmlns:p14="http://schemas.microsoft.com/office/powerpoint/2010/main" val="680320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C0078-2463-818F-7A16-D1A6323495A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EF480AD-DA02-0FD6-F2A9-60FDED45002D}"/>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BA699D35-7C63-D7E9-E73F-128D8FCEBFC0}"/>
              </a:ext>
            </a:extLst>
          </p:cNvPr>
          <p:cNvSpPr>
            <a:spLocks noGrp="1"/>
          </p:cNvSpPr>
          <p:nvPr>
            <p:ph type="title"/>
          </p:nvPr>
        </p:nvSpPr>
        <p:spPr/>
        <p:txBody>
          <a:bodyPr rtlCol="0"/>
          <a:lstStyle/>
          <a:p>
            <a:pPr rtl="0"/>
            <a:r>
              <a:rPr lang="fi"/>
              <a:t>Kolmas sektori ja vaikuttamistoimielimet</a:t>
            </a:r>
            <a:endParaRPr lang="sv-FI"/>
          </a:p>
        </p:txBody>
      </p:sp>
      <p:graphicFrame>
        <p:nvGraphicFramePr>
          <p:cNvPr id="7" name="Platshållare för innehåll 6">
            <a:extLst>
              <a:ext uri="{FF2B5EF4-FFF2-40B4-BE49-F238E27FC236}">
                <a16:creationId xmlns:a16="http://schemas.microsoft.com/office/drawing/2014/main" id="{9A44CDEE-6A9C-6CDD-7C51-36D8B7BB0EB0}"/>
              </a:ext>
            </a:extLst>
          </p:cNvPr>
          <p:cNvGraphicFramePr>
            <a:graphicFrameLocks noGrp="1"/>
          </p:cNvGraphicFramePr>
          <p:nvPr>
            <p:ph idx="1"/>
            <p:extLst>
              <p:ext uri="{D42A27DB-BD31-4B8C-83A1-F6EECF244321}">
                <p14:modId xmlns:p14="http://schemas.microsoft.com/office/powerpoint/2010/main" val="2772391848"/>
              </p:ext>
            </p:extLst>
          </p:nvPr>
        </p:nvGraphicFramePr>
        <p:xfrm>
          <a:off x="1474631" y="1590675"/>
          <a:ext cx="8210282" cy="4465637"/>
        </p:xfrm>
        <a:graphic>
          <a:graphicData uri="http://schemas.openxmlformats.org/drawingml/2006/table">
            <a:tbl>
              <a:tblPr>
                <a:tableStyleId>{5C22544A-7EE6-4342-B048-85BDC9FD1C3A}</a:tableStyleId>
              </a:tblPr>
              <a:tblGrid>
                <a:gridCol w="2300254">
                  <a:extLst>
                    <a:ext uri="{9D8B030D-6E8A-4147-A177-3AD203B41FA5}">
                      <a16:colId xmlns:a16="http://schemas.microsoft.com/office/drawing/2014/main" val="65907027"/>
                    </a:ext>
                  </a:extLst>
                </a:gridCol>
                <a:gridCol w="1567683">
                  <a:extLst>
                    <a:ext uri="{9D8B030D-6E8A-4147-A177-3AD203B41FA5}">
                      <a16:colId xmlns:a16="http://schemas.microsoft.com/office/drawing/2014/main" val="1097430667"/>
                    </a:ext>
                  </a:extLst>
                </a:gridCol>
                <a:gridCol w="985005">
                  <a:extLst>
                    <a:ext uri="{9D8B030D-6E8A-4147-A177-3AD203B41FA5}">
                      <a16:colId xmlns:a16="http://schemas.microsoft.com/office/drawing/2014/main" val="2364334723"/>
                    </a:ext>
                  </a:extLst>
                </a:gridCol>
                <a:gridCol w="998879">
                  <a:extLst>
                    <a:ext uri="{9D8B030D-6E8A-4147-A177-3AD203B41FA5}">
                      <a16:colId xmlns:a16="http://schemas.microsoft.com/office/drawing/2014/main" val="2946908758"/>
                    </a:ext>
                  </a:extLst>
                </a:gridCol>
                <a:gridCol w="1470569">
                  <a:extLst>
                    <a:ext uri="{9D8B030D-6E8A-4147-A177-3AD203B41FA5}">
                      <a16:colId xmlns:a16="http://schemas.microsoft.com/office/drawing/2014/main" val="2495870450"/>
                    </a:ext>
                  </a:extLst>
                </a:gridCol>
                <a:gridCol w="443946">
                  <a:extLst>
                    <a:ext uri="{9D8B030D-6E8A-4147-A177-3AD203B41FA5}">
                      <a16:colId xmlns:a16="http://schemas.microsoft.com/office/drawing/2014/main" val="1006739260"/>
                    </a:ext>
                  </a:extLst>
                </a:gridCol>
                <a:gridCol w="443946">
                  <a:extLst>
                    <a:ext uri="{9D8B030D-6E8A-4147-A177-3AD203B41FA5}">
                      <a16:colId xmlns:a16="http://schemas.microsoft.com/office/drawing/2014/main" val="2036295835"/>
                    </a:ext>
                  </a:extLst>
                </a:gridCol>
              </a:tblGrid>
              <a:tr h="103520">
                <a:tc>
                  <a:txBody>
                    <a:bodyPr/>
                    <a:lstStyle/>
                    <a:p>
                      <a:pPr algn="l" rtl="0" fontAlgn="b">
                        <a:buNone/>
                      </a:pPr>
                      <a:r>
                        <a:rPr lang="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gridSpan="2">
                  <a:txBody>
                    <a:bodyPr/>
                    <a:lstStyle/>
                    <a:p>
                      <a:pPr algn="l" rtl="0" fontAlgn="b">
                        <a:buNone/>
                      </a:pPr>
                      <a:r>
                        <a:rPr lang="fi" sz="600" u="none" strike="noStrike">
                          <a:effectLst/>
                        </a:rPr>
                        <a:t>Toteutunut</a:t>
                      </a:r>
                      <a:endParaRPr lang="sv-FI" sz="600" b="1" i="0" u="none" strike="noStrike">
                        <a:solidFill>
                          <a:srgbClr val="000000"/>
                        </a:solidFill>
                        <a:effectLst/>
                        <a:latin typeface="Aptos Narrow" panose="020B0004020202020204" pitchFamily="34" charset="0"/>
                      </a:endParaRPr>
                    </a:p>
                  </a:txBody>
                  <a:tcPr marL="3570" marR="3570" marT="3570" marB="0" anchor="b"/>
                </a:tc>
                <a:tc hMerge="1">
                  <a:txBody>
                    <a:bodyPr/>
                    <a:lstStyle/>
                    <a:p>
                      <a:pPr rtl="0"/>
                      <a:endParaRPr lang="sv-FI"/>
                    </a:p>
                  </a:txBody>
                  <a:tcPr/>
                </a:tc>
                <a:extLst>
                  <a:ext uri="{0D108BD9-81ED-4DB2-BD59-A6C34878D82A}">
                    <a16:rowId xmlns:a16="http://schemas.microsoft.com/office/drawing/2014/main" val="543725290"/>
                  </a:ext>
                </a:extLst>
              </a:tr>
              <a:tr h="117799">
                <a:tc>
                  <a:txBody>
                    <a:bodyPr/>
                    <a:lstStyle/>
                    <a:p>
                      <a:pPr algn="l" rtl="0" fontAlgn="b">
                        <a:buNone/>
                      </a:pPr>
                      <a:r>
                        <a:rPr lang="fi" sz="700" u="none" strike="noStrike">
                          <a:effectLst/>
                        </a:rPr>
                        <a:t>Tavoite</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Toimenpiteet</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Vastuutaho</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Resurssit</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Arviointimittarit</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KYLLÄ</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EI</a:t>
                      </a:r>
                      <a:endParaRPr lang="sv-FI" sz="700" b="1" i="0" u="none" strike="noStrike">
                        <a:solidFill>
                          <a:srgbClr val="000000"/>
                        </a:solidFill>
                        <a:effectLst/>
                        <a:latin typeface="Aptos Narrow" panose="020B0004020202020204" pitchFamily="34" charset="0"/>
                      </a:endParaRPr>
                    </a:p>
                  </a:txBody>
                  <a:tcPr marL="3570" marR="3570" marT="3570" marB="0" anchor="b"/>
                </a:tc>
                <a:extLst>
                  <a:ext uri="{0D108BD9-81ED-4DB2-BD59-A6C34878D82A}">
                    <a16:rowId xmlns:a16="http://schemas.microsoft.com/office/drawing/2014/main" val="860922219"/>
                  </a:ext>
                </a:extLst>
              </a:tr>
              <a:tr h="803172">
                <a:tc>
                  <a:txBody>
                    <a:bodyPr/>
                    <a:lstStyle/>
                    <a:p>
                      <a:pPr algn="l" rtl="0" fontAlgn="b">
                        <a:buNone/>
                      </a:pPr>
                      <a:r>
                        <a:rPr lang="fi" sz="700" u="none" strike="noStrike">
                          <a:effectLst/>
                        </a:rPr>
                        <a:t>Toimivat rakenteet ja yhdyspintatyö järjestöjen ja vaikuttamistoimielinten kanssa</a:t>
                      </a:r>
                      <a:br>
                        <a:rPr lang="sv-FI" sz="700" u="none" strike="noStrike">
                          <a:effectLst/>
                        </a:rPr>
                      </a:b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ctr">
                        <a:buNone/>
                      </a:pPr>
                      <a:r>
                        <a:rPr lang="fi" sz="700" u="none" strike="noStrike">
                          <a:effectLst/>
                        </a:rPr>
                        <a:t>Osallistamme kolmannen sektorin palvelutuotantoon.</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Kulttuuri / Kirjasto</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Talousarvio 2023 Strateginen tavoite / Kulttuuri 8 000 euroa</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Seminaarien määrä, opintokäyntien määrä</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1249216138"/>
                  </a:ext>
                </a:extLst>
              </a:tr>
              <a:tr h="574714">
                <a:tc>
                  <a:txBody>
                    <a:bodyPr/>
                    <a:lstStyle/>
                    <a:p>
                      <a:pPr algn="l" rtl="0" fontAlgn="b">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t">
                        <a:buNone/>
                      </a:pPr>
                      <a:r>
                        <a:rPr lang="fi" sz="700" u="none" strike="noStrike">
                          <a:effectLst/>
                        </a:rPr>
                        <a:t>Kolmannen sektorin tukeminen lasten ja nuorten liikunnan, ravitsemuksen ja mielen hyvinvoinnin tukemiseksi</a:t>
                      </a:r>
                      <a:endParaRPr lang="sv-FI" sz="700" b="0" i="0" u="none" strike="noStrike">
                        <a:solidFill>
                          <a:srgbClr val="000000"/>
                        </a:solidFill>
                        <a:effectLst/>
                        <a:latin typeface="Aptos Narrow" panose="020B0004020202020204" pitchFamily="34" charset="0"/>
                      </a:endParaRPr>
                    </a:p>
                  </a:txBody>
                  <a:tcPr marL="3570" marR="3570" marT="3570" marB="0"/>
                </a:tc>
                <a:tc>
                  <a:txBody>
                    <a:bodyPr/>
                    <a:lstStyle/>
                    <a:p>
                      <a:pPr algn="l" rtl="0" fontAlgn="ctr">
                        <a:buNone/>
                      </a:pPr>
                      <a:r>
                        <a:rPr lang="fi" sz="700" u="none" strike="noStrike">
                          <a:effectLst/>
                        </a:rPr>
                        <a:t>Kulttuuri ja vapaa-aika</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Organisoidaan järjestöyhteistyö.</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2294397143"/>
                  </a:ext>
                </a:extLst>
              </a:tr>
              <a:tr h="803172">
                <a:tc>
                  <a:txBody>
                    <a:bodyPr/>
                    <a:lstStyle/>
                    <a:p>
                      <a:pPr algn="l" rtl="0" fontAlgn="b">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Järjestöjen kanssa tehtävässä yhteistyössä arvioidaan asukkaiden osallisuusmahdollisuuksia ja hyvinvointivajeita.</a:t>
                      </a:r>
                      <a:br>
                        <a:rPr lang="sv-FI" sz="700" u="none" strike="noStrike">
                          <a:effectLst/>
                        </a:rPr>
                      </a:b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ctr">
                        <a:buNone/>
                      </a:pPr>
                      <a:r>
                        <a:rPr lang="fi" sz="700" u="none" strike="noStrike">
                          <a:effectLst/>
                        </a:rPr>
                        <a:t>Hyvinvointi</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Organisoidaan järjestöyhteistyö.</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1194578853"/>
                  </a:ext>
                </a:extLst>
              </a:tr>
              <a:tr h="1145859">
                <a:tc>
                  <a:txBody>
                    <a:bodyPr/>
                    <a:lstStyle/>
                    <a:p>
                      <a:pPr algn="l" rtl="0" fontAlgn="b">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b">
                        <a:buNone/>
                      </a:pPr>
                      <a:r>
                        <a:rPr lang="fi" sz="700" u="none" strike="noStrike">
                          <a:effectLst/>
                        </a:rPr>
                        <a:t>Kehitetään toimivat yhteistyömallit järjestöjen ja vaikuttamistoimielinten kanssa mielen hyvinvoinnin 
kasvattamiseksi ja syrjäytymisen ehkäisemiseksi sekä ikäystävällisyyden vahvistamiseksi.</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ctr">
                        <a:buNone/>
                      </a:pPr>
                      <a:r>
                        <a:rPr lang="fi" sz="700" u="none" strike="noStrike">
                          <a:effectLst/>
                        </a:rPr>
                        <a:t>Hyvinvointi</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Organisoidaan järjestöyhteistyö ja sovitaan toimivat yhteistyörakenteet.</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 x</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3103583084"/>
                  </a:ext>
                </a:extLst>
              </a:tr>
              <a:tr h="917401">
                <a:tc>
                  <a:txBody>
                    <a:bodyPr/>
                    <a:lstStyle/>
                    <a:p>
                      <a:pPr algn="l" rtl="0" fontAlgn="b">
                        <a:buNone/>
                      </a:pP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rtl="0" fontAlgn="ctr">
                        <a:buNone/>
                      </a:pPr>
                      <a:r>
                        <a:rPr lang="fi" sz="700" u="none" strike="noStrike">
                          <a:effectLst/>
                        </a:rPr>
                        <a:t>Kuntien ennakoinnin ja varautumisen vahvistaminen ikääntyneiden tuleviin asumisen ja palveluiden tarpeisiin yhteistyössä vanhusneuvoston ja järjestöjen kanssa</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Hyvinvointi / Kaavoitus</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rtl="0" fontAlgn="ctr">
                        <a:buNone/>
                      </a:pPr>
                      <a:r>
                        <a:rPr lang="fi" sz="700" u="none" strike="noStrike">
                          <a:effectLst/>
                        </a:rPr>
                        <a:t>Asumisen ikäohjelma valmis</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rtl="0" fontAlgn="b">
                        <a:buNone/>
                      </a:pPr>
                      <a:r>
                        <a:rPr lang="fi" sz="600" u="none" strike="noStrike" dirty="0">
                          <a:effectLst/>
                        </a:rPr>
                        <a:t>x</a:t>
                      </a:r>
                      <a:endParaRPr lang="sv-FI" sz="600" b="0" i="0" u="none" strike="noStrike" dirty="0">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313024212"/>
                  </a:ext>
                </a:extLst>
              </a:tr>
            </a:tbl>
          </a:graphicData>
        </a:graphic>
      </p:graphicFrame>
      <p:sp>
        <p:nvSpPr>
          <p:cNvPr id="6" name="Platshållare för bildnummer 5">
            <a:extLst>
              <a:ext uri="{FF2B5EF4-FFF2-40B4-BE49-F238E27FC236}">
                <a16:creationId xmlns:a16="http://schemas.microsoft.com/office/drawing/2014/main" id="{6D3BC8D8-AD78-011E-9A70-07B7BEAB9DD1}"/>
              </a:ext>
            </a:extLst>
          </p:cNvPr>
          <p:cNvSpPr>
            <a:spLocks noGrp="1"/>
          </p:cNvSpPr>
          <p:nvPr>
            <p:ph type="sldNum" sz="quarter" idx="12"/>
          </p:nvPr>
        </p:nvSpPr>
        <p:spPr/>
        <p:txBody>
          <a:bodyPr rtlCol="0"/>
          <a:lstStyle/>
          <a:p>
            <a:pPr rtl="0"/>
            <a:fld id="{31160B98-140E-4345-B1A3-2A7247C42973}" type="slidenum">
              <a:rPr lang="fi-FI" smtClean="0"/>
              <a:t>63</a:t>
            </a:fld>
            <a:endParaRPr lang="fi-FI"/>
          </a:p>
        </p:txBody>
      </p:sp>
    </p:spTree>
    <p:extLst>
      <p:ext uri="{BB962C8B-B14F-4D97-AF65-F5344CB8AC3E}">
        <p14:creationId xmlns:p14="http://schemas.microsoft.com/office/powerpoint/2010/main" val="2188715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CB20351-22B0-0A08-1FAF-74C6A5FA8798}"/>
              </a:ext>
            </a:extLst>
          </p:cNvPr>
          <p:cNvSpPr>
            <a:spLocks noGrp="1"/>
          </p:cNvSpPr>
          <p:nvPr>
            <p:ph type="body" sz="quarter" idx="14"/>
          </p:nvPr>
        </p:nvSpPr>
        <p:spPr/>
        <p:txBody>
          <a:bodyPr rtlCol="0"/>
          <a:lstStyle/>
          <a:p>
            <a:pPr rtl="0"/>
            <a:endParaRPr lang="sv-FI"/>
          </a:p>
        </p:txBody>
      </p:sp>
      <p:sp>
        <p:nvSpPr>
          <p:cNvPr id="3" name="Rubrik 2">
            <a:extLst>
              <a:ext uri="{FF2B5EF4-FFF2-40B4-BE49-F238E27FC236}">
                <a16:creationId xmlns:a16="http://schemas.microsoft.com/office/drawing/2014/main" id="{82D4EADA-D8B2-D705-4607-2762926EF611}"/>
              </a:ext>
            </a:extLst>
          </p:cNvPr>
          <p:cNvSpPr>
            <a:spLocks noGrp="1"/>
          </p:cNvSpPr>
          <p:nvPr>
            <p:ph type="title"/>
          </p:nvPr>
        </p:nvSpPr>
        <p:spPr>
          <a:xfrm>
            <a:off x="560292" y="562596"/>
            <a:ext cx="11344836" cy="275663"/>
          </a:xfrm>
        </p:spPr>
        <p:txBody>
          <a:bodyPr rtlCol="0"/>
          <a:lstStyle/>
          <a:p>
            <a:pPr rtl="0"/>
            <a:r>
              <a:rPr lang="fi" sz="2000"/>
              <a:t>Lähteet</a:t>
            </a:r>
            <a:endParaRPr lang="sv-FI" sz="2000"/>
          </a:p>
        </p:txBody>
      </p:sp>
      <p:sp>
        <p:nvSpPr>
          <p:cNvPr id="4" name="Platshållare för innehåll 3">
            <a:extLst>
              <a:ext uri="{FF2B5EF4-FFF2-40B4-BE49-F238E27FC236}">
                <a16:creationId xmlns:a16="http://schemas.microsoft.com/office/drawing/2014/main" id="{CF951E03-498B-5A44-E4EB-360FCD8BEBA4}"/>
              </a:ext>
            </a:extLst>
          </p:cNvPr>
          <p:cNvSpPr>
            <a:spLocks noGrp="1"/>
          </p:cNvSpPr>
          <p:nvPr>
            <p:ph idx="1"/>
          </p:nvPr>
        </p:nvSpPr>
        <p:spPr>
          <a:xfrm>
            <a:off x="571230" y="990722"/>
            <a:ext cx="10394576" cy="5124694"/>
          </a:xfrm>
        </p:spPr>
        <p:txBody>
          <a:bodyPr rtlCol="0"/>
          <a:lstStyle/>
          <a:p>
            <a:pPr rtl="0"/>
            <a:r>
              <a:rPr lang="fi" sz="1200" dirty="0">
                <a:hlinkClick r:id="rId2"/>
              </a:rPr>
              <a:t>Lainsäädäntö – THL</a:t>
            </a:r>
            <a:endParaRPr lang="en-US" sz="1200" dirty="0"/>
          </a:p>
          <a:p>
            <a:pPr rtl="0"/>
            <a:r>
              <a:rPr lang="fi" sz="1200" dirty="0"/>
              <a:t>Paananen H., Jäntti A., Haveri A. </a:t>
            </a:r>
            <a:r>
              <a:rPr lang="fi" sz="1200" b="1" dirty="0"/>
              <a:t>Hyvinvointialueet ja kunnat osana monitasoista hallintojärjestelmää. </a:t>
            </a:r>
            <a:r>
              <a:rPr lang="fi" sz="1200" dirty="0"/>
              <a:t>Hyvinvointialueiden ja kuntien välinen suhde, johtaminen ja ohjaus (HALKO) -hankkeen loppuraportti. Valtioneuvoston selvitys- ja tutkimustoiminnan julkaisusarja 2025:6 </a:t>
            </a:r>
          </a:p>
          <a:p>
            <a:pPr rtl="0"/>
            <a:r>
              <a:rPr lang="fi" sz="1200" dirty="0"/>
              <a:t>Kausto J., Airkasinen J., Joensuu M., Aalto V., kivimäki M., Ervasti J. Koronapandemian seuraukset ja resilienssiä tukeneet tekijät kunta-alalla. Työsuojelurahaston rahoittaman tutkimushankkeen loppuraportti. Työterveyslaitos 2024.</a:t>
            </a:r>
          </a:p>
          <a:p>
            <a:pPr rtl="0"/>
            <a:r>
              <a:rPr lang="fi" sz="1200" dirty="0">
                <a:hlinkClick r:id="rId3"/>
              </a:rPr>
              <a:t>Digiosallisuuden edistäminen – THL</a:t>
            </a:r>
            <a:endParaRPr lang="sv-FI" sz="1200" dirty="0"/>
          </a:p>
          <a:p>
            <a:pPr rtl="0"/>
            <a:r>
              <a:rPr lang="fi" sz="1200" dirty="0"/>
              <a:t>Kestilä L., Kapiainen S., Mesiäislehto M., Rissanen P. (toim.) Covid-19-epidemian vaikutukset hyvinvointiin, palvelujärjestelmään ja kansantalouteen Asiantuntija-arvio, kevät 2022. Raportti 4/2022. Terveyden ja hyvinvoinnin laitos.</a:t>
            </a:r>
          </a:p>
          <a:p>
            <a:pPr rtl="0"/>
            <a:r>
              <a:rPr lang="fi" sz="1200" dirty="0">
                <a:hlinkClick r:id="rId4"/>
              </a:rPr>
              <a:t>Digitaitojen oppiminen on jatkuva prosessi, jota yhteiskunnan eri toimijoiden tulee tukea – Valtiovarainministeriö</a:t>
            </a:r>
            <a:endParaRPr lang="sv-FI" sz="1200" dirty="0"/>
          </a:p>
          <a:p>
            <a:pPr rtl="0"/>
            <a:r>
              <a:rPr lang="fi" sz="1200" dirty="0"/>
              <a:t>Hakamäki P., Nick R., Valli N., Kuitunen-Kaija O. Hyvinvointia edistävä toiminta helposti löydettäväksi - hyvinvoinnin ja terveyden edistämisen kansallisen palvelukonseptin määrittelyä. Terveyden ja hyvinvoinnin laitos. Versio 1.2.2025.</a:t>
            </a:r>
            <a:endParaRPr lang="fi-FI" sz="1200" dirty="0"/>
          </a:p>
          <a:p>
            <a:pPr rtl="0"/>
            <a:r>
              <a:rPr lang="fi" sz="1200" dirty="0">
                <a:hlinkClick r:id="rId5"/>
              </a:rPr>
              <a:t>Julkaistut palvelutarjottimet – THL</a:t>
            </a:r>
            <a:endParaRPr lang="sv-FI" sz="1200" dirty="0"/>
          </a:p>
          <a:p>
            <a:pPr rtl="0"/>
            <a:r>
              <a:rPr lang="fi" sz="1200" dirty="0">
                <a:hlinkClick r:id="rId6"/>
              </a:rPr>
              <a:t>TE-palvelut 2024 -uudistus – Työ- ja elinkeinoministeriö</a:t>
            </a:r>
            <a:endParaRPr lang="sv-FI" sz="1200" dirty="0"/>
          </a:p>
          <a:p>
            <a:pPr rtl="0"/>
            <a:r>
              <a:rPr lang="fi" sz="1200" dirty="0">
                <a:hlinkClick r:id="rId7"/>
              </a:rPr>
              <a:t>Etusivu – TEAviisari – Terveyden edistämisen vertailutietojärjestelmä</a:t>
            </a:r>
            <a:endParaRPr lang="sv-FI" sz="1200" dirty="0"/>
          </a:p>
          <a:p>
            <a:pPr rtl="0"/>
            <a:r>
              <a:rPr lang="fi" sz="1200" dirty="0">
                <a:hlinkClick r:id="rId8"/>
              </a:rPr>
              <a:t>Yksinäisyys ja ikääntyminen | Mielenterveystalo.fi</a:t>
            </a:r>
            <a:endParaRPr lang="sv-FI" sz="1200" dirty="0"/>
          </a:p>
          <a:p>
            <a:pPr rtl="0"/>
            <a:r>
              <a:rPr lang="fi" sz="1200" dirty="0">
                <a:hlinkClick r:id="rId9"/>
              </a:rPr>
              <a:t>Mielen hyvinvointi kriisiaikana – THL</a:t>
            </a:r>
            <a:endParaRPr lang="sv-FI" sz="1200" dirty="0"/>
          </a:p>
          <a:p>
            <a:pPr rtl="0"/>
            <a:endParaRPr lang="fi-FI" sz="1200" dirty="0"/>
          </a:p>
          <a:p>
            <a:pPr rtl="0"/>
            <a:endParaRPr lang="sv-FI" sz="1200" dirty="0"/>
          </a:p>
        </p:txBody>
      </p:sp>
      <p:sp>
        <p:nvSpPr>
          <p:cNvPr id="6" name="Platshållare för bildnummer 5">
            <a:extLst>
              <a:ext uri="{FF2B5EF4-FFF2-40B4-BE49-F238E27FC236}">
                <a16:creationId xmlns:a16="http://schemas.microsoft.com/office/drawing/2014/main" id="{6F1D0275-BA50-E848-C3B7-39B59ED15561}"/>
              </a:ext>
            </a:extLst>
          </p:cNvPr>
          <p:cNvSpPr>
            <a:spLocks noGrp="1"/>
          </p:cNvSpPr>
          <p:nvPr>
            <p:ph type="sldNum" sz="quarter" idx="12"/>
          </p:nvPr>
        </p:nvSpPr>
        <p:spPr/>
        <p:txBody>
          <a:bodyPr rtlCol="0"/>
          <a:lstStyle/>
          <a:p>
            <a:pPr rtl="0"/>
            <a:fld id="{31160B98-140E-4345-B1A3-2A7247C42973}" type="slidenum">
              <a:rPr lang="fi-FI" smtClean="0"/>
              <a:t>64</a:t>
            </a:fld>
            <a:endParaRPr lang="fi-FI"/>
          </a:p>
        </p:txBody>
      </p:sp>
    </p:spTree>
    <p:extLst>
      <p:ext uri="{BB962C8B-B14F-4D97-AF65-F5344CB8AC3E}">
        <p14:creationId xmlns:p14="http://schemas.microsoft.com/office/powerpoint/2010/main" val="205821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67AEE18-B726-97AE-2E5E-E206A156D85D}"/>
              </a:ext>
            </a:extLst>
          </p:cNvPr>
          <p:cNvSpPr>
            <a:spLocks noGrp="1"/>
          </p:cNvSpPr>
          <p:nvPr>
            <p:ph idx="1"/>
          </p:nvPr>
        </p:nvSpPr>
        <p:spPr>
          <a:xfrm>
            <a:off x="560293" y="1609344"/>
            <a:ext cx="11344836" cy="4446315"/>
          </a:xfrm>
        </p:spPr>
        <p:txBody>
          <a:bodyPr rtlCol="0"/>
          <a:lstStyle/>
          <a:p>
            <a:pPr marL="0" indent="0" rtl="0">
              <a:lnSpc>
                <a:spcPct val="100000"/>
              </a:lnSpc>
              <a:spcBef>
                <a:spcPts val="0"/>
              </a:spcBef>
              <a:buNone/>
            </a:pPr>
            <a:r>
              <a:rPr lang="fi"/>
              <a:t>Kaupungin edustajia osallistuu tällä hetkellä ainakin seuraaviin työryhmiin ja verkostoihin:</a:t>
            </a:r>
          </a:p>
          <a:p>
            <a:pPr marL="0" indent="0" rtl="0">
              <a:lnSpc>
                <a:spcPct val="100000"/>
              </a:lnSpc>
              <a:spcBef>
                <a:spcPts val="0"/>
              </a:spcBef>
              <a:buNone/>
            </a:pPr>
            <a:endParaRPr lang="sv-FI"/>
          </a:p>
          <a:p>
            <a:pPr rtl="0">
              <a:lnSpc>
                <a:spcPct val="100000"/>
              </a:lnSpc>
              <a:spcBef>
                <a:spcPts val="0"/>
              </a:spcBef>
            </a:pPr>
            <a:r>
              <a:rPr lang="fi"/>
              <a:t>Alueellinen opiskeluhuollon ohjausryhmä</a:t>
            </a:r>
          </a:p>
          <a:p>
            <a:pPr rtl="0">
              <a:lnSpc>
                <a:spcPct val="100000"/>
              </a:lnSpc>
              <a:spcBef>
                <a:spcPts val="0"/>
              </a:spcBef>
            </a:pPr>
            <a:r>
              <a:rPr lang="fi"/>
              <a:t>Alueellinen lasten ja nuorten hyvinvointiryhmä</a:t>
            </a:r>
          </a:p>
          <a:p>
            <a:pPr rtl="0">
              <a:lnSpc>
                <a:spcPct val="100000"/>
              </a:lnSpc>
              <a:spcBef>
                <a:spcPts val="0"/>
              </a:spcBef>
            </a:pPr>
            <a:r>
              <a:rPr lang="fi"/>
              <a:t>Hyte-koordinaattoreiden verkosto</a:t>
            </a:r>
          </a:p>
          <a:p>
            <a:pPr rtl="0">
              <a:lnSpc>
                <a:spcPct val="100000"/>
              </a:lnSpc>
              <a:spcBef>
                <a:spcPts val="0"/>
              </a:spcBef>
            </a:pPr>
            <a:r>
              <a:rPr lang="fi" spc="-50"/>
              <a:t>Mielen hyvinvoinnin edistämisen, ehkäisevän päihdetyön ja väkivallan ehkäisyn yhteyshenkilöverkosto</a:t>
            </a:r>
          </a:p>
          <a:p>
            <a:pPr rtl="0">
              <a:lnSpc>
                <a:spcPct val="100000"/>
              </a:lnSpc>
              <a:spcBef>
                <a:spcPts val="0"/>
              </a:spcBef>
            </a:pPr>
            <a:r>
              <a:rPr lang="fi"/>
              <a:t>ICDP-työryhmä (International Child Development Programme)</a:t>
            </a:r>
          </a:p>
          <a:p>
            <a:pPr rtl="0">
              <a:lnSpc>
                <a:spcPct val="100000"/>
              </a:lnSpc>
              <a:spcBef>
                <a:spcPts val="0"/>
              </a:spcBef>
            </a:pPr>
            <a:r>
              <a:rPr lang="fi"/>
              <a:t>Kuntajohtajakokoukset</a:t>
            </a:r>
          </a:p>
          <a:p>
            <a:pPr rtl="0">
              <a:lnSpc>
                <a:spcPct val="100000"/>
              </a:lnSpc>
              <a:spcBef>
                <a:spcPts val="0"/>
              </a:spcBef>
            </a:pPr>
            <a:r>
              <a:rPr lang="fi"/>
              <a:t>Kulttuurihyvinvoinnin yhdyspintatyöryhmä</a:t>
            </a:r>
          </a:p>
          <a:p>
            <a:pPr rtl="0">
              <a:lnSpc>
                <a:spcPct val="100000"/>
              </a:lnSpc>
              <a:spcBef>
                <a:spcPts val="0"/>
              </a:spcBef>
            </a:pPr>
            <a:r>
              <a:rPr lang="fi"/>
              <a:t>Elintapaohjauksen ja liikuntaneuvonnan verkosto</a:t>
            </a:r>
          </a:p>
          <a:p>
            <a:pPr rtl="0">
              <a:lnSpc>
                <a:spcPct val="100000"/>
              </a:lnSpc>
              <a:spcBef>
                <a:spcPts val="0"/>
              </a:spcBef>
            </a:pPr>
            <a:r>
              <a:rPr lang="fi"/>
              <a:t>Maahanmuuttaja-asioiden työryhmä</a:t>
            </a:r>
          </a:p>
          <a:p>
            <a:pPr marL="0" indent="0" rtl="0">
              <a:buNone/>
            </a:pPr>
            <a:r>
              <a:rPr lang="fi"/>
              <a:t>Epävirallisia työryhmiä kokoontuu lisäksi ainakin kouluruokailun tiimoilta, ja sivistysosaston avainhenkilöillä on säännöllisiä tapaamisia perhekeskuksen henkilöstön kanssa (perhekeskuksen johtaja, johtava koulukuraattori ja lastenneuvolan johtava terveydenhoitaja). </a:t>
            </a:r>
          </a:p>
        </p:txBody>
      </p:sp>
      <p:sp>
        <p:nvSpPr>
          <p:cNvPr id="6" name="Platshållare för bildnummer 5">
            <a:extLst>
              <a:ext uri="{FF2B5EF4-FFF2-40B4-BE49-F238E27FC236}">
                <a16:creationId xmlns:a16="http://schemas.microsoft.com/office/drawing/2014/main" id="{D094C188-FC49-1D5E-8B21-3EE71AE94AA0}"/>
              </a:ext>
            </a:extLst>
          </p:cNvPr>
          <p:cNvSpPr>
            <a:spLocks noGrp="1"/>
          </p:cNvSpPr>
          <p:nvPr>
            <p:ph type="sldNum" sz="quarter" idx="12"/>
          </p:nvPr>
        </p:nvSpPr>
        <p:spPr/>
        <p:txBody>
          <a:bodyPr rtlCol="0"/>
          <a:lstStyle/>
          <a:p>
            <a:pPr rtl="0"/>
            <a:fld id="{31160B98-140E-4345-B1A3-2A7247C42973}" type="slidenum">
              <a:rPr lang="fi-FI" smtClean="0"/>
              <a:t>7</a:t>
            </a:fld>
            <a:endParaRPr lang="fi-FI"/>
          </a:p>
        </p:txBody>
      </p:sp>
      <p:sp>
        <p:nvSpPr>
          <p:cNvPr id="3" name="Rubrik 8">
            <a:extLst>
              <a:ext uri="{FF2B5EF4-FFF2-40B4-BE49-F238E27FC236}">
                <a16:creationId xmlns:a16="http://schemas.microsoft.com/office/drawing/2014/main" id="{DB6063F1-2E95-F890-C432-07C64EF7AAFA}"/>
              </a:ext>
            </a:extLst>
          </p:cNvPr>
          <p:cNvSpPr>
            <a:spLocks noGrp="1"/>
          </p:cNvSpPr>
          <p:nvPr>
            <p:ph type="title"/>
          </p:nvPr>
        </p:nvSpPr>
        <p:spPr>
          <a:xfrm>
            <a:off x="494223" y="612274"/>
            <a:ext cx="11344836" cy="552473"/>
          </a:xfrm>
        </p:spPr>
        <p:txBody>
          <a:bodyPr rtlCol="0"/>
          <a:lstStyle/>
          <a:p>
            <a:pPr rtl="0"/>
            <a:r>
              <a:rPr lang="fi" sz="3600" dirty="0"/>
              <a:t>Hyvinvointialueuudistus</a:t>
            </a:r>
            <a:r>
              <a:rPr lang="fi" sz="2800" dirty="0"/>
              <a:t>​</a:t>
            </a:r>
            <a:br>
              <a:rPr lang="en-US" sz="2800" dirty="0"/>
            </a:br>
            <a:endParaRPr lang="sv-FI" dirty="0"/>
          </a:p>
        </p:txBody>
      </p:sp>
    </p:spTree>
    <p:extLst>
      <p:ext uri="{BB962C8B-B14F-4D97-AF65-F5344CB8AC3E}">
        <p14:creationId xmlns:p14="http://schemas.microsoft.com/office/powerpoint/2010/main" val="84244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465B-F57D-4A22-5EB4-73C942F9AB32}"/>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8AC6D41-74DA-C366-AC66-5CD2E7AB8ADD}"/>
              </a:ext>
            </a:extLst>
          </p:cNvPr>
          <p:cNvSpPr>
            <a:spLocks noGrp="1"/>
          </p:cNvSpPr>
          <p:nvPr>
            <p:ph idx="1"/>
          </p:nvPr>
        </p:nvSpPr>
        <p:spPr>
          <a:xfrm>
            <a:off x="369079" y="1173609"/>
            <a:ext cx="5726922" cy="4924443"/>
          </a:xfrm>
        </p:spPr>
        <p:txBody>
          <a:bodyPr rtlCol="0">
            <a:normAutofit fontScale="92500" lnSpcReduction="20000"/>
          </a:bodyPr>
          <a:lstStyle/>
          <a:p>
            <a:pPr marL="0" indent="0" rtl="0">
              <a:lnSpc>
                <a:spcPct val="104000"/>
              </a:lnSpc>
              <a:spcBef>
                <a:spcPts val="0"/>
              </a:spcBef>
              <a:spcAft>
                <a:spcPts val="600"/>
              </a:spcAft>
              <a:buNone/>
            </a:pPr>
            <a:r>
              <a:rPr lang="fi" sz="1800" dirty="0">
                <a:latin typeface="+mn-lt"/>
              </a:rPr>
              <a:t>Varsinais-Suomen hyvinvointialueen hyvinvoinnin ja terveyden edistämisen yksikköön on kohdistunut muutoksia hyvinvointialueen perustamisesta lähtien. Henkilöstömäärää vähennettiin ensimmäisenä toimintavuonna voimakkaasti, minkä jälkeen yksikkö on ollut yhteistoimintaneuvottelujen piirissä, joiden yhteydessä yksikkö siirrettiin hallinnollisesti organisaatiossa. Tällä hetkellä yksiköllä on selkeä rakenne ja se työskentelee määrätietoisesti terveyden edistämisen parissa. Jotta työssä päästään toivottuihin tuloksiin, kuntayhteistyö on ratkaisevan tärkeää. </a:t>
            </a:r>
          </a:p>
          <a:p>
            <a:pPr marL="0" indent="0" rtl="0">
              <a:lnSpc>
                <a:spcPct val="104000"/>
              </a:lnSpc>
              <a:spcBef>
                <a:spcPts val="0"/>
              </a:spcBef>
              <a:spcAft>
                <a:spcPts val="600"/>
              </a:spcAft>
              <a:buNone/>
            </a:pPr>
            <a:r>
              <a:rPr lang="fi" sz="1800" dirty="0">
                <a:latin typeface="+mn-lt"/>
              </a:rPr>
              <a:t>EU:n rahoittamassa Suomen kestävän kasvun ohjelmassa yksi neljästä tavoitteesta oli hoitotakuun toteutumisen edistäminen ja koronapandemian aiheuttaman hoito-, kuntoutus- ja palveluvelan purkaminen. Osana sosiaali- ja terveydenhuollon uudistusta kehitettiin ja otettiin käyttöön monialaisten palvelujen integroidut toimintamallit ja digitaaliset palvelut kaikilla hyvinvointialueilla. </a:t>
            </a:r>
          </a:p>
          <a:p>
            <a:pPr marL="0" indent="0" rtl="0">
              <a:lnSpc>
                <a:spcPct val="104000"/>
              </a:lnSpc>
              <a:spcBef>
                <a:spcPts val="0"/>
              </a:spcBef>
              <a:spcAft>
                <a:spcPts val="600"/>
              </a:spcAft>
              <a:buNone/>
            </a:pPr>
            <a:r>
              <a:rPr lang="fi" sz="1800" dirty="0">
                <a:latin typeface="+mn-lt"/>
              </a:rPr>
              <a:t>Terveyden ja hyvinvoinnin laitos (THL) koordinoi hyte-palvelukonseptin kehittämistyötä vuosina 2022–2025. Palvelukonsepti on kuvattu oheisessa kuvassa. </a:t>
            </a:r>
          </a:p>
          <a:p>
            <a:pPr marL="0" indent="0" rtl="0">
              <a:lnSpc>
                <a:spcPct val="104000"/>
              </a:lnSpc>
              <a:spcBef>
                <a:spcPts val="0"/>
              </a:spcBef>
              <a:spcAft>
                <a:spcPts val="600"/>
              </a:spcAft>
              <a:buNone/>
            </a:pPr>
            <a:endParaRPr lang="sv-FI" sz="1800" dirty="0">
              <a:latin typeface="+mn-lt"/>
            </a:endParaRPr>
          </a:p>
          <a:p>
            <a:pPr marL="0" indent="0" rtl="0">
              <a:lnSpc>
                <a:spcPct val="104000"/>
              </a:lnSpc>
              <a:spcBef>
                <a:spcPts val="0"/>
              </a:spcBef>
              <a:spcAft>
                <a:spcPts val="600"/>
              </a:spcAft>
              <a:buNone/>
            </a:pPr>
            <a:endParaRPr lang="sv-FI" sz="1500" dirty="0">
              <a:latin typeface="+mn-lt"/>
            </a:endParaRPr>
          </a:p>
          <a:p>
            <a:pPr marL="0" indent="0" rtl="0">
              <a:lnSpc>
                <a:spcPct val="104000"/>
              </a:lnSpc>
              <a:spcBef>
                <a:spcPts val="0"/>
              </a:spcBef>
              <a:spcAft>
                <a:spcPts val="600"/>
              </a:spcAft>
              <a:buNone/>
            </a:pPr>
            <a:endParaRPr lang="sv-FI" sz="1100" dirty="0"/>
          </a:p>
          <a:p>
            <a:pPr marL="0" indent="0" rtl="0">
              <a:lnSpc>
                <a:spcPct val="104000"/>
              </a:lnSpc>
              <a:spcBef>
                <a:spcPts val="0"/>
              </a:spcBef>
              <a:spcAft>
                <a:spcPts val="600"/>
              </a:spcAft>
              <a:buNone/>
            </a:pPr>
            <a:endParaRPr lang="sv-FI" sz="1100" dirty="0"/>
          </a:p>
          <a:p>
            <a:pPr marL="0" indent="0" rtl="0">
              <a:lnSpc>
                <a:spcPct val="104000"/>
              </a:lnSpc>
              <a:spcBef>
                <a:spcPts val="0"/>
              </a:spcBef>
              <a:spcAft>
                <a:spcPts val="600"/>
              </a:spcAft>
              <a:buNone/>
            </a:pPr>
            <a:endParaRPr lang="sv-FI" sz="1100" dirty="0"/>
          </a:p>
        </p:txBody>
      </p:sp>
      <p:sp>
        <p:nvSpPr>
          <p:cNvPr id="6" name="Platshållare för bildnummer 5">
            <a:extLst>
              <a:ext uri="{FF2B5EF4-FFF2-40B4-BE49-F238E27FC236}">
                <a16:creationId xmlns:a16="http://schemas.microsoft.com/office/drawing/2014/main" id="{1A4F253E-E915-9B24-8D76-898D1AED1207}"/>
              </a:ext>
            </a:extLst>
          </p:cNvPr>
          <p:cNvSpPr>
            <a:spLocks noGrp="1"/>
          </p:cNvSpPr>
          <p:nvPr>
            <p:ph type="sldNum" sz="quarter" idx="12"/>
          </p:nvPr>
        </p:nvSpPr>
        <p:spPr>
          <a:xfrm>
            <a:off x="11559988" y="6391837"/>
            <a:ext cx="345140" cy="242047"/>
          </a:xfrm>
        </p:spPr>
        <p:txBody>
          <a:bodyPr rtlCol="0" anchor="ctr">
            <a:normAutofit/>
          </a:bodyPr>
          <a:lstStyle/>
          <a:p>
            <a:pPr rtl="0">
              <a:spcAft>
                <a:spcPts val="600"/>
              </a:spcAft>
            </a:pPr>
            <a:fld id="{31160B98-140E-4345-B1A3-2A7247C42973}" type="slidenum">
              <a:rPr lang="fi-FI" smtClean="0"/>
              <a:pPr>
                <a:spcAft>
                  <a:spcPts val="600"/>
                </a:spcAft>
              </a:pPr>
              <a:t>8</a:t>
            </a:fld>
            <a:endParaRPr lang="fi-FI"/>
          </a:p>
        </p:txBody>
      </p:sp>
      <p:sp>
        <p:nvSpPr>
          <p:cNvPr id="11" name="textruta 10">
            <a:extLst>
              <a:ext uri="{FF2B5EF4-FFF2-40B4-BE49-F238E27FC236}">
                <a16:creationId xmlns:a16="http://schemas.microsoft.com/office/drawing/2014/main" id="{07350F50-CC35-857D-C4CC-9D9E33FC1869}"/>
              </a:ext>
            </a:extLst>
          </p:cNvPr>
          <p:cNvSpPr txBox="1"/>
          <p:nvPr/>
        </p:nvSpPr>
        <p:spPr>
          <a:xfrm>
            <a:off x="6373090" y="5386931"/>
            <a:ext cx="3874459" cy="169277"/>
          </a:xfrm>
          <a:prstGeom prst="rect">
            <a:avLst/>
          </a:prstGeom>
          <a:noFill/>
        </p:spPr>
        <p:txBody>
          <a:bodyPr wrap="none" lIns="0" tIns="0" rIns="0" bIns="0" rtlCol="0">
            <a:spAutoFit/>
          </a:bodyPr>
          <a:lstStyle/>
          <a:p>
            <a:pPr rtl="0"/>
            <a:r>
              <a:rPr lang="fi" sz="1100"/>
              <a:t>Kuva 1. Lähde: Hakamäki P., Nick R., Valli N., Kuitunen-Kaija O.</a:t>
            </a:r>
            <a:endParaRPr lang="sv-FI" sz="1100" dirty="0" err="1">
              <a:solidFill>
                <a:schemeClr val="tx2"/>
              </a:solidFill>
            </a:endParaRPr>
          </a:p>
        </p:txBody>
      </p:sp>
      <p:sp>
        <p:nvSpPr>
          <p:cNvPr id="2" name="Rubrik 8">
            <a:extLst>
              <a:ext uri="{FF2B5EF4-FFF2-40B4-BE49-F238E27FC236}">
                <a16:creationId xmlns:a16="http://schemas.microsoft.com/office/drawing/2014/main" id="{5D583EDD-A4D0-6FC1-FC75-CD17A0100AE2}"/>
              </a:ext>
            </a:extLst>
          </p:cNvPr>
          <p:cNvSpPr>
            <a:spLocks noGrp="1"/>
          </p:cNvSpPr>
          <p:nvPr>
            <p:ph type="title"/>
          </p:nvPr>
        </p:nvSpPr>
        <p:spPr>
          <a:xfrm>
            <a:off x="299870" y="327351"/>
            <a:ext cx="11344836" cy="552473"/>
          </a:xfrm>
        </p:spPr>
        <p:txBody>
          <a:bodyPr rtlCol="0"/>
          <a:lstStyle/>
          <a:p>
            <a:pPr rtl="0"/>
            <a:r>
              <a:rPr lang="fi" sz="3600"/>
              <a:t>Hyvinvointialueuudistus</a:t>
            </a:r>
            <a:r>
              <a:rPr lang="fi" sz="2800"/>
              <a:t>​</a:t>
            </a:r>
            <a:br>
              <a:rPr lang="en-US" sz="2800"/>
            </a:br>
            <a:endParaRPr lang="sv-FI"/>
          </a:p>
        </p:txBody>
      </p:sp>
      <p:pic>
        <p:nvPicPr>
          <p:cNvPr id="3" name="Kuva 2" descr="Kuva, joka sisältää kohteen teksti, kuvakaappaus, diagrammi, Fontti&#10;&#10;Tekoälyllä luotu sisältö voi olla virheellistä.">
            <a:extLst>
              <a:ext uri="{FF2B5EF4-FFF2-40B4-BE49-F238E27FC236}">
                <a16:creationId xmlns:a16="http://schemas.microsoft.com/office/drawing/2014/main" id="{E1056FDB-87DC-82B4-C3D9-AA08CD6732FF}"/>
              </a:ext>
            </a:extLst>
          </p:cNvPr>
          <p:cNvPicPr>
            <a:picLocks noChangeAspect="1"/>
          </p:cNvPicPr>
          <p:nvPr/>
        </p:nvPicPr>
        <p:blipFill>
          <a:blip r:embed="rId3"/>
          <a:stretch>
            <a:fillRect/>
          </a:stretch>
        </p:blipFill>
        <p:spPr>
          <a:xfrm>
            <a:off x="6096000" y="1790857"/>
            <a:ext cx="5833845" cy="3276286"/>
          </a:xfrm>
          <a:prstGeom prst="rect">
            <a:avLst/>
          </a:prstGeom>
        </p:spPr>
      </p:pic>
    </p:spTree>
    <p:extLst>
      <p:ext uri="{BB962C8B-B14F-4D97-AF65-F5344CB8AC3E}">
        <p14:creationId xmlns:p14="http://schemas.microsoft.com/office/powerpoint/2010/main" val="1656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5C9A5A6-9514-505F-4A4F-2B700616154E}"/>
              </a:ext>
            </a:extLst>
          </p:cNvPr>
          <p:cNvSpPr>
            <a:spLocks noGrp="1"/>
          </p:cNvSpPr>
          <p:nvPr>
            <p:ph type="body" sz="quarter" idx="14"/>
          </p:nvPr>
        </p:nvSpPr>
        <p:spPr/>
        <p:txBody>
          <a:bodyPr rtlCol="0"/>
          <a:lstStyle/>
          <a:p>
            <a:pPr rtl="0"/>
            <a:endParaRPr lang="sv-FI"/>
          </a:p>
        </p:txBody>
      </p:sp>
      <p:sp>
        <p:nvSpPr>
          <p:cNvPr id="4" name="Platshållare för innehåll 3">
            <a:extLst>
              <a:ext uri="{FF2B5EF4-FFF2-40B4-BE49-F238E27FC236}">
                <a16:creationId xmlns:a16="http://schemas.microsoft.com/office/drawing/2014/main" id="{7A0B10FD-9E30-62B6-2CB2-FF90F0BDFDC6}"/>
              </a:ext>
            </a:extLst>
          </p:cNvPr>
          <p:cNvSpPr>
            <a:spLocks noGrp="1"/>
          </p:cNvSpPr>
          <p:nvPr>
            <p:ph idx="1"/>
          </p:nvPr>
        </p:nvSpPr>
        <p:spPr>
          <a:xfrm>
            <a:off x="387721" y="1282313"/>
            <a:ext cx="11517407" cy="5351571"/>
          </a:xfrm>
        </p:spPr>
        <p:txBody>
          <a:bodyPr rtlCol="0"/>
          <a:lstStyle/>
          <a:p>
            <a:pPr marL="0" indent="0" rtl="0">
              <a:lnSpc>
                <a:spcPct val="100000"/>
              </a:lnSpc>
              <a:spcBef>
                <a:spcPts val="0"/>
              </a:spcBef>
              <a:buNone/>
            </a:pPr>
            <a:r>
              <a:rPr lang="fi" sz="1600" dirty="0"/>
              <a:t>Hankkeessa kehitettiin digialusta, joka sisältää monialaisen palvelutarjottimen, työvälineitä hyvinvoinnin arviointiin ja itse- ja omahoitoon sekä asiakas- ja palveluohjauksen digitaaliset työvälineet. Kehittämistyö toteutettiin DigiFinland Oy:n, Terveyden ja hyvinvoinnin laitoksen sekä Digi- ja väestötietoviraston yhteistyönä. (Lähde: Hakamäki P., Nick R., Valli N., Kuitunen-Kaija O.) Tarmoa-verkkopalvelu julkaistiin tammikuussa 2025. Koska Tarmoan käyttöönotto oli hyvinvointialueille vapaavalintaista, useimmat valitsivat oman verkkopalvelun kehittämisen. Syyskuussa 2025 Tarmoan oli ottanut käyttöön vain viisi hyvinvointialuetta. (Lähde: </a:t>
            </a:r>
            <a:r>
              <a:rPr lang="fi" sz="1600" dirty="0">
                <a:hlinkClick r:id="rId3"/>
              </a:rPr>
              <a:t>Julkaistut palvelutarjottimet – THL</a:t>
            </a:r>
            <a:r>
              <a:rPr lang="fi" sz="1600" dirty="0"/>
              <a:t>)</a:t>
            </a:r>
            <a:endParaRPr lang="fi-FI" sz="1600" dirty="0"/>
          </a:p>
          <a:p>
            <a:pPr marL="0" indent="0" rtl="0">
              <a:lnSpc>
                <a:spcPct val="100000"/>
              </a:lnSpc>
              <a:spcBef>
                <a:spcPts val="0"/>
              </a:spcBef>
              <a:buNone/>
            </a:pPr>
            <a:endParaRPr lang="fi-FI" sz="1600" dirty="0"/>
          </a:p>
          <a:p>
            <a:pPr marL="0" indent="0" rtl="0">
              <a:lnSpc>
                <a:spcPct val="100000"/>
              </a:lnSpc>
              <a:spcBef>
                <a:spcPts val="0"/>
              </a:spcBef>
              <a:buNone/>
            </a:pPr>
            <a:r>
              <a:rPr lang="fi" sz="1600" dirty="0"/>
              <a:t>Varhassa kehitettiin sähköinen Hyvinvointiopastaja – Välfärdsguiden -palvelutarjotin, joka otettiin käyttöön syksyllä 2025.  Hyvinvointiopastajasta löytyvät Varsinais-Suomen alueen hyvinvointia edistävät palvelut. Palveluita tarjoavat järjestöt, seurakunnat, kunnat sekä hyvinvointialue. Sisältöjä voi hakea yhdellä tai useammalla hakusanalla, teemalla tai kunnalla. (</a:t>
            </a:r>
            <a:r>
              <a:rPr lang="fi" sz="1600" dirty="0">
                <a:hlinkClick r:id="rId4"/>
              </a:rPr>
              <a:t>Etusivu | Hyvinvointiopastaja</a:t>
            </a:r>
            <a:r>
              <a:rPr lang="fi" sz="1600" dirty="0"/>
              <a:t>). On tärkeää, että kunta levittää tietoa Hyvinvointiopastajasta asukkaille ja tukee näin asukkaita itselleen sopivan toiminnan ja tiedon löytämisessä. Myös muu Varhan tuottama terveyden edistämistoiminta tulee tehdä mahdollisimman saavutettavaksi kaikille paraislaisille. </a:t>
            </a:r>
          </a:p>
          <a:p>
            <a:pPr marL="0" indent="0" rtl="0">
              <a:lnSpc>
                <a:spcPct val="100000"/>
              </a:lnSpc>
              <a:spcBef>
                <a:spcPts val="0"/>
              </a:spcBef>
              <a:buNone/>
            </a:pPr>
            <a:endParaRPr lang="sv-FI" sz="2000" b="1" dirty="0"/>
          </a:p>
          <a:p>
            <a:pPr marL="0" indent="0" rtl="0">
              <a:lnSpc>
                <a:spcPct val="100000"/>
              </a:lnSpc>
              <a:spcBef>
                <a:spcPts val="0"/>
              </a:spcBef>
              <a:buNone/>
            </a:pPr>
            <a:r>
              <a:rPr lang="fi" sz="2000" b="1" dirty="0">
                <a:latin typeface="+mj-lt"/>
              </a:rPr>
              <a:t>Haasteet ja kehittämistarpeet</a:t>
            </a:r>
          </a:p>
          <a:p>
            <a:pPr marL="0" indent="0" rtl="0">
              <a:lnSpc>
                <a:spcPct val="100000"/>
              </a:lnSpc>
              <a:spcBef>
                <a:spcPts val="0"/>
              </a:spcBef>
              <a:buNone/>
            </a:pPr>
            <a:endParaRPr lang="sv-FI" sz="2000" b="1" dirty="0"/>
          </a:p>
          <a:p>
            <a:pPr rtl="0">
              <a:lnSpc>
                <a:spcPct val="100000"/>
              </a:lnSpc>
              <a:spcBef>
                <a:spcPts val="0"/>
              </a:spcBef>
              <a:buFontTx/>
              <a:buChar char="-"/>
            </a:pPr>
            <a:r>
              <a:rPr lang="fi" sz="1600" dirty="0"/>
              <a:t>Kootun hyvinvointitiedon tarve</a:t>
            </a:r>
          </a:p>
          <a:p>
            <a:pPr rtl="0">
              <a:lnSpc>
                <a:spcPct val="100000"/>
              </a:lnSpc>
              <a:spcBef>
                <a:spcPts val="0"/>
              </a:spcBef>
              <a:buFontTx/>
              <a:buChar char="-"/>
            </a:pPr>
            <a:r>
              <a:rPr lang="fi" sz="1600" dirty="0"/>
              <a:t>Yhdistysten asema</a:t>
            </a:r>
          </a:p>
          <a:p>
            <a:pPr rtl="0">
              <a:lnSpc>
                <a:spcPct val="100000"/>
              </a:lnSpc>
              <a:spcBef>
                <a:spcPts val="0"/>
              </a:spcBef>
              <a:buFontTx/>
              <a:buChar char="-"/>
            </a:pPr>
            <a:r>
              <a:rPr lang="fi" sz="1600"/>
              <a:t>Kaksikielisyyden edunvalvonta</a:t>
            </a:r>
          </a:p>
          <a:p>
            <a:pPr marL="0" indent="0" rtl="0">
              <a:buNone/>
            </a:pPr>
            <a:endParaRPr lang="sv-FI" dirty="0"/>
          </a:p>
        </p:txBody>
      </p:sp>
      <p:sp>
        <p:nvSpPr>
          <p:cNvPr id="6" name="Platshållare för bildnummer 5">
            <a:extLst>
              <a:ext uri="{FF2B5EF4-FFF2-40B4-BE49-F238E27FC236}">
                <a16:creationId xmlns:a16="http://schemas.microsoft.com/office/drawing/2014/main" id="{1021A82A-A6EB-805F-20AD-5D0248469020}"/>
              </a:ext>
            </a:extLst>
          </p:cNvPr>
          <p:cNvSpPr>
            <a:spLocks noGrp="1"/>
          </p:cNvSpPr>
          <p:nvPr>
            <p:ph type="sldNum" sz="quarter" idx="12"/>
          </p:nvPr>
        </p:nvSpPr>
        <p:spPr/>
        <p:txBody>
          <a:bodyPr rtlCol="0"/>
          <a:lstStyle/>
          <a:p>
            <a:pPr rtl="0"/>
            <a:fld id="{31160B98-140E-4345-B1A3-2A7247C42973}" type="slidenum">
              <a:rPr lang="fi-FI" smtClean="0"/>
              <a:t>9</a:t>
            </a:fld>
            <a:endParaRPr lang="fi-FI"/>
          </a:p>
        </p:txBody>
      </p:sp>
      <p:sp>
        <p:nvSpPr>
          <p:cNvPr id="3" name="Rubrik 8">
            <a:extLst>
              <a:ext uri="{FF2B5EF4-FFF2-40B4-BE49-F238E27FC236}">
                <a16:creationId xmlns:a16="http://schemas.microsoft.com/office/drawing/2014/main" id="{4A7F2B9C-8738-454C-50BA-B17012A78E4F}"/>
              </a:ext>
            </a:extLst>
          </p:cNvPr>
          <p:cNvSpPr>
            <a:spLocks noGrp="1"/>
          </p:cNvSpPr>
          <p:nvPr>
            <p:ph type="title"/>
          </p:nvPr>
        </p:nvSpPr>
        <p:spPr>
          <a:xfrm>
            <a:off x="423581" y="509475"/>
            <a:ext cx="11344836" cy="552473"/>
          </a:xfrm>
        </p:spPr>
        <p:txBody>
          <a:bodyPr rtlCol="0"/>
          <a:lstStyle/>
          <a:p>
            <a:pPr rtl="0"/>
            <a:r>
              <a:rPr lang="fi" sz="3600"/>
              <a:t>Hyvinvointialueuudistus</a:t>
            </a:r>
            <a:r>
              <a:rPr lang="fi" sz="2800"/>
              <a:t>​</a:t>
            </a:r>
            <a:br>
              <a:rPr lang="en-US" sz="2800"/>
            </a:br>
            <a:endParaRPr lang="sv-FI"/>
          </a:p>
        </p:txBody>
      </p:sp>
    </p:spTree>
    <p:extLst>
      <p:ext uri="{BB962C8B-B14F-4D97-AF65-F5344CB8AC3E}">
        <p14:creationId xmlns:p14="http://schemas.microsoft.com/office/powerpoint/2010/main" val="1043311526"/>
      </p:ext>
    </p:extLst>
  </p:cSld>
  <p:clrMapOvr>
    <a:masterClrMapping/>
  </p:clrMapOvr>
</p:sld>
</file>

<file path=ppt/theme/theme1.xml><?xml version="1.0" encoding="utf-8"?>
<a:theme xmlns:a="http://schemas.openxmlformats.org/drawingml/2006/main" name="Lossi">
  <a:themeElements>
    <a:clrScheme name="Custom 6">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B09B970A-739F-B144-B0DB-B689D85917A1}"/>
    </a:ext>
  </a:extLst>
</a:theme>
</file>

<file path=ppt/theme/theme2.xml><?xml version="1.0" encoding="utf-8"?>
<a:theme xmlns:a="http://schemas.openxmlformats.org/drawingml/2006/main" name="Aurinko">
  <a:themeElements>
    <a:clrScheme name="Custom 7">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D6A6179A-6F4B-9F40-9B42-BD8C0290216D}"/>
    </a:ext>
  </a:extLst>
</a:theme>
</file>

<file path=ppt/theme/theme3.xml><?xml version="1.0" encoding="utf-8"?>
<a:theme xmlns:a="http://schemas.openxmlformats.org/drawingml/2006/main" name="Tyyni">
  <a:themeElements>
    <a:clrScheme name="Custom 8">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4E06E562-962B-5D43-89EC-5207C72BBE77}"/>
    </a:ext>
  </a:extLst>
</a:theme>
</file>

<file path=ppt/theme/theme4.xml><?xml version="1.0" encoding="utf-8"?>
<a:theme xmlns:a="http://schemas.openxmlformats.org/drawingml/2006/main" name="Kallio">
  <a:themeElements>
    <a:clrScheme name="Custom 9">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016CB236-9C5C-B147-83DF-13314727328A}"/>
    </a:ext>
  </a:extLst>
</a:theme>
</file>

<file path=ppt/theme/theme5.xml><?xml version="1.0" encoding="utf-8"?>
<a:theme xmlns:a="http://schemas.openxmlformats.org/drawingml/2006/main" name="Omena">
  <a:themeElements>
    <a:clrScheme name="Custom 10">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D0775995-CB06-F943-976B-0FE976A61318}"/>
    </a:ext>
  </a:extLst>
</a:theme>
</file>

<file path=ppt/theme/theme6.xml><?xml version="1.0" encoding="utf-8"?>
<a:theme xmlns:a="http://schemas.openxmlformats.org/drawingml/2006/main" name="Kanerva">
  <a:themeElements>
    <a:clrScheme name="Custom 11">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E54583DC-D12A-5743-BCDA-463B98430F50}"/>
    </a:ext>
  </a:extLst>
</a:theme>
</file>

<file path=ppt/theme/theme7.xml><?xml version="1.0" encoding="utf-8"?>
<a:theme xmlns:a="http://schemas.openxmlformats.org/drawingml/2006/main" name="Kalkkikivi">
  <a:themeElements>
    <a:clrScheme name="Custom 12">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68C07165-C842-A740-8044-59E2B9474E87}"/>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BC4FE7EF25B4798B26CC6CF31FBEF" ma:contentTypeVersion="3" ma:contentTypeDescription="Create a new document." ma:contentTypeScope="" ma:versionID="f3faf98be03ff3b56309058847228622">
  <xsd:schema xmlns:xsd="http://www.w3.org/2001/XMLSchema" xmlns:xs="http://www.w3.org/2001/XMLSchema" xmlns:p="http://schemas.microsoft.com/office/2006/metadata/properties" xmlns:ns2="8353c1b1-2efe-4824-905a-efda31006340" targetNamespace="http://schemas.microsoft.com/office/2006/metadata/properties" ma:root="true" ma:fieldsID="0a3d007bba4e52784a80be3ae5c0725f" ns2:_="">
    <xsd:import namespace="8353c1b1-2efe-4824-905a-efda3100634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3c1b1-2efe-4824-905a-efda310063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67F057-C24F-41E2-86AD-F5735E4F7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3c1b1-2efe-4824-905a-efda31006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7E7F4B-3030-4400-9B92-F5FFDDDA1B59}">
  <ds:schemaRefs>
    <ds:schemaRef ds:uri="http://schemas.microsoft.com/sharepoint/v3/contenttype/forms"/>
  </ds:schemaRefs>
</ds:datastoreItem>
</file>

<file path=customXml/itemProps3.xml><?xml version="1.0" encoding="utf-8"?>
<ds:datastoreItem xmlns:ds="http://schemas.openxmlformats.org/officeDocument/2006/customXml" ds:itemID="{0D4BD033-FA3C-4A4A-82F0-ED03BC540167}">
  <ds:schemaRefs>
    <ds:schemaRef ds:uri="http://purl.org/dc/dcmitype/"/>
    <ds:schemaRef ds:uri="http://schemas.microsoft.com/office/2006/metadata/properties"/>
    <ds:schemaRef ds:uri="http://purl.org/dc/elements/1.1/"/>
    <ds:schemaRef ds:uri="http://purl.org/dc/terms/"/>
    <ds:schemaRef ds:uri="8353c1b1-2efe-4824-905a-efda31006340"/>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Parainen_esitysmalli_v08</Template>
  <TotalTime>51195</TotalTime>
  <Words>6063</Words>
  <Application>Microsoft Office PowerPoint</Application>
  <PresentationFormat>Bredbild</PresentationFormat>
  <Paragraphs>783</Paragraphs>
  <Slides>64</Slides>
  <Notes>9</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64</vt:i4>
      </vt:variant>
    </vt:vector>
  </HeadingPairs>
  <TitlesOfParts>
    <vt:vector size="78" baseType="lpstr">
      <vt:lpstr>Aptos Narrow</vt:lpstr>
      <vt:lpstr>Arial</vt:lpstr>
      <vt:lpstr>Barlow</vt:lpstr>
      <vt:lpstr>Barlow Medium</vt:lpstr>
      <vt:lpstr>Calibri</vt:lpstr>
      <vt:lpstr>Georgia</vt:lpstr>
      <vt:lpstr>Wingdings</vt:lpstr>
      <vt:lpstr>Lossi</vt:lpstr>
      <vt:lpstr>Aurinko</vt:lpstr>
      <vt:lpstr>Tyyni</vt:lpstr>
      <vt:lpstr>Kallio</vt:lpstr>
      <vt:lpstr>Omena</vt:lpstr>
      <vt:lpstr>Kanerva</vt:lpstr>
      <vt:lpstr>Kalkkikivi</vt:lpstr>
      <vt:lpstr> Hyvinvointikertomus </vt:lpstr>
      <vt:lpstr>Sisältö</vt:lpstr>
      <vt:lpstr>Johdanto</vt:lpstr>
      <vt:lpstr>Lainsäädäntö</vt:lpstr>
      <vt:lpstr>Muutokset yhteiskunnassa</vt:lpstr>
      <vt:lpstr>Hyvinvointialueuudistus​ </vt:lpstr>
      <vt:lpstr>Hyvinvointialueuudistus​ </vt:lpstr>
      <vt:lpstr>Hyvinvointialueuudistus​ </vt:lpstr>
      <vt:lpstr>Hyvinvointialueuudistus​ </vt:lpstr>
      <vt:lpstr>Pandemian seuraukset </vt:lpstr>
      <vt:lpstr>Pandemian seuraukset </vt:lpstr>
      <vt:lpstr>Talouden taantuma ja kaupungin talous</vt:lpstr>
      <vt:lpstr>Huolestuttava maailmantilanne</vt:lpstr>
      <vt:lpstr>Työ- ja elinkeinopalvelujen uudistus</vt:lpstr>
      <vt:lpstr>Työ- ja elinkeinopalvelujen uudistus</vt:lpstr>
      <vt:lpstr>Digitaalisuus ja osallisuus </vt:lpstr>
      <vt:lpstr>Väestönkehitys</vt:lpstr>
      <vt:lpstr>Väestönkehitys</vt:lpstr>
      <vt:lpstr>PowerPoint-presentation</vt:lpstr>
      <vt:lpstr>PowerPoint-presentation</vt:lpstr>
      <vt:lpstr>Hyvinvointi ja terveys indikaattoreiden mukaan</vt:lpstr>
      <vt:lpstr>Vähimmäistietosisältö</vt:lpstr>
      <vt:lpstr>TEAviisari</vt:lpstr>
      <vt:lpstr>PowerPoint-presentation</vt:lpstr>
      <vt:lpstr>Huomioita:</vt:lpstr>
      <vt:lpstr>HYTE-kerroin</vt:lpstr>
      <vt:lpstr>Prosessi-indikaattorit, Parainen vs Varha-kunnat </vt:lpstr>
      <vt:lpstr>Prosessi-indikaattorit, Parainen vs Varha-kunnat </vt:lpstr>
      <vt:lpstr>Tulosindikaattorit, Parainen vs Varha-kunnat </vt:lpstr>
      <vt:lpstr>HYTE-kerroin</vt:lpstr>
      <vt:lpstr>Terveys, turvallisuus, elämänlaatu ja osallisuus</vt:lpstr>
      <vt:lpstr>Terveys ja toimintakyky</vt:lpstr>
      <vt:lpstr>Sairastavuusindeksi</vt:lpstr>
      <vt:lpstr>PowerPoint-presentation</vt:lpstr>
      <vt:lpstr>PowerPoint-presentation</vt:lpstr>
      <vt:lpstr>PowerPoint-presentation</vt:lpstr>
      <vt:lpstr>PowerPoint-presentation</vt:lpstr>
      <vt:lpstr>Yhdistykset</vt:lpstr>
      <vt:lpstr>Lapset ja nuoret</vt:lpstr>
      <vt:lpstr>Lapset ja nuoret</vt:lpstr>
      <vt:lpstr>Paraisten näkökulmasta</vt:lpstr>
      <vt:lpstr>PowerPoint-presentation</vt:lpstr>
      <vt:lpstr>PowerPoint-presentation</vt:lpstr>
      <vt:lpstr>PowerPoint-presentation</vt:lpstr>
      <vt:lpstr>PowerPoint-presentation</vt:lpstr>
      <vt:lpstr>PowerPoint-presentation</vt:lpstr>
      <vt:lpstr>Työikäiset </vt:lpstr>
      <vt:lpstr>Työikäiset, yleistä</vt:lpstr>
      <vt:lpstr>Paraisten näkökulmasta</vt:lpstr>
      <vt:lpstr>Vaikeasti työllistyvät (rakennetyöttömyys), % 15–64-vuotiaista</vt:lpstr>
      <vt:lpstr>Syrjäytymisriskissä (ei työssä, ei opiskele, ei varusmiespalveluksessa) olevat 18–24-vuotiaat, % vastaavan ikäisistä </vt:lpstr>
      <vt:lpstr>Työkyvyttömyysindeksi, ikävakioitu</vt:lpstr>
      <vt:lpstr>Ikääntyneet</vt:lpstr>
      <vt:lpstr>Ikääntyneet, yleistä</vt:lpstr>
      <vt:lpstr>Yksin asuminen</vt:lpstr>
      <vt:lpstr>Omaishoidon tuki</vt:lpstr>
      <vt:lpstr>Kaatumistapaturmat</vt:lpstr>
      <vt:lpstr>      Yhteenveto aikaisemmista tavoitteista ja toteutetuista toimenpiteistä </vt:lpstr>
      <vt:lpstr>Yhteenveto aikaisemman hyvinvointisuunnitelman keskeisistä teemoista ja toimenpiteistä</vt:lpstr>
      <vt:lpstr>Lasten ja nuorten hyvinvointi</vt:lpstr>
      <vt:lpstr>Osallisuuden vahvistaminen</vt:lpstr>
      <vt:lpstr>Yhteistyö hyvinvointialueen kanssa</vt:lpstr>
      <vt:lpstr>Kolmas sektori ja vaikuttamistoimielimet</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nimi lorem ipsum</dc:title>
  <dc:creator>Juha-Tuomas Reinikainen</dc:creator>
  <cp:lastModifiedBy>Kirsi Ala-Jaakkola</cp:lastModifiedBy>
  <cp:revision>23</cp:revision>
  <dcterms:created xsi:type="dcterms:W3CDTF">2023-12-01T10:32:14Z</dcterms:created>
  <dcterms:modified xsi:type="dcterms:W3CDTF">2026-03-31T19:00:56Z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0x010100F7ABC4FE7EF25B4798B26CC6CF31FBEF</vt:lpwstr>
  </property>
  <property fmtid="{D5CDD505-2E9C-101B-9397-08002B2CF9AE}" pid="3" name="MediaServiceImageTags">
    <vt:lpwstr/>
  </property>
</Properties>
</file>